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9"/>
  </p:notesMasterIdLst>
  <p:sldIdLst>
    <p:sldId id="256" r:id="rId2"/>
    <p:sldId id="301" r:id="rId3"/>
    <p:sldId id="295" r:id="rId4"/>
    <p:sldId id="292" r:id="rId5"/>
    <p:sldId id="302" r:id="rId6"/>
    <p:sldId id="303" r:id="rId7"/>
    <p:sldId id="30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5" roundtripDataSignature="AMtx7mhbKEzehJEiPzoC9S5AY+skNMf5J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3B84BC4-3A25-4F66-867E-2B6184DA200E}">
  <a:tblStyle styleId="{33B84BC4-3A25-4F66-867E-2B6184DA200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956" autoAdjust="0"/>
    <p:restoredTop sz="96727" autoAdjust="0"/>
  </p:normalViewPr>
  <p:slideViewPr>
    <p:cSldViewPr snapToGrid="0">
      <p:cViewPr varScale="1">
        <p:scale>
          <a:sx n="114" d="100"/>
          <a:sy n="114" d="100"/>
        </p:scale>
        <p:origin x="9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26"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5" Type="http://customschemas.google.com/relationships/presentationmetadata" Target="metadata"/><Relationship Id="rId2" Type="http://schemas.openxmlformats.org/officeDocument/2006/relationships/slide" Target="slides/slide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2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7734457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 name="Google Shape;70;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404537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Font typeface="Arial" panose="020B0604020202020204" pitchFamily="34" charset="0"/>
              <a:buChar char="•"/>
            </a:pPr>
            <a:r>
              <a:rPr lang="en-US" dirty="0"/>
              <a:t>Requests for new project applications are not allowed, other than through reallocation unless the CoC evaluates and competitively ranks projects based on how they improve system performance (page 11)	</a:t>
            </a:r>
          </a:p>
        </p:txBody>
      </p:sp>
      <p:sp>
        <p:nvSpPr>
          <p:cNvPr id="114" name="Google Shape;11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1277667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Font typeface="Arial" panose="020B0604020202020204" pitchFamily="34" charset="0"/>
              <a:buChar char="•"/>
            </a:pPr>
            <a:endParaRPr lang="en-US" dirty="0"/>
          </a:p>
        </p:txBody>
      </p:sp>
      <p:sp>
        <p:nvSpPr>
          <p:cNvPr id="114" name="Google Shape;11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1519672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Font typeface="Arial" panose="020B0604020202020204" pitchFamily="34" charset="0"/>
              <a:buChar char="•"/>
            </a:pPr>
            <a:endParaRPr lang="en-US" dirty="0"/>
          </a:p>
        </p:txBody>
      </p:sp>
      <p:sp>
        <p:nvSpPr>
          <p:cNvPr id="114" name="Google Shape;11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1562520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Font typeface="Arial" panose="020B0604020202020204" pitchFamily="34" charset="0"/>
              <a:buChar char="•"/>
            </a:pPr>
            <a:endParaRPr lang="en-US" dirty="0"/>
          </a:p>
        </p:txBody>
      </p:sp>
      <p:sp>
        <p:nvSpPr>
          <p:cNvPr id="114" name="Google Shape;11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2817923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Font typeface="Arial" panose="020B0604020202020204" pitchFamily="34" charset="0"/>
              <a:buChar char="•"/>
            </a:pPr>
            <a:endParaRPr lang="en-US" dirty="0"/>
          </a:p>
        </p:txBody>
      </p:sp>
      <p:sp>
        <p:nvSpPr>
          <p:cNvPr id="114" name="Google Shape;11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1290989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2390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99301056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54323442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5284293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97163885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0640771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6130411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040709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3070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311773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248909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529067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975913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282992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85509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05086906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93318999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8/9/2022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931902693"/>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
          <p:cNvSpPr/>
          <p:nvPr/>
        </p:nvSpPr>
        <p:spPr>
          <a:xfrm>
            <a:off x="-1" y="0"/>
            <a:ext cx="8816829" cy="6858000"/>
          </a:xfrm>
          <a:prstGeom prst="rect">
            <a:avLst/>
          </a:prstGeom>
          <a:solidFill>
            <a:srgbClr val="25252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3" name="Google Shape;73;p1"/>
          <p:cNvSpPr txBox="1">
            <a:spLocks noGrp="1"/>
          </p:cNvSpPr>
          <p:nvPr>
            <p:ph type="subTitle" idx="1"/>
          </p:nvPr>
        </p:nvSpPr>
        <p:spPr>
          <a:xfrm>
            <a:off x="856" y="932872"/>
            <a:ext cx="8815971" cy="436897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lt1"/>
              </a:buClr>
              <a:buSzPts val="4000"/>
              <a:buNone/>
            </a:pPr>
            <a:endParaRPr lang="en-US" sz="4000" dirty="0"/>
          </a:p>
          <a:p>
            <a:pPr marL="0" lvl="0" indent="0" algn="ctr" rtl="0">
              <a:lnSpc>
                <a:spcPct val="100000"/>
              </a:lnSpc>
              <a:spcBef>
                <a:spcPts val="0"/>
              </a:spcBef>
              <a:spcAft>
                <a:spcPts val="0"/>
              </a:spcAft>
              <a:buClr>
                <a:schemeClr val="lt1"/>
              </a:buClr>
              <a:buSzPts val="4000"/>
              <a:buNone/>
            </a:pPr>
            <a:r>
              <a:rPr lang="en-US" sz="4000" dirty="0">
                <a:solidFill>
                  <a:schemeClr val="tx1"/>
                </a:solidFill>
              </a:rPr>
              <a:t>Big  Bend</a:t>
            </a:r>
          </a:p>
          <a:p>
            <a:pPr marL="0" lvl="0" indent="0" algn="ctr" rtl="0">
              <a:lnSpc>
                <a:spcPct val="100000"/>
              </a:lnSpc>
              <a:spcBef>
                <a:spcPts val="0"/>
              </a:spcBef>
              <a:spcAft>
                <a:spcPts val="0"/>
              </a:spcAft>
              <a:buClr>
                <a:schemeClr val="lt1"/>
              </a:buClr>
              <a:buSzPts val="4000"/>
              <a:buNone/>
            </a:pPr>
            <a:r>
              <a:rPr lang="en-US" sz="4000" dirty="0">
                <a:solidFill>
                  <a:schemeClr val="tx1"/>
                </a:solidFill>
              </a:rPr>
              <a:t>Continuum of Care</a:t>
            </a:r>
          </a:p>
          <a:p>
            <a:pPr marL="0" lvl="0" indent="0" algn="ctr" rtl="0">
              <a:lnSpc>
                <a:spcPct val="100000"/>
              </a:lnSpc>
              <a:spcBef>
                <a:spcPts val="0"/>
              </a:spcBef>
              <a:spcAft>
                <a:spcPts val="0"/>
              </a:spcAft>
              <a:buClr>
                <a:schemeClr val="lt1"/>
              </a:buClr>
              <a:buSzPts val="4000"/>
              <a:buNone/>
            </a:pPr>
            <a:endParaRPr lang="en-US" sz="4000" dirty="0">
              <a:solidFill>
                <a:schemeClr val="tx1"/>
              </a:solidFill>
            </a:endParaRPr>
          </a:p>
          <a:p>
            <a:pPr marL="0" lvl="0" indent="0" algn="ctr" rtl="0">
              <a:lnSpc>
                <a:spcPct val="100000"/>
              </a:lnSpc>
              <a:spcBef>
                <a:spcPts val="0"/>
              </a:spcBef>
              <a:spcAft>
                <a:spcPts val="0"/>
              </a:spcAft>
              <a:buClr>
                <a:schemeClr val="lt1"/>
              </a:buClr>
              <a:buSzPts val="4000"/>
              <a:buNone/>
            </a:pPr>
            <a:r>
              <a:rPr lang="en-US" dirty="0">
                <a:solidFill>
                  <a:schemeClr val="tx1"/>
                </a:solidFill>
              </a:rPr>
              <a:t>Unsheltered/Rural Supplemental NOFO</a:t>
            </a:r>
            <a:endParaRPr dirty="0">
              <a:solidFill>
                <a:schemeClr val="tx1"/>
              </a:solidFill>
            </a:endParaRPr>
          </a:p>
          <a:p>
            <a:pPr marL="0" lvl="0" indent="0" algn="ctr" rtl="0">
              <a:lnSpc>
                <a:spcPct val="100000"/>
              </a:lnSpc>
              <a:spcBef>
                <a:spcPts val="1000"/>
              </a:spcBef>
              <a:spcAft>
                <a:spcPts val="0"/>
              </a:spcAft>
              <a:buClr>
                <a:schemeClr val="lt1"/>
              </a:buClr>
              <a:buSzPts val="4000"/>
              <a:buNone/>
            </a:pPr>
            <a:endParaRPr lang="en-US" sz="4000" dirty="0">
              <a:solidFill>
                <a:schemeClr val="tx1"/>
              </a:solidFill>
            </a:endParaRPr>
          </a:p>
          <a:p>
            <a:pPr marL="0" lvl="0" indent="0" algn="ctr" rtl="0">
              <a:lnSpc>
                <a:spcPct val="100000"/>
              </a:lnSpc>
              <a:spcBef>
                <a:spcPts val="1000"/>
              </a:spcBef>
              <a:spcAft>
                <a:spcPts val="0"/>
              </a:spcAft>
              <a:buClr>
                <a:schemeClr val="lt1"/>
              </a:buClr>
              <a:buSzPts val="4000"/>
              <a:buNone/>
            </a:pPr>
            <a:r>
              <a:rPr lang="en-US" sz="4000" dirty="0">
                <a:solidFill>
                  <a:schemeClr val="tx1"/>
                </a:solidFill>
              </a:rPr>
              <a:t>08/9/2022</a:t>
            </a:r>
            <a:endParaRPr sz="40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5"/>
        <p:cNvGrpSpPr/>
        <p:nvPr/>
      </p:nvGrpSpPr>
      <p:grpSpPr>
        <a:xfrm>
          <a:off x="0" y="0"/>
          <a:ext cx="0" cy="0"/>
          <a:chOff x="0" y="0"/>
          <a:chExt cx="0" cy="0"/>
        </a:xfrm>
      </p:grpSpPr>
      <p:sp>
        <p:nvSpPr>
          <p:cNvPr id="124" name="Rectangle 123">
            <a:extLst>
              <a:ext uri="{FF2B5EF4-FFF2-40B4-BE49-F238E27FC236}">
                <a16:creationId xmlns:a16="http://schemas.microsoft.com/office/drawing/2014/main" id="{40BBD06B-552C-4DF7-9E19-C5617573E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116" name="Google Shape;116;p7"/>
          <p:cNvSpPr txBox="1">
            <a:spLocks noGrp="1"/>
          </p:cNvSpPr>
          <p:nvPr>
            <p:ph type="title"/>
          </p:nvPr>
        </p:nvSpPr>
        <p:spPr>
          <a:xfrm>
            <a:off x="748286" y="5181599"/>
            <a:ext cx="8707922" cy="839821"/>
          </a:xfrm>
          <a:prstGeom prst="rect">
            <a:avLst/>
          </a:prstGeom>
        </p:spPr>
        <p:txBody>
          <a:bodyPr spcFirstLastPara="1" vert="horz" lIns="91440" tIns="45720" rIns="91440" bIns="45720" rtlCol="0" anchor="b" anchorCtr="0">
            <a:normAutofit/>
          </a:bodyPr>
          <a:lstStyle/>
          <a:p>
            <a:pPr marL="0" lvl="0" indent="0">
              <a:spcAft>
                <a:spcPts val="0"/>
              </a:spcAft>
              <a:buClr>
                <a:schemeClr val="lt1"/>
              </a:buClr>
              <a:buSzPts val="4400"/>
            </a:pPr>
            <a:r>
              <a:rPr lang="en-US" sz="3200" kern="1200" cap="all">
                <a:ln w="3175" cmpd="sng">
                  <a:noFill/>
                </a:ln>
                <a:solidFill>
                  <a:srgbClr val="FFFFFF"/>
                </a:solidFill>
                <a:effectLst/>
                <a:latin typeface="+mj-lt"/>
                <a:ea typeface="+mj-ea"/>
                <a:cs typeface="+mj-cs"/>
              </a:rPr>
              <a:t>Special NOFO CoC Scoring</a:t>
            </a:r>
          </a:p>
        </p:txBody>
      </p:sp>
      <p:sp useBgFill="1">
        <p:nvSpPr>
          <p:cNvPr id="126" name="Snip Diagonal Corner Rectangle 21">
            <a:extLst>
              <a:ext uri="{FF2B5EF4-FFF2-40B4-BE49-F238E27FC236}">
                <a16:creationId xmlns:a16="http://schemas.microsoft.com/office/drawing/2014/main" id="{1D27B411-D85B-4FEE-8EF5-0726CC104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99" y="620722"/>
            <a:ext cx="9805929" cy="4418206"/>
          </a:xfrm>
          <a:prstGeom prst="snip2DiagRect">
            <a:avLst>
              <a:gd name="adj1" fmla="val 8741"/>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1C33B52-966B-48AB-B150-0703D341A0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8" name="Straight Connector 127">
              <a:extLst>
                <a:ext uri="{FF2B5EF4-FFF2-40B4-BE49-F238E27FC236}">
                  <a16:creationId xmlns:a16="http://schemas.microsoft.com/office/drawing/2014/main" id="{A15605B8-360E-48F8-8236-1D79EF8EB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9" name="Straight Connector 128">
              <a:extLst>
                <a:ext uri="{FF2B5EF4-FFF2-40B4-BE49-F238E27FC236}">
                  <a16:creationId xmlns:a16="http://schemas.microsoft.com/office/drawing/2014/main" id="{FA3977D2-0245-428A-8353-C7231D91ED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0" name="Straight Connector 129">
              <a:extLst>
                <a:ext uri="{FF2B5EF4-FFF2-40B4-BE49-F238E27FC236}">
                  <a16:creationId xmlns:a16="http://schemas.microsoft.com/office/drawing/2014/main" id="{E9420A79-B7F1-42B2-8A65-7F990211AD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1" name="Straight Connector 130">
              <a:extLst>
                <a:ext uri="{FF2B5EF4-FFF2-40B4-BE49-F238E27FC236}">
                  <a16:creationId xmlns:a16="http://schemas.microsoft.com/office/drawing/2014/main" id="{DF944D0E-1FE0-47ED-9362-B7A1560D70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2" name="Straight Connector 131">
              <a:extLst>
                <a:ext uri="{FF2B5EF4-FFF2-40B4-BE49-F238E27FC236}">
                  <a16:creationId xmlns:a16="http://schemas.microsoft.com/office/drawing/2014/main" id="{35A66304-0B88-40BA-A57C-226AA50D43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118" name="Google Shape;118;p7"/>
          <p:cNvSpPr/>
          <p:nvPr/>
        </p:nvSpPr>
        <p:spPr>
          <a:xfrm>
            <a:off x="11300691" y="5983003"/>
            <a:ext cx="683491" cy="660401"/>
          </a:xfrm>
          <a:prstGeom prst="ellipse">
            <a:avLst/>
          </a:prstGeom>
          <a:solidFill>
            <a:srgbClr val="24419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600"/>
              </a:spcAft>
              <a:buNone/>
            </a:pPr>
            <a:r>
              <a:rPr lang="en-US" sz="2400" b="1" dirty="0">
                <a:solidFill>
                  <a:schemeClr val="lt1"/>
                </a:solidFill>
                <a:latin typeface="Calibri"/>
                <a:ea typeface="Calibri"/>
                <a:cs typeface="Calibri"/>
                <a:sym typeface="Calibri"/>
              </a:rPr>
              <a:t>1</a:t>
            </a:r>
            <a:endParaRPr lang="en-US" sz="2400" b="1">
              <a:solidFill>
                <a:schemeClr val="lt1"/>
              </a:solidFill>
              <a:latin typeface="Calibri"/>
              <a:ea typeface="Calibri"/>
              <a:cs typeface="Calibri"/>
              <a:sym typeface="Calibri"/>
            </a:endParaRPr>
          </a:p>
        </p:txBody>
      </p:sp>
      <p:graphicFrame>
        <p:nvGraphicFramePr>
          <p:cNvPr id="121" name="Table 4">
            <a:extLst>
              <a:ext uri="{FF2B5EF4-FFF2-40B4-BE49-F238E27FC236}">
                <a16:creationId xmlns:a16="http://schemas.microsoft.com/office/drawing/2014/main" id="{C44C3950-7BB0-476D-9A74-9CB86B9E185A}"/>
              </a:ext>
            </a:extLst>
          </p:cNvPr>
          <p:cNvGraphicFramePr>
            <a:graphicFrameLocks noGrp="1"/>
          </p:cNvGraphicFramePr>
          <p:nvPr>
            <p:ph idx="1"/>
            <p:extLst>
              <p:ext uri="{D42A27DB-BD31-4B8C-83A1-F6EECF244321}">
                <p14:modId xmlns:p14="http://schemas.microsoft.com/office/powerpoint/2010/main" val="16604100"/>
              </p:ext>
            </p:extLst>
          </p:nvPr>
        </p:nvGraphicFramePr>
        <p:xfrm>
          <a:off x="1331963" y="1096964"/>
          <a:ext cx="8524289" cy="3915360"/>
        </p:xfrm>
        <a:graphic>
          <a:graphicData uri="http://schemas.openxmlformats.org/drawingml/2006/table">
            <a:tbl>
              <a:tblPr firstRow="1" bandRow="1">
                <a:tableStyleId>{B301B821-A1FF-4177-AEE7-76D212191A09}</a:tableStyleId>
              </a:tblPr>
              <a:tblGrid>
                <a:gridCol w="5238122">
                  <a:extLst>
                    <a:ext uri="{9D8B030D-6E8A-4147-A177-3AD203B41FA5}">
                      <a16:colId xmlns:a16="http://schemas.microsoft.com/office/drawing/2014/main" val="3849534261"/>
                    </a:ext>
                  </a:extLst>
                </a:gridCol>
                <a:gridCol w="1597715">
                  <a:extLst>
                    <a:ext uri="{9D8B030D-6E8A-4147-A177-3AD203B41FA5}">
                      <a16:colId xmlns:a16="http://schemas.microsoft.com/office/drawing/2014/main" val="2925425017"/>
                    </a:ext>
                  </a:extLst>
                </a:gridCol>
                <a:gridCol w="1688452">
                  <a:extLst>
                    <a:ext uri="{9D8B030D-6E8A-4147-A177-3AD203B41FA5}">
                      <a16:colId xmlns:a16="http://schemas.microsoft.com/office/drawing/2014/main" val="1239953797"/>
                    </a:ext>
                  </a:extLst>
                </a:gridCol>
              </a:tblGrid>
              <a:tr h="703837">
                <a:tc>
                  <a:txBody>
                    <a:bodyPr/>
                    <a:lstStyle/>
                    <a:p>
                      <a:r>
                        <a:rPr lang="en-US" sz="1800"/>
                        <a:t>Categories</a:t>
                      </a:r>
                      <a:endParaRPr lang="en-US" sz="18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tc>
                  <a:txBody>
                    <a:bodyPr/>
                    <a:lstStyle/>
                    <a:p>
                      <a:r>
                        <a:rPr lang="en-US" sz="1800"/>
                        <a:t>Points - Unsheltered</a:t>
                      </a:r>
                      <a:endParaRPr lang="en-US" sz="18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tc>
                  <a:txBody>
                    <a:bodyPr/>
                    <a:lstStyle/>
                    <a:p>
                      <a:r>
                        <a:rPr lang="en-US" sz="1800"/>
                        <a:t>Points- Rural</a:t>
                      </a:r>
                      <a:endParaRPr lang="en-US" sz="18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extLst>
                  <a:ext uri="{0D108BD9-81ED-4DB2-BD59-A6C34878D82A}">
                    <a16:rowId xmlns:a16="http://schemas.microsoft.com/office/drawing/2014/main" val="168906503"/>
                  </a:ext>
                </a:extLst>
              </a:tr>
              <a:tr h="459933">
                <a:tc>
                  <a:txBody>
                    <a:bodyPr/>
                    <a:lstStyle/>
                    <a:p>
                      <a:r>
                        <a:rPr lang="en-US" sz="2100"/>
                        <a:t>Project Capacity, Review, and Ranking</a:t>
                      </a:r>
                      <a:endParaRPr lang="en-US" sz="21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tc>
                  <a:txBody>
                    <a:bodyPr/>
                    <a:lstStyle/>
                    <a:p>
                      <a:r>
                        <a:rPr lang="en-US" sz="2100"/>
                        <a:t>4</a:t>
                      </a:r>
                      <a:endParaRPr lang="en-US" sz="21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tc>
                  <a:txBody>
                    <a:bodyPr/>
                    <a:lstStyle/>
                    <a:p>
                      <a:r>
                        <a:rPr lang="en-US" sz="2100"/>
                        <a:t>4</a:t>
                      </a:r>
                      <a:endParaRPr lang="en-US" sz="21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extLst>
                  <a:ext uri="{0D108BD9-81ED-4DB2-BD59-A6C34878D82A}">
                    <a16:rowId xmlns:a16="http://schemas.microsoft.com/office/drawing/2014/main" val="231078511"/>
                  </a:ext>
                </a:extLst>
              </a:tr>
              <a:tr h="459933">
                <a:tc>
                  <a:txBody>
                    <a:bodyPr/>
                    <a:lstStyle/>
                    <a:p>
                      <a:r>
                        <a:rPr lang="en-US" sz="2100"/>
                        <a:t>System Performance</a:t>
                      </a:r>
                      <a:endParaRPr lang="en-US" sz="21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tc>
                  <a:txBody>
                    <a:bodyPr/>
                    <a:lstStyle/>
                    <a:p>
                      <a:r>
                        <a:rPr lang="en-US" sz="2100"/>
                        <a:t>18</a:t>
                      </a:r>
                      <a:endParaRPr lang="en-US" sz="21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tc>
                  <a:txBody>
                    <a:bodyPr/>
                    <a:lstStyle/>
                    <a:p>
                      <a:r>
                        <a:rPr lang="en-US" sz="2100"/>
                        <a:t>18</a:t>
                      </a:r>
                      <a:endParaRPr lang="en-US" sz="21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extLst>
                  <a:ext uri="{0D108BD9-81ED-4DB2-BD59-A6C34878D82A}">
                    <a16:rowId xmlns:a16="http://schemas.microsoft.com/office/drawing/2014/main" val="3182330396"/>
                  </a:ext>
                </a:extLst>
              </a:tr>
              <a:tr h="459933">
                <a:tc>
                  <a:txBody>
                    <a:bodyPr/>
                    <a:lstStyle/>
                    <a:p>
                      <a:r>
                        <a:rPr lang="en-US" sz="2100"/>
                        <a:t>CoC Coordination and Engagement</a:t>
                      </a:r>
                      <a:endParaRPr lang="en-US" sz="21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tc>
                  <a:txBody>
                    <a:bodyPr/>
                    <a:lstStyle/>
                    <a:p>
                      <a:r>
                        <a:rPr lang="en-US" sz="2100"/>
                        <a:t>8</a:t>
                      </a:r>
                      <a:endParaRPr lang="en-US" sz="21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tc>
                  <a:txBody>
                    <a:bodyPr/>
                    <a:lstStyle/>
                    <a:p>
                      <a:r>
                        <a:rPr lang="en-US" sz="2100"/>
                        <a:t>8</a:t>
                      </a:r>
                      <a:endParaRPr lang="en-US" sz="21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extLst>
                  <a:ext uri="{0D108BD9-81ED-4DB2-BD59-A6C34878D82A}">
                    <a16:rowId xmlns:a16="http://schemas.microsoft.com/office/drawing/2014/main" val="885276515"/>
                  </a:ext>
                </a:extLst>
              </a:tr>
              <a:tr h="1087114">
                <a:tc>
                  <a:txBody>
                    <a:bodyPr/>
                    <a:lstStyle/>
                    <a:p>
                      <a:r>
                        <a:rPr lang="en-US" sz="2100"/>
                        <a:t>CoC Plan for Serving Individuals and Families Experiencing Homelessness with Severe Service Needs</a:t>
                      </a:r>
                      <a:endParaRPr lang="en-US" sz="21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tc>
                  <a:txBody>
                    <a:bodyPr/>
                    <a:lstStyle/>
                    <a:p>
                      <a:r>
                        <a:rPr lang="en-US" sz="2100"/>
                        <a:t>70</a:t>
                      </a:r>
                      <a:endParaRPr lang="en-US" sz="21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tc>
                  <a:txBody>
                    <a:bodyPr/>
                    <a:lstStyle/>
                    <a:p>
                      <a:r>
                        <a:rPr lang="en-US" sz="2100"/>
                        <a:t>59</a:t>
                      </a:r>
                      <a:endParaRPr lang="en-US" sz="2100">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extLst>
                  <a:ext uri="{0D108BD9-81ED-4DB2-BD59-A6C34878D82A}">
                    <a16:rowId xmlns:a16="http://schemas.microsoft.com/office/drawing/2014/main" val="2509059613"/>
                  </a:ext>
                </a:extLst>
              </a:tr>
              <a:tr h="459933">
                <a:tc>
                  <a:txBody>
                    <a:bodyPr/>
                    <a:lstStyle/>
                    <a:p>
                      <a:r>
                        <a:rPr lang="en-US" sz="2100" b="1"/>
                        <a:t>Total</a:t>
                      </a:r>
                      <a:endParaRPr lang="en-US" sz="2100" b="1">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tc>
                  <a:txBody>
                    <a:bodyPr/>
                    <a:lstStyle/>
                    <a:p>
                      <a:r>
                        <a:rPr lang="en-US" sz="2100" b="1"/>
                        <a:t>100</a:t>
                      </a:r>
                      <a:endParaRPr lang="en-US" sz="2100" b="1">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tc>
                  <a:txBody>
                    <a:bodyPr/>
                    <a:lstStyle/>
                    <a:p>
                      <a:r>
                        <a:rPr lang="en-US" sz="2100" b="1"/>
                        <a:t>89</a:t>
                      </a:r>
                      <a:endParaRPr lang="en-US" sz="2100" b="1">
                        <a:latin typeface="Open Sans" panose="020B0606030504020204" pitchFamily="34" charset="0"/>
                        <a:ea typeface="Open Sans" panose="020B0606030504020204" pitchFamily="34" charset="0"/>
                        <a:cs typeface="Open Sans" panose="020B0606030504020204" pitchFamily="34" charset="0"/>
                      </a:endParaRPr>
                    </a:p>
                  </a:txBody>
                  <a:tcPr marL="104530" marR="104530" marT="52265" marB="52265"/>
                </a:tc>
                <a:extLst>
                  <a:ext uri="{0D108BD9-81ED-4DB2-BD59-A6C34878D82A}">
                    <a16:rowId xmlns:a16="http://schemas.microsoft.com/office/drawing/2014/main" val="919321543"/>
                  </a:ext>
                </a:extLst>
              </a:tr>
            </a:tbl>
          </a:graphicData>
        </a:graphic>
      </p:graphicFrame>
    </p:spTree>
    <p:extLst>
      <p:ext uri="{BB962C8B-B14F-4D97-AF65-F5344CB8AC3E}">
        <p14:creationId xmlns:p14="http://schemas.microsoft.com/office/powerpoint/2010/main" val="159748872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7"/>
          <p:cNvSpPr txBox="1">
            <a:spLocks noGrp="1"/>
          </p:cNvSpPr>
          <p:nvPr>
            <p:ph type="title"/>
          </p:nvPr>
        </p:nvSpPr>
        <p:spPr>
          <a:xfrm>
            <a:off x="522514" y="-96278"/>
            <a:ext cx="11277600" cy="1507067"/>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Open Sans"/>
              <a:buNone/>
            </a:pPr>
            <a:r>
              <a:rPr lang="en-US" dirty="0"/>
              <a:t>Amount Available for BBCoC </a:t>
            </a:r>
            <a:endParaRPr dirty="0"/>
          </a:p>
        </p:txBody>
      </p:sp>
      <p:sp>
        <p:nvSpPr>
          <p:cNvPr id="118" name="Google Shape;118;p7"/>
          <p:cNvSpPr/>
          <p:nvPr/>
        </p:nvSpPr>
        <p:spPr>
          <a:xfrm>
            <a:off x="11300691" y="5983003"/>
            <a:ext cx="683491" cy="660401"/>
          </a:xfrm>
          <a:prstGeom prst="ellipse">
            <a:avLst/>
          </a:prstGeom>
          <a:solidFill>
            <a:srgbClr val="24419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dirty="0">
                <a:solidFill>
                  <a:schemeClr val="lt1"/>
                </a:solidFill>
                <a:latin typeface="Calibri"/>
                <a:ea typeface="Calibri"/>
                <a:cs typeface="Calibri"/>
                <a:sym typeface="Calibri"/>
              </a:rPr>
              <a:t>9</a:t>
            </a:r>
            <a:endParaRPr sz="2400" b="1" dirty="0">
              <a:solidFill>
                <a:schemeClr val="lt1"/>
              </a:solidFill>
              <a:latin typeface="Calibri"/>
              <a:ea typeface="Calibri"/>
              <a:cs typeface="Calibri"/>
              <a:sym typeface="Calibri"/>
            </a:endParaRPr>
          </a:p>
        </p:txBody>
      </p:sp>
      <p:graphicFrame>
        <p:nvGraphicFramePr>
          <p:cNvPr id="7" name="Table 4">
            <a:extLst>
              <a:ext uri="{FF2B5EF4-FFF2-40B4-BE49-F238E27FC236}">
                <a16:creationId xmlns:a16="http://schemas.microsoft.com/office/drawing/2014/main" id="{673D1FB1-CE96-0E15-C866-78E215E4521E}"/>
              </a:ext>
            </a:extLst>
          </p:cNvPr>
          <p:cNvGraphicFramePr>
            <a:graphicFrameLocks noGrp="1"/>
          </p:cNvGraphicFramePr>
          <p:nvPr>
            <p:extLst>
              <p:ext uri="{D42A27DB-BD31-4B8C-83A1-F6EECF244321}">
                <p14:modId xmlns:p14="http://schemas.microsoft.com/office/powerpoint/2010/main" val="422435747"/>
              </p:ext>
            </p:extLst>
          </p:nvPr>
        </p:nvGraphicFramePr>
        <p:xfrm>
          <a:off x="522514" y="1410789"/>
          <a:ext cx="11277600" cy="1461076"/>
        </p:xfrm>
        <a:graphic>
          <a:graphicData uri="http://schemas.openxmlformats.org/drawingml/2006/table">
            <a:tbl>
              <a:tblPr firstRow="1" bandRow="1">
                <a:tableStyleId>{B301B821-A1FF-4177-AEE7-76D212191A09}</a:tableStyleId>
              </a:tblPr>
              <a:tblGrid>
                <a:gridCol w="4502332">
                  <a:extLst>
                    <a:ext uri="{9D8B030D-6E8A-4147-A177-3AD203B41FA5}">
                      <a16:colId xmlns:a16="http://schemas.microsoft.com/office/drawing/2014/main" val="3849534261"/>
                    </a:ext>
                  </a:extLst>
                </a:gridCol>
                <a:gridCol w="4335188">
                  <a:extLst>
                    <a:ext uri="{9D8B030D-6E8A-4147-A177-3AD203B41FA5}">
                      <a16:colId xmlns:a16="http://schemas.microsoft.com/office/drawing/2014/main" val="1239953797"/>
                    </a:ext>
                  </a:extLst>
                </a:gridCol>
                <a:gridCol w="2440080">
                  <a:extLst>
                    <a:ext uri="{9D8B030D-6E8A-4147-A177-3AD203B41FA5}">
                      <a16:colId xmlns:a16="http://schemas.microsoft.com/office/drawing/2014/main" val="771237041"/>
                    </a:ext>
                  </a:extLst>
                </a:gridCol>
              </a:tblGrid>
              <a:tr h="546676">
                <a:tc>
                  <a:txBody>
                    <a:bodyPr/>
                    <a:lstStyle/>
                    <a:p>
                      <a:r>
                        <a:rPr lang="en-US" sz="1600" dirty="0">
                          <a:latin typeface="Open Sans" panose="020B0606030504020204" pitchFamily="34" charset="0"/>
                          <a:ea typeface="Open Sans" panose="020B0606030504020204" pitchFamily="34" charset="0"/>
                          <a:cs typeface="Open Sans" panose="020B0606030504020204" pitchFamily="34" charset="0"/>
                        </a:rPr>
                        <a:t>Rural </a:t>
                      </a:r>
                    </a:p>
                  </a:txBody>
                  <a:tcPr/>
                </a:tc>
                <a:tc>
                  <a:txBody>
                    <a:bodyPr/>
                    <a:lstStyle/>
                    <a:p>
                      <a:r>
                        <a:rPr lang="en-US" sz="1600" dirty="0"/>
                        <a:t>Counties</a:t>
                      </a:r>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en-US" sz="1600" dirty="0">
                          <a:latin typeface="Open Sans" panose="020B0606030504020204" pitchFamily="34" charset="0"/>
                          <a:ea typeface="Open Sans" panose="020B0606030504020204" pitchFamily="34" charset="0"/>
                          <a:cs typeface="Open Sans" panose="020B0606030504020204" pitchFamily="34" charset="0"/>
                        </a:rPr>
                        <a:t>Amount</a:t>
                      </a:r>
                    </a:p>
                  </a:txBody>
                  <a:tcPr/>
                </a:tc>
                <a:extLst>
                  <a:ext uri="{0D108BD9-81ED-4DB2-BD59-A6C34878D82A}">
                    <a16:rowId xmlns:a16="http://schemas.microsoft.com/office/drawing/2014/main" val="168906503"/>
                  </a:ext>
                </a:extLst>
              </a:tr>
              <a:tr h="806389">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FL-506 - Tallahassee/Leon County  CoC</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Franklin, Jefferson, Liberty, Madison , Taylor </a:t>
                      </a:r>
                    </a:p>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 $613,544 </a:t>
                      </a:r>
                    </a:p>
                  </a:txBody>
                  <a:tcPr/>
                </a:tc>
                <a:extLst>
                  <a:ext uri="{0D108BD9-81ED-4DB2-BD59-A6C34878D82A}">
                    <a16:rowId xmlns:a16="http://schemas.microsoft.com/office/drawing/2014/main" val="231078511"/>
                  </a:ext>
                </a:extLst>
              </a:tr>
            </a:tbl>
          </a:graphicData>
        </a:graphic>
      </p:graphicFrame>
      <p:graphicFrame>
        <p:nvGraphicFramePr>
          <p:cNvPr id="4" name="Table 3">
            <a:extLst>
              <a:ext uri="{FF2B5EF4-FFF2-40B4-BE49-F238E27FC236}">
                <a16:creationId xmlns:a16="http://schemas.microsoft.com/office/drawing/2014/main" id="{3477BD86-AC33-7B21-D8F7-5B169FB1EEA6}"/>
              </a:ext>
            </a:extLst>
          </p:cNvPr>
          <p:cNvGraphicFramePr>
            <a:graphicFrameLocks noGrp="1"/>
          </p:cNvGraphicFramePr>
          <p:nvPr>
            <p:extLst>
              <p:ext uri="{D42A27DB-BD31-4B8C-83A1-F6EECF244321}">
                <p14:modId xmlns:p14="http://schemas.microsoft.com/office/powerpoint/2010/main" val="1792010632"/>
              </p:ext>
            </p:extLst>
          </p:nvPr>
        </p:nvGraphicFramePr>
        <p:xfrm>
          <a:off x="522514" y="3696896"/>
          <a:ext cx="11277600" cy="1461076"/>
        </p:xfrm>
        <a:graphic>
          <a:graphicData uri="http://schemas.openxmlformats.org/drawingml/2006/table">
            <a:tbl>
              <a:tblPr firstRow="1" bandRow="1">
                <a:tableStyleId>{B301B821-A1FF-4177-AEE7-76D212191A09}</a:tableStyleId>
              </a:tblPr>
              <a:tblGrid>
                <a:gridCol w="4502332">
                  <a:extLst>
                    <a:ext uri="{9D8B030D-6E8A-4147-A177-3AD203B41FA5}">
                      <a16:colId xmlns:a16="http://schemas.microsoft.com/office/drawing/2014/main" val="906333720"/>
                    </a:ext>
                  </a:extLst>
                </a:gridCol>
                <a:gridCol w="4335188">
                  <a:extLst>
                    <a:ext uri="{9D8B030D-6E8A-4147-A177-3AD203B41FA5}">
                      <a16:colId xmlns:a16="http://schemas.microsoft.com/office/drawing/2014/main" val="4164490680"/>
                    </a:ext>
                  </a:extLst>
                </a:gridCol>
                <a:gridCol w="2440080">
                  <a:extLst>
                    <a:ext uri="{9D8B030D-6E8A-4147-A177-3AD203B41FA5}">
                      <a16:colId xmlns:a16="http://schemas.microsoft.com/office/drawing/2014/main" val="3865694025"/>
                    </a:ext>
                  </a:extLst>
                </a:gridCol>
              </a:tblGrid>
              <a:tr h="546676">
                <a:tc>
                  <a:txBody>
                    <a:bodyPr/>
                    <a:lstStyle/>
                    <a:p>
                      <a:r>
                        <a:rPr lang="en-US" sz="1600" dirty="0">
                          <a:latin typeface="Open Sans" panose="020B0606030504020204" pitchFamily="34" charset="0"/>
                          <a:ea typeface="Open Sans" panose="020B0606030504020204" pitchFamily="34" charset="0"/>
                          <a:cs typeface="Open Sans" panose="020B0606030504020204" pitchFamily="34" charset="0"/>
                        </a:rPr>
                        <a:t>Unsheltered</a:t>
                      </a:r>
                    </a:p>
                  </a:txBody>
                  <a:tcPr/>
                </a:tc>
                <a:tc>
                  <a:txBody>
                    <a:bodyPr/>
                    <a:lstStyle/>
                    <a:p>
                      <a:r>
                        <a:rPr lang="en-US" sz="1600" dirty="0"/>
                        <a:t>Counties</a:t>
                      </a:r>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en-US" sz="1600" dirty="0">
                          <a:latin typeface="Open Sans" panose="020B0606030504020204" pitchFamily="34" charset="0"/>
                          <a:ea typeface="Open Sans" panose="020B0606030504020204" pitchFamily="34" charset="0"/>
                          <a:cs typeface="Open Sans" panose="020B0606030504020204" pitchFamily="34" charset="0"/>
                        </a:rPr>
                        <a:t>Amount</a:t>
                      </a:r>
                    </a:p>
                  </a:txBody>
                  <a:tcPr/>
                </a:tc>
                <a:extLst>
                  <a:ext uri="{0D108BD9-81ED-4DB2-BD59-A6C34878D82A}">
                    <a16:rowId xmlns:a16="http://schemas.microsoft.com/office/drawing/2014/main" val="514086748"/>
                  </a:ext>
                </a:extLst>
              </a:tr>
              <a:tr h="806389">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FL-506 - Tallahassee/Leon County  CoC</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Leon, Gadsden, Franklin, Jefferson, Liberty, Madison , Taylor, Wakulla</a:t>
                      </a:r>
                    </a:p>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 $2,685,974.00 </a:t>
                      </a:r>
                    </a:p>
                  </a:txBody>
                  <a:tcPr/>
                </a:tc>
                <a:extLst>
                  <a:ext uri="{0D108BD9-81ED-4DB2-BD59-A6C34878D82A}">
                    <a16:rowId xmlns:a16="http://schemas.microsoft.com/office/drawing/2014/main" val="1328445573"/>
                  </a:ext>
                </a:extLst>
              </a:tr>
            </a:tbl>
          </a:graphicData>
        </a:graphic>
      </p:graphicFrame>
    </p:spTree>
    <p:extLst>
      <p:ext uri="{BB962C8B-B14F-4D97-AF65-F5344CB8AC3E}">
        <p14:creationId xmlns:p14="http://schemas.microsoft.com/office/powerpoint/2010/main" val="210077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7"/>
          <p:cNvSpPr txBox="1">
            <a:spLocks noGrp="1"/>
          </p:cNvSpPr>
          <p:nvPr>
            <p:ph type="title"/>
          </p:nvPr>
        </p:nvSpPr>
        <p:spPr>
          <a:xfrm>
            <a:off x="2030136" y="-59501"/>
            <a:ext cx="9954046" cy="150706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Open Sans"/>
              <a:buNone/>
            </a:pPr>
            <a:r>
              <a:rPr lang="en-US" dirty="0"/>
              <a:t>Eligible Expenses</a:t>
            </a:r>
            <a:endParaRPr dirty="0"/>
          </a:p>
        </p:txBody>
      </p:sp>
      <p:sp>
        <p:nvSpPr>
          <p:cNvPr id="118" name="Google Shape;118;p7"/>
          <p:cNvSpPr/>
          <p:nvPr/>
        </p:nvSpPr>
        <p:spPr>
          <a:xfrm>
            <a:off x="11300691" y="5983003"/>
            <a:ext cx="683491" cy="660401"/>
          </a:xfrm>
          <a:prstGeom prst="ellipse">
            <a:avLst/>
          </a:prstGeom>
          <a:solidFill>
            <a:srgbClr val="24419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dirty="0">
                <a:solidFill>
                  <a:schemeClr val="lt1"/>
                </a:solidFill>
                <a:latin typeface="Calibri"/>
                <a:ea typeface="Calibri"/>
                <a:cs typeface="Calibri"/>
                <a:sym typeface="Calibri"/>
              </a:rPr>
              <a:t>8</a:t>
            </a:r>
            <a:endParaRPr sz="2400" b="1" dirty="0">
              <a:solidFill>
                <a:schemeClr val="lt1"/>
              </a:solidFill>
              <a:latin typeface="Calibri"/>
              <a:ea typeface="Calibri"/>
              <a:cs typeface="Calibri"/>
              <a:sym typeface="Calibri"/>
            </a:endParaRPr>
          </a:p>
        </p:txBody>
      </p:sp>
      <p:graphicFrame>
        <p:nvGraphicFramePr>
          <p:cNvPr id="7" name="Table 4">
            <a:extLst>
              <a:ext uri="{FF2B5EF4-FFF2-40B4-BE49-F238E27FC236}">
                <a16:creationId xmlns:a16="http://schemas.microsoft.com/office/drawing/2014/main" id="{673D1FB1-CE96-0E15-C866-78E215E4521E}"/>
              </a:ext>
            </a:extLst>
          </p:cNvPr>
          <p:cNvGraphicFramePr>
            <a:graphicFrameLocks noGrp="1"/>
          </p:cNvGraphicFramePr>
          <p:nvPr>
            <p:extLst>
              <p:ext uri="{D42A27DB-BD31-4B8C-83A1-F6EECF244321}">
                <p14:modId xmlns:p14="http://schemas.microsoft.com/office/powerpoint/2010/main" val="3008478073"/>
              </p:ext>
            </p:extLst>
          </p:nvPr>
        </p:nvGraphicFramePr>
        <p:xfrm>
          <a:off x="412870" y="1005742"/>
          <a:ext cx="9058301" cy="5637663"/>
        </p:xfrm>
        <a:graphic>
          <a:graphicData uri="http://schemas.openxmlformats.org/drawingml/2006/table">
            <a:tbl>
              <a:tblPr firstRow="1" bandRow="1">
                <a:tableStyleId>{B301B821-A1FF-4177-AEE7-76D212191A09}</a:tableStyleId>
              </a:tblPr>
              <a:tblGrid>
                <a:gridCol w="2655014">
                  <a:extLst>
                    <a:ext uri="{9D8B030D-6E8A-4147-A177-3AD203B41FA5}">
                      <a16:colId xmlns:a16="http://schemas.microsoft.com/office/drawing/2014/main" val="3849534261"/>
                    </a:ext>
                  </a:extLst>
                </a:gridCol>
                <a:gridCol w="2459655">
                  <a:extLst>
                    <a:ext uri="{9D8B030D-6E8A-4147-A177-3AD203B41FA5}">
                      <a16:colId xmlns:a16="http://schemas.microsoft.com/office/drawing/2014/main" val="2925425017"/>
                    </a:ext>
                  </a:extLst>
                </a:gridCol>
                <a:gridCol w="3943632">
                  <a:extLst>
                    <a:ext uri="{9D8B030D-6E8A-4147-A177-3AD203B41FA5}">
                      <a16:colId xmlns:a16="http://schemas.microsoft.com/office/drawing/2014/main" val="1239953797"/>
                    </a:ext>
                  </a:extLst>
                </a:gridCol>
              </a:tblGrid>
              <a:tr h="360325">
                <a:tc>
                  <a:txBody>
                    <a:bodyPr/>
                    <a:lstStyle/>
                    <a:p>
                      <a:r>
                        <a:rPr lang="en-US" sz="1600" dirty="0"/>
                        <a:t>Categories</a:t>
                      </a:r>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en-US" sz="1600" dirty="0"/>
                        <a:t>Unsheltered</a:t>
                      </a:r>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en-US" sz="1600" dirty="0"/>
                        <a:t>Rural</a:t>
                      </a:r>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68906503"/>
                  </a:ext>
                </a:extLst>
              </a:tr>
              <a:tr h="388516">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CoC Planning</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Yes</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No</a:t>
                      </a:r>
                    </a:p>
                  </a:txBody>
                  <a:tcPr/>
                </a:tc>
                <a:extLst>
                  <a:ext uri="{0D108BD9-81ED-4DB2-BD59-A6C34878D82A}">
                    <a16:rowId xmlns:a16="http://schemas.microsoft.com/office/drawing/2014/main" val="231078511"/>
                  </a:ext>
                </a:extLst>
              </a:tr>
              <a:tr h="615150">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RRH/PSH</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Rent, Services</a:t>
                      </a:r>
                    </a:p>
                  </a:txBody>
                  <a:tcPr/>
                </a:tc>
                <a:tc>
                  <a:txBody>
                    <a:bodyPr/>
                    <a:lstStyle/>
                    <a:p>
                      <a:r>
                        <a:rPr lang="en-US" sz="14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Arial"/>
                        </a:rPr>
                        <a:t>Acquisition, New Construction, or Rehabilitation, </a:t>
                      </a:r>
                      <a:r>
                        <a:rPr lang="en-US" dirty="0">
                          <a:latin typeface="Open Sans" panose="020B0606030504020204" pitchFamily="34" charset="0"/>
                          <a:ea typeface="Open Sans" panose="020B0606030504020204" pitchFamily="34" charset="0"/>
                          <a:cs typeface="Open Sans" panose="020B0606030504020204" pitchFamily="34" charset="0"/>
                        </a:rPr>
                        <a:t>Rent, Services, </a:t>
                      </a:r>
                      <a:endParaRPr lang="en-US" sz="14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sym typeface="Arial"/>
                      </a:endParaRPr>
                    </a:p>
                  </a:txBody>
                  <a:tcPr/>
                </a:tc>
                <a:extLst>
                  <a:ext uri="{0D108BD9-81ED-4DB2-BD59-A6C34878D82A}">
                    <a16:rowId xmlns:a16="http://schemas.microsoft.com/office/drawing/2014/main" val="3182330396"/>
                  </a:ext>
                </a:extLst>
              </a:tr>
              <a:tr h="679902">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TH- RRH</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Operating, Services, Leasing</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Operating, Services, Leasing</a:t>
                      </a:r>
                    </a:p>
                  </a:txBody>
                  <a:tcPr/>
                </a:tc>
                <a:extLst>
                  <a:ext uri="{0D108BD9-81ED-4DB2-BD59-A6C34878D82A}">
                    <a16:rowId xmlns:a16="http://schemas.microsoft.com/office/drawing/2014/main" val="885276515"/>
                  </a:ext>
                </a:extLst>
              </a:tr>
              <a:tr h="388516">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SSO</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Yes</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Yes</a:t>
                      </a:r>
                    </a:p>
                  </a:txBody>
                  <a:tcPr/>
                </a:tc>
                <a:extLst>
                  <a:ext uri="{0D108BD9-81ED-4DB2-BD59-A6C34878D82A}">
                    <a16:rowId xmlns:a16="http://schemas.microsoft.com/office/drawing/2014/main" val="3542350026"/>
                  </a:ext>
                </a:extLst>
              </a:tr>
              <a:tr h="388516">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HMIS</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Yes</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Yes</a:t>
                      </a:r>
                    </a:p>
                  </a:txBody>
                  <a:tcPr/>
                </a:tc>
                <a:extLst>
                  <a:ext uri="{0D108BD9-81ED-4DB2-BD59-A6C34878D82A}">
                    <a16:rowId xmlns:a16="http://schemas.microsoft.com/office/drawing/2014/main" val="2509059613"/>
                  </a:ext>
                </a:extLst>
              </a:tr>
              <a:tr h="679902">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HP</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latin typeface="Open Sans" panose="020B0606030504020204" pitchFamily="34" charset="0"/>
                          <a:ea typeface="Open Sans" panose="020B0606030504020204" pitchFamily="34" charset="0"/>
                          <a:cs typeface="Open Sans" panose="020B0606030504020204" pitchFamily="34" charset="0"/>
                        </a:rPr>
                        <a:t>No</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After 2 months of delinquency; up to 6 months</a:t>
                      </a:r>
                    </a:p>
                  </a:txBody>
                  <a:tcPr/>
                </a:tc>
                <a:extLst>
                  <a:ext uri="{0D108BD9-81ED-4DB2-BD59-A6C34878D82A}">
                    <a16:rowId xmlns:a16="http://schemas.microsoft.com/office/drawing/2014/main" val="915244664"/>
                  </a:ext>
                </a:extLst>
              </a:tr>
              <a:tr h="679902">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Emergency Shelter</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latin typeface="Open Sans" panose="020B0606030504020204" pitchFamily="34" charset="0"/>
                          <a:ea typeface="Open Sans" panose="020B0606030504020204" pitchFamily="34" charset="0"/>
                          <a:cs typeface="Open Sans" panose="020B0606030504020204" pitchFamily="34" charset="0"/>
                        </a:rPr>
                        <a:t>No</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Hotel/Motel or Shelter Costs per diem</a:t>
                      </a:r>
                    </a:p>
                  </a:txBody>
                  <a:tcPr/>
                </a:tc>
                <a:extLst>
                  <a:ext uri="{0D108BD9-81ED-4DB2-BD59-A6C34878D82A}">
                    <a16:rowId xmlns:a16="http://schemas.microsoft.com/office/drawing/2014/main" val="684183560"/>
                  </a:ext>
                </a:extLst>
              </a:tr>
              <a:tr h="679902">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Repair</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latin typeface="Open Sans" panose="020B0606030504020204" pitchFamily="34" charset="0"/>
                          <a:ea typeface="Open Sans" panose="020B0606030504020204" pitchFamily="34" charset="0"/>
                          <a:cs typeface="Open Sans" panose="020B0606030504020204" pitchFamily="34" charset="0"/>
                        </a:rPr>
                        <a:t>No</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Up to $10,000 for repair of TH or PH</a:t>
                      </a:r>
                    </a:p>
                  </a:txBody>
                  <a:tcPr/>
                </a:tc>
                <a:extLst>
                  <a:ext uri="{0D108BD9-81ED-4DB2-BD59-A6C34878D82A}">
                    <a16:rowId xmlns:a16="http://schemas.microsoft.com/office/drawing/2014/main" val="1589252107"/>
                  </a:ext>
                </a:extLst>
              </a:tr>
              <a:tr h="388516">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Capacity Building</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latin typeface="Open Sans" panose="020B0606030504020204" pitchFamily="34" charset="0"/>
                          <a:ea typeface="Open Sans" panose="020B0606030504020204" pitchFamily="34" charset="0"/>
                          <a:cs typeface="Open Sans" panose="020B0606030504020204" pitchFamily="34" charset="0"/>
                        </a:rPr>
                        <a:t>No</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Up to 20% for Capacity Building</a:t>
                      </a:r>
                    </a:p>
                  </a:txBody>
                  <a:tcPr/>
                </a:tc>
                <a:extLst>
                  <a:ext uri="{0D108BD9-81ED-4DB2-BD59-A6C34878D82A}">
                    <a16:rowId xmlns:a16="http://schemas.microsoft.com/office/drawing/2014/main" val="792253513"/>
                  </a:ext>
                </a:extLst>
              </a:tr>
              <a:tr h="388516">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Food or Clothing</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latin typeface="Open Sans" panose="020B0606030504020204" pitchFamily="34" charset="0"/>
                          <a:ea typeface="Open Sans" panose="020B0606030504020204" pitchFamily="34" charset="0"/>
                          <a:cs typeface="Open Sans" panose="020B0606030504020204" pitchFamily="34" charset="0"/>
                        </a:rPr>
                        <a:t>No</a:t>
                      </a:r>
                    </a:p>
                  </a:txBody>
                  <a:tcPr/>
                </a:tc>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Yes</a:t>
                      </a:r>
                    </a:p>
                  </a:txBody>
                  <a:tcPr/>
                </a:tc>
                <a:extLst>
                  <a:ext uri="{0D108BD9-81ED-4DB2-BD59-A6C34878D82A}">
                    <a16:rowId xmlns:a16="http://schemas.microsoft.com/office/drawing/2014/main" val="3843393021"/>
                  </a:ext>
                </a:extLst>
              </a:tr>
            </a:tbl>
          </a:graphicData>
        </a:graphic>
      </p:graphicFrame>
    </p:spTree>
    <p:extLst>
      <p:ext uri="{BB962C8B-B14F-4D97-AF65-F5344CB8AC3E}">
        <p14:creationId xmlns:p14="http://schemas.microsoft.com/office/powerpoint/2010/main" val="3357433177"/>
      </p:ext>
    </p:extLst>
  </p:cSld>
  <p:clrMapOvr>
    <a:overrideClrMapping bg1="lt1" tx1="dk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8" name="Google Shape;118;p7"/>
          <p:cNvSpPr/>
          <p:nvPr/>
        </p:nvSpPr>
        <p:spPr>
          <a:xfrm>
            <a:off x="11300691" y="5983003"/>
            <a:ext cx="683491" cy="660401"/>
          </a:xfrm>
          <a:prstGeom prst="ellipse">
            <a:avLst/>
          </a:prstGeom>
          <a:solidFill>
            <a:srgbClr val="24419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1">
                <a:solidFill>
                  <a:schemeClr val="lt1"/>
                </a:solidFill>
                <a:latin typeface="Calibri"/>
                <a:ea typeface="Calibri"/>
                <a:cs typeface="Calibri"/>
                <a:sym typeface="Calibri"/>
              </a:rPr>
              <a:t>10</a:t>
            </a:r>
            <a:endParaRPr lang="en-US" sz="2000" b="1" dirty="0">
              <a:solidFill>
                <a:schemeClr val="lt1"/>
              </a:solidFill>
              <a:latin typeface="Calibri"/>
              <a:ea typeface="Calibri"/>
              <a:cs typeface="Calibri"/>
              <a:sym typeface="Calibri"/>
            </a:endParaRPr>
          </a:p>
        </p:txBody>
      </p:sp>
      <p:graphicFrame>
        <p:nvGraphicFramePr>
          <p:cNvPr id="3" name="Table 3">
            <a:extLst>
              <a:ext uri="{FF2B5EF4-FFF2-40B4-BE49-F238E27FC236}">
                <a16:creationId xmlns:a16="http://schemas.microsoft.com/office/drawing/2014/main" id="{2D111CC7-DE14-6A05-C625-AE53BE34E4D6}"/>
              </a:ext>
            </a:extLst>
          </p:cNvPr>
          <p:cNvGraphicFramePr>
            <a:graphicFrameLocks noGrp="1"/>
          </p:cNvGraphicFramePr>
          <p:nvPr>
            <p:extLst>
              <p:ext uri="{D42A27DB-BD31-4B8C-83A1-F6EECF244321}">
                <p14:modId xmlns:p14="http://schemas.microsoft.com/office/powerpoint/2010/main" val="4184947483"/>
              </p:ext>
            </p:extLst>
          </p:nvPr>
        </p:nvGraphicFramePr>
        <p:xfrm>
          <a:off x="469783" y="189465"/>
          <a:ext cx="10293291" cy="5993222"/>
        </p:xfrm>
        <a:graphic>
          <a:graphicData uri="http://schemas.openxmlformats.org/drawingml/2006/table">
            <a:tbl>
              <a:tblPr firstRow="1" bandRow="1">
                <a:tableStyleId>{69012ECD-51FC-41F1-AA8D-1B2483CD663E}</a:tableStyleId>
              </a:tblPr>
              <a:tblGrid>
                <a:gridCol w="2582768">
                  <a:extLst>
                    <a:ext uri="{9D8B030D-6E8A-4147-A177-3AD203B41FA5}">
                      <a16:colId xmlns:a16="http://schemas.microsoft.com/office/drawing/2014/main" val="4155936798"/>
                    </a:ext>
                  </a:extLst>
                </a:gridCol>
                <a:gridCol w="6228877">
                  <a:extLst>
                    <a:ext uri="{9D8B030D-6E8A-4147-A177-3AD203B41FA5}">
                      <a16:colId xmlns:a16="http://schemas.microsoft.com/office/drawing/2014/main" val="1056712658"/>
                    </a:ext>
                  </a:extLst>
                </a:gridCol>
                <a:gridCol w="1481646">
                  <a:extLst>
                    <a:ext uri="{9D8B030D-6E8A-4147-A177-3AD203B41FA5}">
                      <a16:colId xmlns:a16="http://schemas.microsoft.com/office/drawing/2014/main" val="3013732109"/>
                    </a:ext>
                  </a:extLst>
                </a:gridCol>
              </a:tblGrid>
              <a:tr h="663161">
                <a:tc>
                  <a:txBody>
                    <a:bodyPr/>
                    <a:lstStyle/>
                    <a:p>
                      <a:r>
                        <a:rPr lang="en-US" dirty="0"/>
                        <a:t>Component Type</a:t>
                      </a:r>
                    </a:p>
                  </a:txBody>
                  <a:tcPr/>
                </a:tc>
                <a:tc>
                  <a:txBody>
                    <a:bodyPr/>
                    <a:lstStyle/>
                    <a:p>
                      <a:r>
                        <a:rPr lang="en-US" dirty="0"/>
                        <a:t>Description</a:t>
                      </a:r>
                    </a:p>
                  </a:txBody>
                  <a:tcPr/>
                </a:tc>
                <a:tc>
                  <a:txBody>
                    <a:bodyPr/>
                    <a:lstStyle/>
                    <a:p>
                      <a:r>
                        <a:rPr lang="en-US" dirty="0"/>
                        <a:t>Required</a:t>
                      </a:r>
                    </a:p>
                  </a:txBody>
                  <a:tcPr/>
                </a:tc>
                <a:extLst>
                  <a:ext uri="{0D108BD9-81ED-4DB2-BD59-A6C34878D82A}">
                    <a16:rowId xmlns:a16="http://schemas.microsoft.com/office/drawing/2014/main" val="3766631613"/>
                  </a:ext>
                </a:extLst>
              </a:tr>
              <a:tr h="1776687">
                <a:tc>
                  <a:txBody>
                    <a:bodyPr/>
                    <a:lstStyle/>
                    <a:p>
                      <a:r>
                        <a:rPr lang="en-US" sz="1600" dirty="0">
                          <a:latin typeface="Lora" pitchFamily="2" charset="0"/>
                        </a:rPr>
                        <a:t>Permanent Housing</a:t>
                      </a:r>
                    </a:p>
                    <a:p>
                      <a:r>
                        <a:rPr lang="en-US" sz="1600" dirty="0">
                          <a:latin typeface="Lora" pitchFamily="2" charset="0"/>
                        </a:rPr>
                        <a:t>(Housing First *)</a:t>
                      </a:r>
                    </a:p>
                  </a:txBody>
                  <a:tcPr/>
                </a:tc>
                <a:tc>
                  <a:txBody>
                    <a:bodyPr/>
                    <a:lstStyle/>
                    <a:p>
                      <a:pPr marL="285750" indent="-285750">
                        <a:buFont typeface="Wingdings" panose="05000000000000000000" pitchFamily="2" charset="2"/>
                        <a:buChar char="Ø"/>
                      </a:pPr>
                      <a:r>
                        <a:rPr lang="en-US" sz="1400" dirty="0">
                          <a:latin typeface="Lora" pitchFamily="2" charset="0"/>
                        </a:rPr>
                        <a:t>Housing type will fit need of client</a:t>
                      </a:r>
                    </a:p>
                    <a:p>
                      <a:pPr marL="285750" indent="-285750">
                        <a:buFont typeface="Wingdings" panose="05000000000000000000" pitchFamily="2" charset="2"/>
                        <a:buChar char="Ø"/>
                      </a:pPr>
                      <a:r>
                        <a:rPr lang="en-US" sz="1400" dirty="0">
                          <a:latin typeface="Lora" pitchFamily="2" charset="0"/>
                        </a:rPr>
                        <a:t>Supportive Services to retain housing</a:t>
                      </a:r>
                    </a:p>
                    <a:p>
                      <a:pPr marL="285750" indent="-285750">
                        <a:buFont typeface="Wingdings" panose="05000000000000000000" pitchFamily="2" charset="2"/>
                        <a:buChar char="Ø"/>
                      </a:pPr>
                      <a:r>
                        <a:rPr lang="en-US" sz="1400" dirty="0">
                          <a:latin typeface="Lora" pitchFamily="2" charset="0"/>
                        </a:rPr>
                        <a:t>Client will access mainstream benefits</a:t>
                      </a:r>
                    </a:p>
                    <a:p>
                      <a:pPr marL="285750" indent="-285750">
                        <a:buFont typeface="Wingdings" panose="05000000000000000000" pitchFamily="2" charset="2"/>
                        <a:buChar char="Ø"/>
                      </a:pPr>
                      <a:r>
                        <a:rPr lang="en-US" sz="1400" dirty="0">
                          <a:latin typeface="Lora" pitchFamily="2" charset="0"/>
                        </a:rPr>
                        <a:t>PH will fit client’s need (size, location, </a:t>
                      </a:r>
                      <a:r>
                        <a:rPr lang="en-US" sz="1400" dirty="0" err="1">
                          <a:latin typeface="Lora" pitchFamily="2" charset="0"/>
                        </a:rPr>
                        <a:t>etc</a:t>
                      </a:r>
                      <a:r>
                        <a:rPr lang="en-US" sz="1400" dirty="0">
                          <a:latin typeface="Lora" pitchFamily="2" charset="0"/>
                        </a:rPr>
                        <a:t>)</a:t>
                      </a:r>
                    </a:p>
                    <a:p>
                      <a:pPr marL="285750" indent="-285750">
                        <a:buFont typeface="Wingdings" panose="05000000000000000000" pitchFamily="2" charset="2"/>
                        <a:buChar char="Ø"/>
                      </a:pPr>
                      <a:r>
                        <a:rPr lang="en-US" sz="1400" dirty="0">
                          <a:latin typeface="Lora" pitchFamily="2" charset="0"/>
                        </a:rPr>
                        <a:t>Proposed Project is consistent with CoC Plan</a:t>
                      </a:r>
                    </a:p>
                  </a:txBody>
                  <a:tcPr/>
                </a:tc>
                <a:tc>
                  <a:txBody>
                    <a:bodyPr/>
                    <a:lstStyle/>
                    <a:p>
                      <a:pPr algn="l"/>
                      <a:r>
                        <a:rPr lang="en-US" sz="1600" dirty="0">
                          <a:latin typeface="Lora" pitchFamily="2" charset="0"/>
                        </a:rPr>
                        <a:t>4/5</a:t>
                      </a:r>
                    </a:p>
                  </a:txBody>
                  <a:tcPr/>
                </a:tc>
                <a:extLst>
                  <a:ext uri="{0D108BD9-81ED-4DB2-BD59-A6C34878D82A}">
                    <a16:rowId xmlns:a16="http://schemas.microsoft.com/office/drawing/2014/main" val="1095605852"/>
                  </a:ext>
                </a:extLst>
              </a:tr>
              <a:tr h="2103971">
                <a:tc>
                  <a:txBody>
                    <a:bodyPr/>
                    <a:lstStyle/>
                    <a:p>
                      <a:r>
                        <a:rPr lang="en-US" sz="1600" dirty="0">
                          <a:latin typeface="Lora" pitchFamily="2" charset="0"/>
                        </a:rPr>
                        <a:t>TH-RRH</a:t>
                      </a:r>
                    </a:p>
                    <a:p>
                      <a:r>
                        <a:rPr lang="en-US" sz="1600" dirty="0">
                          <a:latin typeface="Lora" pitchFamily="2" charset="0"/>
                        </a:rPr>
                        <a:t>(Housing First *)</a:t>
                      </a:r>
                    </a:p>
                  </a:txBody>
                  <a:tcPr/>
                </a:tc>
                <a:tc>
                  <a:txBody>
                    <a:bodyPr/>
                    <a:lstStyle/>
                    <a:p>
                      <a:pPr marL="285750" indent="-285750">
                        <a:buFont typeface="Wingdings" panose="05000000000000000000" pitchFamily="2" charset="2"/>
                        <a:buChar char="Ø"/>
                      </a:pPr>
                      <a:r>
                        <a:rPr lang="en-US" sz="1400" dirty="0">
                          <a:latin typeface="Lora" pitchFamily="2" charset="0"/>
                        </a:rPr>
                        <a:t>Housing type will fit need of client</a:t>
                      </a:r>
                    </a:p>
                    <a:p>
                      <a:pPr marL="285750" indent="-285750">
                        <a:buFont typeface="Wingdings" panose="05000000000000000000" pitchFamily="2" charset="2"/>
                        <a:buChar char="Ø"/>
                      </a:pPr>
                      <a:r>
                        <a:rPr lang="en-US" sz="1400" dirty="0">
                          <a:latin typeface="Lora" pitchFamily="2" charset="0"/>
                        </a:rPr>
                        <a:t>Enough RRH to move client (ie:2x funding in RRH than TH)</a:t>
                      </a:r>
                    </a:p>
                    <a:p>
                      <a:pPr marL="285750" indent="-285750">
                        <a:buFont typeface="Wingdings" panose="05000000000000000000" pitchFamily="2" charset="2"/>
                        <a:buChar char="Ø"/>
                      </a:pPr>
                      <a:r>
                        <a:rPr lang="en-US" sz="1400" dirty="0">
                          <a:latin typeface="Lora" pitchFamily="2" charset="0"/>
                        </a:rPr>
                        <a:t>Services for retention of housing</a:t>
                      </a:r>
                    </a:p>
                    <a:p>
                      <a:pPr marL="285750" indent="-285750">
                        <a:buFont typeface="Wingdings" panose="05000000000000000000" pitchFamily="2" charset="2"/>
                        <a:buChar char="Ø"/>
                      </a:pPr>
                      <a:r>
                        <a:rPr lang="en-US" sz="1400" dirty="0">
                          <a:latin typeface="Lora" pitchFamily="2" charset="0"/>
                        </a:rPr>
                        <a:t>Client will access mainstream benefits</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Ø"/>
                        <a:tabLst/>
                        <a:defRPr/>
                      </a:pPr>
                      <a:r>
                        <a:rPr lang="en-US" sz="1400" dirty="0">
                          <a:latin typeface="Lora" pitchFamily="2" charset="0"/>
                        </a:rPr>
                        <a:t>PH will fit client’s need (size, location, </a:t>
                      </a:r>
                      <a:r>
                        <a:rPr lang="en-US" sz="1400" dirty="0" err="1">
                          <a:latin typeface="Lora" pitchFamily="2" charset="0"/>
                        </a:rPr>
                        <a:t>etc</a:t>
                      </a:r>
                      <a:r>
                        <a:rPr lang="en-US" sz="1400" dirty="0">
                          <a:latin typeface="Lora" pitchFamily="2" charset="0"/>
                        </a:rPr>
                        <a:t>)</a:t>
                      </a:r>
                    </a:p>
                    <a:p>
                      <a:pPr marL="285750" indent="-285750">
                        <a:buFont typeface="Wingdings" panose="05000000000000000000" pitchFamily="2" charset="2"/>
                        <a:buChar char="Ø"/>
                      </a:pPr>
                      <a:r>
                        <a:rPr lang="en-US" sz="1400" dirty="0">
                          <a:latin typeface="Lora" pitchFamily="2" charset="0"/>
                        </a:rPr>
                        <a:t>Proposed Project is consistent with CoC Plan</a:t>
                      </a:r>
                    </a:p>
                  </a:txBody>
                  <a:tcPr/>
                </a:tc>
                <a:tc>
                  <a:txBody>
                    <a:bodyPr/>
                    <a:lstStyle/>
                    <a:p>
                      <a:pPr algn="l"/>
                      <a:r>
                        <a:rPr lang="en-US" sz="1600" dirty="0">
                          <a:latin typeface="Lora" pitchFamily="2" charset="0"/>
                        </a:rPr>
                        <a:t>4/6</a:t>
                      </a:r>
                    </a:p>
                  </a:txBody>
                  <a:tcPr/>
                </a:tc>
                <a:extLst>
                  <a:ext uri="{0D108BD9-81ED-4DB2-BD59-A6C34878D82A}">
                    <a16:rowId xmlns:a16="http://schemas.microsoft.com/office/drawing/2014/main" val="3118531910"/>
                  </a:ext>
                </a:extLst>
              </a:tr>
              <a:tr h="1449403">
                <a:tc>
                  <a:txBody>
                    <a:bodyPr/>
                    <a:lstStyle/>
                    <a:p>
                      <a:r>
                        <a:rPr lang="en-US" sz="1600" dirty="0">
                          <a:latin typeface="Lora" pitchFamily="2" charset="0"/>
                        </a:rPr>
                        <a:t>SSO-CE</a:t>
                      </a:r>
                    </a:p>
                  </a:txBody>
                  <a:tcPr/>
                </a:tc>
                <a:tc>
                  <a:txBody>
                    <a:bodyPr/>
                    <a:lstStyle/>
                    <a:p>
                      <a:pPr marL="285750" indent="-285750">
                        <a:buFont typeface="Wingdings" panose="05000000000000000000" pitchFamily="2" charset="2"/>
                        <a:buChar char="Ø"/>
                      </a:pPr>
                      <a:r>
                        <a:rPr lang="en-US" sz="1400" dirty="0">
                          <a:latin typeface="Lora" pitchFamily="2" charset="0"/>
                        </a:rPr>
                        <a:t>CE is accessible for all (including disabilities)</a:t>
                      </a:r>
                    </a:p>
                    <a:p>
                      <a:pPr marL="285750" indent="-285750">
                        <a:buFont typeface="Wingdings" panose="05000000000000000000" pitchFamily="2" charset="2"/>
                        <a:buChar char="Ø"/>
                      </a:pPr>
                      <a:r>
                        <a:rPr lang="en-US" sz="1400" dirty="0">
                          <a:latin typeface="Lora" pitchFamily="2" charset="0"/>
                        </a:rPr>
                        <a:t>CE Advertising to reach homeless persons with highest barriers</a:t>
                      </a:r>
                    </a:p>
                    <a:p>
                      <a:pPr marL="285750" indent="-285750">
                        <a:buFont typeface="Wingdings" panose="05000000000000000000" pitchFamily="2" charset="2"/>
                        <a:buChar char="Ø"/>
                      </a:pPr>
                      <a:r>
                        <a:rPr lang="en-US" sz="1400" dirty="0">
                          <a:latin typeface="Lora" pitchFamily="2" charset="0"/>
                        </a:rPr>
                        <a:t>Standardized Assessment </a:t>
                      </a:r>
                    </a:p>
                    <a:p>
                      <a:pPr marL="285750" indent="-285750">
                        <a:buFont typeface="Wingdings" panose="05000000000000000000" pitchFamily="2" charset="2"/>
                        <a:buChar char="Ø"/>
                      </a:pPr>
                      <a:r>
                        <a:rPr lang="en-US" sz="1400" dirty="0">
                          <a:latin typeface="Lora" pitchFamily="2" charset="0"/>
                        </a:rPr>
                        <a:t>Ensures clients are directed to housing/services to fit needs</a:t>
                      </a:r>
                    </a:p>
                  </a:txBody>
                  <a:tcPr/>
                </a:tc>
                <a:tc>
                  <a:txBody>
                    <a:bodyPr/>
                    <a:lstStyle/>
                    <a:p>
                      <a:pPr algn="l"/>
                      <a:r>
                        <a:rPr lang="en-US" sz="1600" dirty="0">
                          <a:latin typeface="Lora" pitchFamily="2" charset="0"/>
                        </a:rPr>
                        <a:t>2/4</a:t>
                      </a:r>
                    </a:p>
                  </a:txBody>
                  <a:tcPr/>
                </a:tc>
                <a:extLst>
                  <a:ext uri="{0D108BD9-81ED-4DB2-BD59-A6C34878D82A}">
                    <a16:rowId xmlns:a16="http://schemas.microsoft.com/office/drawing/2014/main" val="2477197679"/>
                  </a:ext>
                </a:extLst>
              </a:tr>
            </a:tbl>
          </a:graphicData>
        </a:graphic>
      </p:graphicFrame>
    </p:spTree>
    <p:extLst>
      <p:ext uri="{BB962C8B-B14F-4D97-AF65-F5344CB8AC3E}">
        <p14:creationId xmlns:p14="http://schemas.microsoft.com/office/powerpoint/2010/main" val="2464764659"/>
      </p:ext>
    </p:extLst>
  </p:cSld>
  <p:clrMapOvr>
    <a:overrideClrMapping bg1="lt1" tx1="dk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8" name="Google Shape;118;p7"/>
          <p:cNvSpPr/>
          <p:nvPr/>
        </p:nvSpPr>
        <p:spPr>
          <a:xfrm>
            <a:off x="11300691" y="5983003"/>
            <a:ext cx="683491" cy="660401"/>
          </a:xfrm>
          <a:prstGeom prst="ellipse">
            <a:avLst/>
          </a:prstGeom>
          <a:solidFill>
            <a:srgbClr val="24419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1" dirty="0">
                <a:solidFill>
                  <a:schemeClr val="lt1"/>
                </a:solidFill>
                <a:latin typeface="Calibri"/>
                <a:ea typeface="Calibri"/>
                <a:cs typeface="Calibri"/>
                <a:sym typeface="Calibri"/>
              </a:rPr>
              <a:t>11</a:t>
            </a:r>
            <a:endParaRPr sz="2000" b="1" dirty="0">
              <a:solidFill>
                <a:schemeClr val="lt1"/>
              </a:solidFill>
              <a:latin typeface="Calibri"/>
              <a:ea typeface="Calibri"/>
              <a:cs typeface="Calibri"/>
              <a:sym typeface="Calibri"/>
            </a:endParaRPr>
          </a:p>
        </p:txBody>
      </p:sp>
      <p:graphicFrame>
        <p:nvGraphicFramePr>
          <p:cNvPr id="3" name="Table 3">
            <a:extLst>
              <a:ext uri="{FF2B5EF4-FFF2-40B4-BE49-F238E27FC236}">
                <a16:creationId xmlns:a16="http://schemas.microsoft.com/office/drawing/2014/main" id="{2D111CC7-DE14-6A05-C625-AE53BE34E4D6}"/>
              </a:ext>
            </a:extLst>
          </p:cNvPr>
          <p:cNvGraphicFramePr>
            <a:graphicFrameLocks noGrp="1"/>
          </p:cNvGraphicFramePr>
          <p:nvPr>
            <p:extLst>
              <p:ext uri="{D42A27DB-BD31-4B8C-83A1-F6EECF244321}">
                <p14:modId xmlns:p14="http://schemas.microsoft.com/office/powerpoint/2010/main" val="1501464461"/>
              </p:ext>
            </p:extLst>
          </p:nvPr>
        </p:nvGraphicFramePr>
        <p:xfrm>
          <a:off x="684212" y="578841"/>
          <a:ext cx="9709748" cy="6064564"/>
        </p:xfrm>
        <a:graphic>
          <a:graphicData uri="http://schemas.openxmlformats.org/drawingml/2006/table">
            <a:tbl>
              <a:tblPr firstRow="1" bandRow="1">
                <a:tableStyleId>{69012ECD-51FC-41F1-AA8D-1B2483CD663E}</a:tableStyleId>
              </a:tblPr>
              <a:tblGrid>
                <a:gridCol w="2436347">
                  <a:extLst>
                    <a:ext uri="{9D8B030D-6E8A-4147-A177-3AD203B41FA5}">
                      <a16:colId xmlns:a16="http://schemas.microsoft.com/office/drawing/2014/main" val="4155936798"/>
                    </a:ext>
                  </a:extLst>
                </a:gridCol>
                <a:gridCol w="5875751">
                  <a:extLst>
                    <a:ext uri="{9D8B030D-6E8A-4147-A177-3AD203B41FA5}">
                      <a16:colId xmlns:a16="http://schemas.microsoft.com/office/drawing/2014/main" val="1056712658"/>
                    </a:ext>
                  </a:extLst>
                </a:gridCol>
                <a:gridCol w="1397650">
                  <a:extLst>
                    <a:ext uri="{9D8B030D-6E8A-4147-A177-3AD203B41FA5}">
                      <a16:colId xmlns:a16="http://schemas.microsoft.com/office/drawing/2014/main" val="3013732109"/>
                    </a:ext>
                  </a:extLst>
                </a:gridCol>
              </a:tblGrid>
              <a:tr h="587668">
                <a:tc>
                  <a:txBody>
                    <a:bodyPr/>
                    <a:lstStyle/>
                    <a:p>
                      <a:r>
                        <a:rPr lang="en-US" dirty="0"/>
                        <a:t>Component Type</a:t>
                      </a:r>
                    </a:p>
                  </a:txBody>
                  <a:tcPr/>
                </a:tc>
                <a:tc>
                  <a:txBody>
                    <a:bodyPr/>
                    <a:lstStyle/>
                    <a:p>
                      <a:r>
                        <a:rPr lang="en-US" dirty="0"/>
                        <a:t>Description</a:t>
                      </a:r>
                    </a:p>
                  </a:txBody>
                  <a:tcPr/>
                </a:tc>
                <a:tc>
                  <a:txBody>
                    <a:bodyPr/>
                    <a:lstStyle/>
                    <a:p>
                      <a:r>
                        <a:rPr lang="en-US" dirty="0"/>
                        <a:t>Required</a:t>
                      </a:r>
                    </a:p>
                  </a:txBody>
                  <a:tcPr/>
                </a:tc>
                <a:extLst>
                  <a:ext uri="{0D108BD9-81ED-4DB2-BD59-A6C34878D82A}">
                    <a16:rowId xmlns:a16="http://schemas.microsoft.com/office/drawing/2014/main" val="3766631613"/>
                  </a:ext>
                </a:extLst>
              </a:tr>
              <a:tr h="1720017">
                <a:tc>
                  <a:txBody>
                    <a:bodyPr/>
                    <a:lstStyle/>
                    <a:p>
                      <a:r>
                        <a:rPr lang="en-US" sz="1600" dirty="0">
                          <a:latin typeface="Lora" pitchFamily="2" charset="0"/>
                        </a:rPr>
                        <a:t>SSO (not CE)</a:t>
                      </a:r>
                    </a:p>
                  </a:txBody>
                  <a:tcPr/>
                </a:tc>
                <a:tc>
                  <a:txBody>
                    <a:bodyPr/>
                    <a:lstStyle/>
                    <a:p>
                      <a:pPr marL="285750" indent="-285750">
                        <a:buFont typeface="Wingdings" panose="05000000000000000000" pitchFamily="2" charset="2"/>
                        <a:buChar char="Ø"/>
                      </a:pPr>
                      <a:r>
                        <a:rPr lang="en-US" sz="1400" dirty="0">
                          <a:latin typeface="Lora" pitchFamily="2" charset="0"/>
                        </a:rPr>
                        <a:t>Supportive Services are available to those with the highest needs </a:t>
                      </a:r>
                    </a:p>
                    <a:p>
                      <a:pPr marL="285750" indent="-285750">
                        <a:buFont typeface="Wingdings" panose="05000000000000000000" pitchFamily="2" charset="2"/>
                        <a:buChar char="Ø"/>
                      </a:pPr>
                      <a:r>
                        <a:rPr lang="en-US" sz="1400" dirty="0">
                          <a:latin typeface="Lora" pitchFamily="2" charset="0"/>
                        </a:rPr>
                        <a:t>Clients assisted to find housing in a manner that fits their needs</a:t>
                      </a:r>
                    </a:p>
                    <a:p>
                      <a:pPr marL="285750" indent="-285750">
                        <a:buFont typeface="Wingdings" panose="05000000000000000000" pitchFamily="2" charset="2"/>
                        <a:buChar char="Ø"/>
                      </a:pPr>
                      <a:r>
                        <a:rPr lang="en-US" sz="1400" dirty="0">
                          <a:latin typeface="Lora" pitchFamily="2" charset="0"/>
                        </a:rPr>
                        <a:t>Client will access mainstream benefits</a:t>
                      </a:r>
                    </a:p>
                    <a:p>
                      <a:pPr marL="285750" indent="-285750">
                        <a:buFont typeface="Wingdings" panose="05000000000000000000" pitchFamily="2" charset="2"/>
                        <a:buChar char="Ø"/>
                      </a:pPr>
                      <a:r>
                        <a:rPr lang="en-US" sz="1400" dirty="0">
                          <a:latin typeface="Lora" pitchFamily="2" charset="0"/>
                        </a:rPr>
                        <a:t>Program will participate in CE (2)</a:t>
                      </a:r>
                    </a:p>
                    <a:p>
                      <a:pPr marL="285750" indent="-285750">
                        <a:buFont typeface="Wingdings" panose="05000000000000000000" pitchFamily="2" charset="2"/>
                        <a:buChar char="Ø"/>
                      </a:pPr>
                      <a:r>
                        <a:rPr lang="en-US" sz="1400" dirty="0">
                          <a:latin typeface="Lora" pitchFamily="2" charset="0"/>
                        </a:rPr>
                        <a:t>Proposed Project is consistent with CoC Plan</a:t>
                      </a:r>
                    </a:p>
                  </a:txBody>
                  <a:tcPr/>
                </a:tc>
                <a:tc>
                  <a:txBody>
                    <a:bodyPr/>
                    <a:lstStyle/>
                    <a:p>
                      <a:pPr algn="l"/>
                      <a:r>
                        <a:rPr lang="en-US" sz="1600" dirty="0">
                          <a:latin typeface="Lora" pitchFamily="2" charset="0"/>
                        </a:rPr>
                        <a:t>4/6</a:t>
                      </a:r>
                    </a:p>
                  </a:txBody>
                  <a:tcPr/>
                </a:tc>
                <a:extLst>
                  <a:ext uri="{0D108BD9-81ED-4DB2-BD59-A6C34878D82A}">
                    <a16:rowId xmlns:a16="http://schemas.microsoft.com/office/drawing/2014/main" val="1095605852"/>
                  </a:ext>
                </a:extLst>
              </a:tr>
              <a:tr h="1720017">
                <a:tc>
                  <a:txBody>
                    <a:bodyPr/>
                    <a:lstStyle/>
                    <a:p>
                      <a:r>
                        <a:rPr lang="en-US" sz="1600" dirty="0">
                          <a:latin typeface="Lora" pitchFamily="2" charset="0"/>
                        </a:rPr>
                        <a:t>HMIS</a:t>
                      </a:r>
                    </a:p>
                  </a:txBody>
                  <a:tcPr/>
                </a:tc>
                <a:tc>
                  <a:txBody>
                    <a:bodyPr/>
                    <a:lstStyle/>
                    <a:p>
                      <a:pPr marL="285750" indent="-285750">
                        <a:buFont typeface="Wingdings" panose="05000000000000000000" pitchFamily="2" charset="2"/>
                        <a:buChar char="Ø"/>
                      </a:pPr>
                      <a:r>
                        <a:rPr lang="en-US" sz="1400" dirty="0">
                          <a:latin typeface="Lora" pitchFamily="2" charset="0"/>
                        </a:rPr>
                        <a:t>Budget is consistent with CoC funding strategy &amp; it furthers HMIS implementation</a:t>
                      </a:r>
                    </a:p>
                    <a:p>
                      <a:pPr marL="285750" indent="-285750">
                        <a:buFont typeface="Wingdings" panose="05000000000000000000" pitchFamily="2" charset="2"/>
                        <a:buChar char="Ø"/>
                      </a:pPr>
                      <a:r>
                        <a:rPr lang="en-US" sz="1400" dirty="0">
                          <a:latin typeface="Lora" pitchFamily="2" charset="0"/>
                        </a:rPr>
                        <a:t>HMIS collects UDE</a:t>
                      </a:r>
                    </a:p>
                    <a:p>
                      <a:pPr marL="285750" indent="-285750">
                        <a:buFont typeface="Wingdings" panose="05000000000000000000" pitchFamily="2" charset="2"/>
                        <a:buChar char="Ø"/>
                      </a:pPr>
                      <a:r>
                        <a:rPr lang="en-US" sz="1400" dirty="0">
                          <a:latin typeface="Lora" pitchFamily="2" charset="0"/>
                        </a:rPr>
                        <a:t>HMIS can un-duplicate client records</a:t>
                      </a:r>
                    </a:p>
                    <a:p>
                      <a:pPr marL="285750" indent="-285750">
                        <a:buFont typeface="Wingdings" panose="05000000000000000000" pitchFamily="2" charset="2"/>
                        <a:buChar char="Ø"/>
                      </a:pPr>
                      <a:r>
                        <a:rPr lang="en-US" sz="1400" dirty="0">
                          <a:latin typeface="Lora" pitchFamily="2" charset="0"/>
                        </a:rPr>
                        <a:t>HMIS produces required reports</a:t>
                      </a:r>
                    </a:p>
                  </a:txBody>
                  <a:tcPr/>
                </a:tc>
                <a:tc>
                  <a:txBody>
                    <a:bodyPr/>
                    <a:lstStyle/>
                    <a:p>
                      <a:pPr algn="l"/>
                      <a:r>
                        <a:rPr lang="en-US" sz="1600" dirty="0">
                          <a:latin typeface="Lora" pitchFamily="2" charset="0"/>
                        </a:rPr>
                        <a:t>3/4</a:t>
                      </a:r>
                    </a:p>
                  </a:txBody>
                  <a:tcPr/>
                </a:tc>
                <a:extLst>
                  <a:ext uri="{0D108BD9-81ED-4DB2-BD59-A6C34878D82A}">
                    <a16:rowId xmlns:a16="http://schemas.microsoft.com/office/drawing/2014/main" val="3118531910"/>
                  </a:ext>
                </a:extLst>
              </a:tr>
              <a:tr h="2036862">
                <a:tc>
                  <a:txBody>
                    <a:bodyPr/>
                    <a:lstStyle/>
                    <a:p>
                      <a:r>
                        <a:rPr lang="en-US" sz="1600" dirty="0">
                          <a:latin typeface="Lora" pitchFamily="2" charset="0"/>
                        </a:rPr>
                        <a:t>Planning</a:t>
                      </a:r>
                    </a:p>
                  </a:txBody>
                  <a:tcPr/>
                </a:tc>
                <a:tc>
                  <a:txBody>
                    <a:bodyPr/>
                    <a:lstStyle/>
                    <a:p>
                      <a:pPr marL="285750" indent="-285750">
                        <a:buFont typeface="Wingdings" panose="05000000000000000000" pitchFamily="2" charset="2"/>
                        <a:buChar char="Ø"/>
                      </a:pPr>
                      <a:r>
                        <a:rPr lang="en-US" sz="1400" dirty="0">
                          <a:latin typeface="Lora" pitchFamily="2" charset="0"/>
                        </a:rPr>
                        <a:t>CoC conducts meetings of CoC membership that is inclusive, CoC has governance charter that includes CoC policies</a:t>
                      </a:r>
                    </a:p>
                    <a:p>
                      <a:pPr marL="285750" indent="-285750">
                        <a:buFont typeface="Wingdings" panose="05000000000000000000" pitchFamily="2" charset="2"/>
                        <a:buChar char="Ø"/>
                      </a:pPr>
                      <a:r>
                        <a:rPr lang="en-US" sz="1400" dirty="0">
                          <a:latin typeface="Lora" pitchFamily="2" charset="0"/>
                        </a:rPr>
                        <a:t>CoC wide planning committees, workgroups to address needs &amp; sets policies</a:t>
                      </a:r>
                    </a:p>
                    <a:p>
                      <a:pPr marL="285750" indent="-285750">
                        <a:buFont typeface="Wingdings" panose="05000000000000000000" pitchFamily="2" charset="2"/>
                        <a:buChar char="Ø"/>
                      </a:pPr>
                      <a:r>
                        <a:rPr lang="en-US" sz="1400" dirty="0">
                          <a:latin typeface="Lora" pitchFamily="2" charset="0"/>
                        </a:rPr>
                        <a:t>Improve CoCs ability to evaluate outcomes in ESG and CoC Programs</a:t>
                      </a:r>
                    </a:p>
                  </a:txBody>
                  <a:tcPr/>
                </a:tc>
                <a:tc>
                  <a:txBody>
                    <a:bodyPr/>
                    <a:lstStyle/>
                    <a:p>
                      <a:pPr algn="l"/>
                      <a:r>
                        <a:rPr lang="en-US" sz="1600" dirty="0">
                          <a:latin typeface="Lora" pitchFamily="2" charset="0"/>
                        </a:rPr>
                        <a:t>2/4</a:t>
                      </a:r>
                    </a:p>
                  </a:txBody>
                  <a:tcPr/>
                </a:tc>
                <a:extLst>
                  <a:ext uri="{0D108BD9-81ED-4DB2-BD59-A6C34878D82A}">
                    <a16:rowId xmlns:a16="http://schemas.microsoft.com/office/drawing/2014/main" val="2477197679"/>
                  </a:ext>
                </a:extLst>
              </a:tr>
            </a:tbl>
          </a:graphicData>
        </a:graphic>
      </p:graphicFrame>
    </p:spTree>
    <p:extLst>
      <p:ext uri="{BB962C8B-B14F-4D97-AF65-F5344CB8AC3E}">
        <p14:creationId xmlns:p14="http://schemas.microsoft.com/office/powerpoint/2010/main" val="3588188917"/>
      </p:ext>
    </p:extLst>
  </p:cSld>
  <p:clrMapOvr>
    <a:overrideClrMapping bg1="lt1" tx1="dk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45D4B-9D93-54AC-D287-426593619CB0}"/>
              </a:ext>
            </a:extLst>
          </p:cNvPr>
          <p:cNvSpPr>
            <a:spLocks noGrp="1"/>
          </p:cNvSpPr>
          <p:nvPr>
            <p:ph type="title"/>
          </p:nvPr>
        </p:nvSpPr>
        <p:spPr>
          <a:xfrm>
            <a:off x="516431" y="343949"/>
            <a:ext cx="10867430" cy="1702964"/>
          </a:xfrm>
        </p:spPr>
        <p:txBody>
          <a:bodyPr/>
          <a:lstStyle/>
          <a:p>
            <a:pPr algn="ctr"/>
            <a:r>
              <a:rPr lang="en-US" dirty="0"/>
              <a:t>Big Bend CoC Local Competition</a:t>
            </a:r>
          </a:p>
        </p:txBody>
      </p:sp>
      <p:sp>
        <p:nvSpPr>
          <p:cNvPr id="3" name="Content Placeholder 2">
            <a:extLst>
              <a:ext uri="{FF2B5EF4-FFF2-40B4-BE49-F238E27FC236}">
                <a16:creationId xmlns:a16="http://schemas.microsoft.com/office/drawing/2014/main" id="{DDE2FDA8-CABE-6F39-0654-B4BAD9E5D8F1}"/>
              </a:ext>
            </a:extLst>
          </p:cNvPr>
          <p:cNvSpPr>
            <a:spLocks noGrp="1"/>
          </p:cNvSpPr>
          <p:nvPr>
            <p:ph idx="1"/>
          </p:nvPr>
        </p:nvSpPr>
        <p:spPr>
          <a:xfrm>
            <a:off x="776491" y="1661021"/>
            <a:ext cx="10607370" cy="4150066"/>
          </a:xfrm>
        </p:spPr>
        <p:txBody>
          <a:bodyPr/>
          <a:lstStyle/>
          <a:p>
            <a:r>
              <a:rPr lang="en-US" dirty="0">
                <a:solidFill>
                  <a:schemeClr val="tx1"/>
                </a:solidFill>
              </a:rPr>
              <a:t>August 16, 2022- 12 MIDNIGHT EASTERN TIME- LETTERS OF INTENT TO APPLY FOR NEW PROJECTS DUE. </a:t>
            </a:r>
            <a:r>
              <a:rPr lang="en-US" sz="1600" dirty="0"/>
              <a:t>All Letters of Intent should be submitted as a PDF attachment to applications@bigbendcoc.org . Letter of Intent should include project type, target county(s), target population(s) and name of agency interested in applying and should be initiated by either the agency Executive Director or Board Chair. Organizations submitting a letter of intent to apply for an eligible activity under this funding will receive additional group technical assistance on the expectations and priorities of the CoC as well as how to utilize the HUD project submission system known as ESNAPS.</a:t>
            </a:r>
          </a:p>
          <a:p>
            <a:r>
              <a:rPr lang="en-US" dirty="0">
                <a:solidFill>
                  <a:schemeClr val="tx1"/>
                </a:solidFill>
              </a:rPr>
              <a:t>September 16, 2022- 12 MIDNIGHT ET- PROJECT APPLICATIONS DUE IN ESNAPS AND AS A PDF ATTACHMENT TO applications@bigbendcoc.org</a:t>
            </a:r>
          </a:p>
        </p:txBody>
      </p:sp>
    </p:spTree>
    <p:extLst>
      <p:ext uri="{BB962C8B-B14F-4D97-AF65-F5344CB8AC3E}">
        <p14:creationId xmlns:p14="http://schemas.microsoft.com/office/powerpoint/2010/main" val="346291267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44011</TotalTime>
  <Words>656</Words>
  <Application>Microsoft Office PowerPoint</Application>
  <PresentationFormat>Widescreen</PresentationFormat>
  <Paragraphs>135</Paragraphs>
  <Slides>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Century Gothic</vt:lpstr>
      <vt:lpstr>Lora</vt:lpstr>
      <vt:lpstr>Open Sans</vt:lpstr>
      <vt:lpstr>Wingdings</vt:lpstr>
      <vt:lpstr>Wingdings 3</vt:lpstr>
      <vt:lpstr>Slice</vt:lpstr>
      <vt:lpstr>PowerPoint Presentation</vt:lpstr>
      <vt:lpstr>Special NOFO CoC Scoring</vt:lpstr>
      <vt:lpstr>Amount Available for BBCoC </vt:lpstr>
      <vt:lpstr>Eligible Expenses</vt:lpstr>
      <vt:lpstr>PowerPoint Presentation</vt:lpstr>
      <vt:lpstr>PowerPoint Presentation</vt:lpstr>
      <vt:lpstr>Big Bend CoC Local Competition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Leeanne Sacino</dc:creator>
  <cp:lastModifiedBy>Johnna Coleman</cp:lastModifiedBy>
  <cp:revision>55</cp:revision>
  <dcterms:created xsi:type="dcterms:W3CDTF">2020-04-29T03:50:45Z</dcterms:created>
  <dcterms:modified xsi:type="dcterms:W3CDTF">2022-08-09T14:14:19Z</dcterms:modified>
</cp:coreProperties>
</file>