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  <p:sldId id="260" r:id="rId5"/>
    <p:sldId id="261" r:id="rId6"/>
    <p:sldId id="267" r:id="rId7"/>
    <p:sldId id="263" r:id="rId8"/>
    <p:sldId id="262" r:id="rId9"/>
    <p:sldId id="264" r:id="rId10"/>
    <p:sldId id="265" r:id="rId11"/>
    <p:sldId id="266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89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bigbendcoc.org/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bigbendcoc.org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10EE26-332D-4AA0-AEEB-1B9A16EE063A}" type="doc">
      <dgm:prSet loTypeId="urn:microsoft.com/office/officeart/2005/8/layout/hierarchy1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14B3A452-76A7-4250-88AC-C6CD05D24B65}">
      <dgm:prSet/>
      <dgm:spPr/>
      <dgm:t>
        <a:bodyPr/>
        <a:lstStyle/>
        <a:p>
          <a:r>
            <a:rPr lang="en-US" dirty="0"/>
            <a:t>This is a general overview of both HUD CoC NOFO and Local Competition.</a:t>
          </a:r>
        </a:p>
      </dgm:t>
    </dgm:pt>
    <dgm:pt modelId="{1B9EAB96-5CF9-47A7-8790-1F5FB26D0E6E}" type="parTrans" cxnId="{0EF15565-A866-471D-BC37-5B90AD6B5038}">
      <dgm:prSet/>
      <dgm:spPr/>
      <dgm:t>
        <a:bodyPr/>
        <a:lstStyle/>
        <a:p>
          <a:endParaRPr lang="en-US"/>
        </a:p>
      </dgm:t>
    </dgm:pt>
    <dgm:pt modelId="{27759A4D-9B97-4E4D-AAF6-040D03060D13}" type="sibTrans" cxnId="{0EF15565-A866-471D-BC37-5B90AD6B5038}">
      <dgm:prSet/>
      <dgm:spPr/>
      <dgm:t>
        <a:bodyPr/>
        <a:lstStyle/>
        <a:p>
          <a:endParaRPr lang="en-US"/>
        </a:p>
      </dgm:t>
    </dgm:pt>
    <dgm:pt modelId="{B9A2B08E-7FE0-4053-BACA-E2CF43CE010C}">
      <dgm:prSet/>
      <dgm:spPr/>
      <dgm:t>
        <a:bodyPr/>
        <a:lstStyle/>
        <a:p>
          <a:r>
            <a:rPr lang="en-US"/>
            <a:t>Please visit </a:t>
          </a:r>
          <a:r>
            <a:rPr lang="en-US">
              <a:hlinkClick xmlns:r="http://schemas.openxmlformats.org/officeDocument/2006/relationships" r:id="rId1"/>
            </a:rPr>
            <a:t>www.bigbendcoc.org</a:t>
          </a:r>
          <a:r>
            <a:rPr lang="en-US"/>
            <a:t> for more information and resources.</a:t>
          </a:r>
        </a:p>
      </dgm:t>
    </dgm:pt>
    <dgm:pt modelId="{49CF0F12-3F66-4FCE-9F1E-E8C11E2ADD0B}" type="parTrans" cxnId="{A4258E8F-01F1-466F-A262-A0319538406A}">
      <dgm:prSet/>
      <dgm:spPr/>
      <dgm:t>
        <a:bodyPr/>
        <a:lstStyle/>
        <a:p>
          <a:endParaRPr lang="en-US"/>
        </a:p>
      </dgm:t>
    </dgm:pt>
    <dgm:pt modelId="{82619469-B2FF-4362-8C97-1160EF74F364}" type="sibTrans" cxnId="{A4258E8F-01F1-466F-A262-A0319538406A}">
      <dgm:prSet/>
      <dgm:spPr/>
      <dgm:t>
        <a:bodyPr/>
        <a:lstStyle/>
        <a:p>
          <a:endParaRPr lang="en-US"/>
        </a:p>
      </dgm:t>
    </dgm:pt>
    <dgm:pt modelId="{58CB11D5-E6ED-431B-8A9F-B532509D7520}">
      <dgm:prSet/>
      <dgm:spPr/>
      <dgm:t>
        <a:bodyPr/>
        <a:lstStyle/>
        <a:p>
          <a:r>
            <a:rPr lang="en-US"/>
            <a:t>All applicants are responsible for reading the RFA, NOFO, and related documents as it is made available on our CoC website and the HUD Competition webpage.</a:t>
          </a:r>
        </a:p>
      </dgm:t>
    </dgm:pt>
    <dgm:pt modelId="{4B63E383-B804-44F3-8138-848E76511DCC}" type="parTrans" cxnId="{22D4B9D1-FE74-48A7-A3A5-7B551C0E9FA2}">
      <dgm:prSet/>
      <dgm:spPr/>
      <dgm:t>
        <a:bodyPr/>
        <a:lstStyle/>
        <a:p>
          <a:endParaRPr lang="en-US"/>
        </a:p>
      </dgm:t>
    </dgm:pt>
    <dgm:pt modelId="{2E89869B-3276-458F-BEFA-3130CEE4B334}" type="sibTrans" cxnId="{22D4B9D1-FE74-48A7-A3A5-7B551C0E9FA2}">
      <dgm:prSet/>
      <dgm:spPr/>
      <dgm:t>
        <a:bodyPr/>
        <a:lstStyle/>
        <a:p>
          <a:endParaRPr lang="en-US"/>
        </a:p>
      </dgm:t>
    </dgm:pt>
    <dgm:pt modelId="{34B7C7D5-6F17-4344-8109-9802670535FC}" type="pres">
      <dgm:prSet presAssocID="{4510EE26-332D-4AA0-AEEB-1B9A16EE063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BF598C2-21BF-4C66-B5DC-099655684F08}" type="pres">
      <dgm:prSet presAssocID="{14B3A452-76A7-4250-88AC-C6CD05D24B65}" presName="hierRoot1" presStyleCnt="0"/>
      <dgm:spPr/>
    </dgm:pt>
    <dgm:pt modelId="{94758642-38CD-4B08-92B9-388895E91262}" type="pres">
      <dgm:prSet presAssocID="{14B3A452-76A7-4250-88AC-C6CD05D24B65}" presName="composite" presStyleCnt="0"/>
      <dgm:spPr/>
    </dgm:pt>
    <dgm:pt modelId="{46BD715B-5605-4E34-A783-C5E70E03F431}" type="pres">
      <dgm:prSet presAssocID="{14B3A452-76A7-4250-88AC-C6CD05D24B65}" presName="background" presStyleLbl="node0" presStyleIdx="0" presStyleCnt="3"/>
      <dgm:spPr/>
    </dgm:pt>
    <dgm:pt modelId="{6D41AF21-9A97-4FF5-9DC0-398DAD0EB365}" type="pres">
      <dgm:prSet presAssocID="{14B3A452-76A7-4250-88AC-C6CD05D24B65}" presName="text" presStyleLbl="fgAcc0" presStyleIdx="0" presStyleCnt="3">
        <dgm:presLayoutVars>
          <dgm:chPref val="3"/>
        </dgm:presLayoutVars>
      </dgm:prSet>
      <dgm:spPr/>
    </dgm:pt>
    <dgm:pt modelId="{E166C461-2F85-466E-8C37-75EEBA9AD373}" type="pres">
      <dgm:prSet presAssocID="{14B3A452-76A7-4250-88AC-C6CD05D24B65}" presName="hierChild2" presStyleCnt="0"/>
      <dgm:spPr/>
    </dgm:pt>
    <dgm:pt modelId="{B9860E0F-97E8-4C68-A0E4-01773619AD0A}" type="pres">
      <dgm:prSet presAssocID="{B9A2B08E-7FE0-4053-BACA-E2CF43CE010C}" presName="hierRoot1" presStyleCnt="0"/>
      <dgm:spPr/>
    </dgm:pt>
    <dgm:pt modelId="{EE9F8C09-4AD7-4270-A700-4A45F10F3B11}" type="pres">
      <dgm:prSet presAssocID="{B9A2B08E-7FE0-4053-BACA-E2CF43CE010C}" presName="composite" presStyleCnt="0"/>
      <dgm:spPr/>
    </dgm:pt>
    <dgm:pt modelId="{ECFC6B47-096B-4321-8D08-9BDBA6044D30}" type="pres">
      <dgm:prSet presAssocID="{B9A2B08E-7FE0-4053-BACA-E2CF43CE010C}" presName="background" presStyleLbl="node0" presStyleIdx="1" presStyleCnt="3"/>
      <dgm:spPr/>
    </dgm:pt>
    <dgm:pt modelId="{95821D7E-4C1A-4FFD-A5B5-30EEA124E379}" type="pres">
      <dgm:prSet presAssocID="{B9A2B08E-7FE0-4053-BACA-E2CF43CE010C}" presName="text" presStyleLbl="fgAcc0" presStyleIdx="1" presStyleCnt="3">
        <dgm:presLayoutVars>
          <dgm:chPref val="3"/>
        </dgm:presLayoutVars>
      </dgm:prSet>
      <dgm:spPr/>
    </dgm:pt>
    <dgm:pt modelId="{B39D5F45-CDA0-45A5-863D-003C4ACB4658}" type="pres">
      <dgm:prSet presAssocID="{B9A2B08E-7FE0-4053-BACA-E2CF43CE010C}" presName="hierChild2" presStyleCnt="0"/>
      <dgm:spPr/>
    </dgm:pt>
    <dgm:pt modelId="{719F3C70-C294-46F2-93CB-4E6FCD89088D}" type="pres">
      <dgm:prSet presAssocID="{58CB11D5-E6ED-431B-8A9F-B532509D7520}" presName="hierRoot1" presStyleCnt="0"/>
      <dgm:spPr/>
    </dgm:pt>
    <dgm:pt modelId="{00DDA425-551B-4033-9278-A71940D4BB0D}" type="pres">
      <dgm:prSet presAssocID="{58CB11D5-E6ED-431B-8A9F-B532509D7520}" presName="composite" presStyleCnt="0"/>
      <dgm:spPr/>
    </dgm:pt>
    <dgm:pt modelId="{EA76427B-F5D0-4C55-9959-B4BDEA6CB289}" type="pres">
      <dgm:prSet presAssocID="{58CB11D5-E6ED-431B-8A9F-B532509D7520}" presName="background" presStyleLbl="node0" presStyleIdx="2" presStyleCnt="3"/>
      <dgm:spPr/>
    </dgm:pt>
    <dgm:pt modelId="{798D3D81-C27D-4C34-B529-F72079CDA4A4}" type="pres">
      <dgm:prSet presAssocID="{58CB11D5-E6ED-431B-8A9F-B532509D7520}" presName="text" presStyleLbl="fgAcc0" presStyleIdx="2" presStyleCnt="3">
        <dgm:presLayoutVars>
          <dgm:chPref val="3"/>
        </dgm:presLayoutVars>
      </dgm:prSet>
      <dgm:spPr/>
    </dgm:pt>
    <dgm:pt modelId="{DBF5264E-506A-4FA1-9EE4-0AABC08280FC}" type="pres">
      <dgm:prSet presAssocID="{58CB11D5-E6ED-431B-8A9F-B532509D7520}" presName="hierChild2" presStyleCnt="0"/>
      <dgm:spPr/>
    </dgm:pt>
  </dgm:ptLst>
  <dgm:cxnLst>
    <dgm:cxn modelId="{C5B1740C-AB6A-40DD-AD45-EC6819D73092}" type="presOf" srcId="{14B3A452-76A7-4250-88AC-C6CD05D24B65}" destId="{6D41AF21-9A97-4FF5-9DC0-398DAD0EB365}" srcOrd="0" destOrd="0" presId="urn:microsoft.com/office/officeart/2005/8/layout/hierarchy1"/>
    <dgm:cxn modelId="{D1B8DA63-E2CF-41C6-8F56-24D89B616955}" type="presOf" srcId="{4510EE26-332D-4AA0-AEEB-1B9A16EE063A}" destId="{34B7C7D5-6F17-4344-8109-9802670535FC}" srcOrd="0" destOrd="0" presId="urn:microsoft.com/office/officeart/2005/8/layout/hierarchy1"/>
    <dgm:cxn modelId="{0EF15565-A866-471D-BC37-5B90AD6B5038}" srcId="{4510EE26-332D-4AA0-AEEB-1B9A16EE063A}" destId="{14B3A452-76A7-4250-88AC-C6CD05D24B65}" srcOrd="0" destOrd="0" parTransId="{1B9EAB96-5CF9-47A7-8790-1F5FB26D0E6E}" sibTransId="{27759A4D-9B97-4E4D-AAF6-040D03060D13}"/>
    <dgm:cxn modelId="{A4258E8F-01F1-466F-A262-A0319538406A}" srcId="{4510EE26-332D-4AA0-AEEB-1B9A16EE063A}" destId="{B9A2B08E-7FE0-4053-BACA-E2CF43CE010C}" srcOrd="1" destOrd="0" parTransId="{49CF0F12-3F66-4FCE-9F1E-E8C11E2ADD0B}" sibTransId="{82619469-B2FF-4362-8C97-1160EF74F364}"/>
    <dgm:cxn modelId="{C7B49FCB-9F5A-43C6-B4EE-C9CD7FA07690}" type="presOf" srcId="{58CB11D5-E6ED-431B-8A9F-B532509D7520}" destId="{798D3D81-C27D-4C34-B529-F72079CDA4A4}" srcOrd="0" destOrd="0" presId="urn:microsoft.com/office/officeart/2005/8/layout/hierarchy1"/>
    <dgm:cxn modelId="{22D4B9D1-FE74-48A7-A3A5-7B551C0E9FA2}" srcId="{4510EE26-332D-4AA0-AEEB-1B9A16EE063A}" destId="{58CB11D5-E6ED-431B-8A9F-B532509D7520}" srcOrd="2" destOrd="0" parTransId="{4B63E383-B804-44F3-8138-848E76511DCC}" sibTransId="{2E89869B-3276-458F-BEFA-3130CEE4B334}"/>
    <dgm:cxn modelId="{B5A46ADB-5E40-4E6B-8B9F-CC37EE7092B6}" type="presOf" srcId="{B9A2B08E-7FE0-4053-BACA-E2CF43CE010C}" destId="{95821D7E-4C1A-4FFD-A5B5-30EEA124E379}" srcOrd="0" destOrd="0" presId="urn:microsoft.com/office/officeart/2005/8/layout/hierarchy1"/>
    <dgm:cxn modelId="{58C9436C-EA3C-4228-B728-43EBD993A341}" type="presParOf" srcId="{34B7C7D5-6F17-4344-8109-9802670535FC}" destId="{0BF598C2-21BF-4C66-B5DC-099655684F08}" srcOrd="0" destOrd="0" presId="urn:microsoft.com/office/officeart/2005/8/layout/hierarchy1"/>
    <dgm:cxn modelId="{333681F0-70B3-48C7-87A9-A0DA17EE51AE}" type="presParOf" srcId="{0BF598C2-21BF-4C66-B5DC-099655684F08}" destId="{94758642-38CD-4B08-92B9-388895E91262}" srcOrd="0" destOrd="0" presId="urn:microsoft.com/office/officeart/2005/8/layout/hierarchy1"/>
    <dgm:cxn modelId="{062BED32-05AF-4094-BEEE-6E67C743F16A}" type="presParOf" srcId="{94758642-38CD-4B08-92B9-388895E91262}" destId="{46BD715B-5605-4E34-A783-C5E70E03F431}" srcOrd="0" destOrd="0" presId="urn:microsoft.com/office/officeart/2005/8/layout/hierarchy1"/>
    <dgm:cxn modelId="{0730739F-2776-47EA-9799-311211425082}" type="presParOf" srcId="{94758642-38CD-4B08-92B9-388895E91262}" destId="{6D41AF21-9A97-4FF5-9DC0-398DAD0EB365}" srcOrd="1" destOrd="0" presId="urn:microsoft.com/office/officeart/2005/8/layout/hierarchy1"/>
    <dgm:cxn modelId="{4BC967FA-2E82-4AB8-9FED-CD2C341201D1}" type="presParOf" srcId="{0BF598C2-21BF-4C66-B5DC-099655684F08}" destId="{E166C461-2F85-466E-8C37-75EEBA9AD373}" srcOrd="1" destOrd="0" presId="urn:microsoft.com/office/officeart/2005/8/layout/hierarchy1"/>
    <dgm:cxn modelId="{8F636858-C363-4647-88A1-8632730E31DB}" type="presParOf" srcId="{34B7C7D5-6F17-4344-8109-9802670535FC}" destId="{B9860E0F-97E8-4C68-A0E4-01773619AD0A}" srcOrd="1" destOrd="0" presId="urn:microsoft.com/office/officeart/2005/8/layout/hierarchy1"/>
    <dgm:cxn modelId="{D0A81095-253B-46E9-98DE-48368E6CE1B2}" type="presParOf" srcId="{B9860E0F-97E8-4C68-A0E4-01773619AD0A}" destId="{EE9F8C09-4AD7-4270-A700-4A45F10F3B11}" srcOrd="0" destOrd="0" presId="urn:microsoft.com/office/officeart/2005/8/layout/hierarchy1"/>
    <dgm:cxn modelId="{A19F5426-311E-4C58-9034-BBA6E6FA3883}" type="presParOf" srcId="{EE9F8C09-4AD7-4270-A700-4A45F10F3B11}" destId="{ECFC6B47-096B-4321-8D08-9BDBA6044D30}" srcOrd="0" destOrd="0" presId="urn:microsoft.com/office/officeart/2005/8/layout/hierarchy1"/>
    <dgm:cxn modelId="{F45EB97A-4283-4099-981C-047D88781C4B}" type="presParOf" srcId="{EE9F8C09-4AD7-4270-A700-4A45F10F3B11}" destId="{95821D7E-4C1A-4FFD-A5B5-30EEA124E379}" srcOrd="1" destOrd="0" presId="urn:microsoft.com/office/officeart/2005/8/layout/hierarchy1"/>
    <dgm:cxn modelId="{5FDEB908-8F5D-4F79-B4A1-EE7B9BF0FA46}" type="presParOf" srcId="{B9860E0F-97E8-4C68-A0E4-01773619AD0A}" destId="{B39D5F45-CDA0-45A5-863D-003C4ACB4658}" srcOrd="1" destOrd="0" presId="urn:microsoft.com/office/officeart/2005/8/layout/hierarchy1"/>
    <dgm:cxn modelId="{8CB9A792-B528-43CC-8A5A-A86BC0ABEB59}" type="presParOf" srcId="{34B7C7D5-6F17-4344-8109-9802670535FC}" destId="{719F3C70-C294-46F2-93CB-4E6FCD89088D}" srcOrd="2" destOrd="0" presId="urn:microsoft.com/office/officeart/2005/8/layout/hierarchy1"/>
    <dgm:cxn modelId="{E3595636-FD0D-44E0-BD3A-55D963CBEAF5}" type="presParOf" srcId="{719F3C70-C294-46F2-93CB-4E6FCD89088D}" destId="{00DDA425-551B-4033-9278-A71940D4BB0D}" srcOrd="0" destOrd="0" presId="urn:microsoft.com/office/officeart/2005/8/layout/hierarchy1"/>
    <dgm:cxn modelId="{47E62E71-50C7-41C8-B86A-8CC6A0B6D7F7}" type="presParOf" srcId="{00DDA425-551B-4033-9278-A71940D4BB0D}" destId="{EA76427B-F5D0-4C55-9959-B4BDEA6CB289}" srcOrd="0" destOrd="0" presId="urn:microsoft.com/office/officeart/2005/8/layout/hierarchy1"/>
    <dgm:cxn modelId="{3BCF4596-BA19-4892-B4E4-3614B0028A33}" type="presParOf" srcId="{00DDA425-551B-4033-9278-A71940D4BB0D}" destId="{798D3D81-C27D-4C34-B529-F72079CDA4A4}" srcOrd="1" destOrd="0" presId="urn:microsoft.com/office/officeart/2005/8/layout/hierarchy1"/>
    <dgm:cxn modelId="{4E50BD83-9F74-4DB9-8640-A8CA5EBF1EF3}" type="presParOf" srcId="{719F3C70-C294-46F2-93CB-4E6FCD89088D}" destId="{DBF5264E-506A-4FA1-9EE4-0AABC08280F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A1022D-2597-499C-B7B0-0F35C8503ABB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E3EAB36-44CB-4135-B436-4464CE8A796D}">
      <dgm:prSet/>
      <dgm:spPr/>
      <dgm:t>
        <a:bodyPr/>
        <a:lstStyle/>
        <a:p>
          <a:r>
            <a:rPr lang="en-US" dirty="0"/>
            <a:t>HUD CoC NOFO or Notice of Funding Opportunity is an annual funding competition for Continuum of Care (CoC) programs working to end homelessness in a specific region. </a:t>
          </a:r>
        </a:p>
      </dgm:t>
    </dgm:pt>
    <dgm:pt modelId="{CC588F54-DE65-40B9-8476-D957FD97EC82}" type="parTrans" cxnId="{88E3CE19-256E-43F0-B6A7-4492514901D1}">
      <dgm:prSet/>
      <dgm:spPr/>
      <dgm:t>
        <a:bodyPr/>
        <a:lstStyle/>
        <a:p>
          <a:endParaRPr lang="en-US"/>
        </a:p>
      </dgm:t>
    </dgm:pt>
    <dgm:pt modelId="{C98ADD66-4F28-4B06-8A36-3F9B0ADA4023}" type="sibTrans" cxnId="{88E3CE19-256E-43F0-B6A7-4492514901D1}">
      <dgm:prSet/>
      <dgm:spPr>
        <a:solidFill>
          <a:schemeClr val="accent3">
            <a:lumMod val="50000"/>
            <a:alpha val="90000"/>
          </a:schemeClr>
        </a:solidFill>
      </dgm:spPr>
      <dgm:t>
        <a:bodyPr/>
        <a:lstStyle/>
        <a:p>
          <a:endParaRPr lang="en-US"/>
        </a:p>
      </dgm:t>
    </dgm:pt>
    <dgm:pt modelId="{23D310DF-1D5E-489A-A1E9-902E4064F25F}">
      <dgm:prSet/>
      <dgm:spPr/>
      <dgm:t>
        <a:bodyPr/>
        <a:lstStyle/>
        <a:p>
          <a:pPr algn="l"/>
          <a:r>
            <a:rPr lang="en-US" dirty="0"/>
            <a:t>Each CoC (Collaborative Applicant) is charged with holding a local competition and the completing and submitting the Consolidated Application for the community.</a:t>
          </a:r>
        </a:p>
      </dgm:t>
    </dgm:pt>
    <dgm:pt modelId="{B5B1F651-A514-4315-A448-FA3A6E98A130}" type="parTrans" cxnId="{5013468F-71D1-46E4-8467-7962FAA207C5}">
      <dgm:prSet/>
      <dgm:spPr/>
      <dgm:t>
        <a:bodyPr/>
        <a:lstStyle/>
        <a:p>
          <a:endParaRPr lang="en-US"/>
        </a:p>
      </dgm:t>
    </dgm:pt>
    <dgm:pt modelId="{F42241D9-6C45-4B4C-A01B-2C6E30292E2F}" type="sibTrans" cxnId="{5013468F-71D1-46E4-8467-7962FAA207C5}">
      <dgm:prSet/>
      <dgm:spPr/>
      <dgm:t>
        <a:bodyPr/>
        <a:lstStyle/>
        <a:p>
          <a:endParaRPr lang="en-US"/>
        </a:p>
      </dgm:t>
    </dgm:pt>
    <dgm:pt modelId="{D93D8079-FC25-41ED-A939-8BF17BEE99A4}" type="pres">
      <dgm:prSet presAssocID="{05A1022D-2597-499C-B7B0-0F35C8503ABB}" presName="outerComposite" presStyleCnt="0">
        <dgm:presLayoutVars>
          <dgm:chMax val="5"/>
          <dgm:dir/>
          <dgm:resizeHandles val="exact"/>
        </dgm:presLayoutVars>
      </dgm:prSet>
      <dgm:spPr/>
    </dgm:pt>
    <dgm:pt modelId="{B6477A9D-A06C-449F-BF76-987CED085788}" type="pres">
      <dgm:prSet presAssocID="{05A1022D-2597-499C-B7B0-0F35C8503ABB}" presName="dummyMaxCanvas" presStyleCnt="0">
        <dgm:presLayoutVars/>
      </dgm:prSet>
      <dgm:spPr/>
    </dgm:pt>
    <dgm:pt modelId="{300B0094-34C4-4B92-88D3-48D67D9B1388}" type="pres">
      <dgm:prSet presAssocID="{05A1022D-2597-499C-B7B0-0F35C8503ABB}" presName="TwoNodes_1" presStyleLbl="node1" presStyleIdx="0" presStyleCnt="2">
        <dgm:presLayoutVars>
          <dgm:bulletEnabled val="1"/>
        </dgm:presLayoutVars>
      </dgm:prSet>
      <dgm:spPr/>
    </dgm:pt>
    <dgm:pt modelId="{FB08CB04-D587-4AB0-A9F8-51DEDFDD5861}" type="pres">
      <dgm:prSet presAssocID="{05A1022D-2597-499C-B7B0-0F35C8503ABB}" presName="TwoNodes_2" presStyleLbl="node1" presStyleIdx="1" presStyleCnt="2" custScaleX="117647">
        <dgm:presLayoutVars>
          <dgm:bulletEnabled val="1"/>
        </dgm:presLayoutVars>
      </dgm:prSet>
      <dgm:spPr/>
    </dgm:pt>
    <dgm:pt modelId="{7205EAD4-7409-452A-BA93-F2D29D872DF2}" type="pres">
      <dgm:prSet presAssocID="{05A1022D-2597-499C-B7B0-0F35C8503ABB}" presName="TwoConn_1-2" presStyleLbl="fgAccFollowNode1" presStyleIdx="0" presStyleCnt="1" custScaleY="89273" custLinFactNeighborX="-9596" custLinFactNeighborY="-22271">
        <dgm:presLayoutVars>
          <dgm:bulletEnabled val="1"/>
        </dgm:presLayoutVars>
      </dgm:prSet>
      <dgm:spPr/>
    </dgm:pt>
    <dgm:pt modelId="{3BB68DE0-E62E-43D2-BCFE-BA7976741097}" type="pres">
      <dgm:prSet presAssocID="{05A1022D-2597-499C-B7B0-0F35C8503ABB}" presName="TwoNodes_1_text" presStyleLbl="node1" presStyleIdx="1" presStyleCnt="2">
        <dgm:presLayoutVars>
          <dgm:bulletEnabled val="1"/>
        </dgm:presLayoutVars>
      </dgm:prSet>
      <dgm:spPr/>
    </dgm:pt>
    <dgm:pt modelId="{FA491E54-CEEE-4359-911A-1E6D1FF0E6F3}" type="pres">
      <dgm:prSet presAssocID="{05A1022D-2597-499C-B7B0-0F35C8503ABB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88E3CE19-256E-43F0-B6A7-4492514901D1}" srcId="{05A1022D-2597-499C-B7B0-0F35C8503ABB}" destId="{3E3EAB36-44CB-4135-B436-4464CE8A796D}" srcOrd="0" destOrd="0" parTransId="{CC588F54-DE65-40B9-8476-D957FD97EC82}" sibTransId="{C98ADD66-4F28-4B06-8A36-3F9B0ADA4023}"/>
    <dgm:cxn modelId="{F2FC3D70-54E1-469E-B9EC-DBECDEB5FFD8}" type="presOf" srcId="{23D310DF-1D5E-489A-A1E9-902E4064F25F}" destId="{FB08CB04-D587-4AB0-A9F8-51DEDFDD5861}" srcOrd="0" destOrd="0" presId="urn:microsoft.com/office/officeart/2005/8/layout/vProcess5"/>
    <dgm:cxn modelId="{E5C9D357-3A95-43F7-9278-F4415236659E}" type="presOf" srcId="{05A1022D-2597-499C-B7B0-0F35C8503ABB}" destId="{D93D8079-FC25-41ED-A939-8BF17BEE99A4}" srcOrd="0" destOrd="0" presId="urn:microsoft.com/office/officeart/2005/8/layout/vProcess5"/>
    <dgm:cxn modelId="{E7602B89-4025-4472-A132-AA25095D1523}" type="presOf" srcId="{C98ADD66-4F28-4B06-8A36-3F9B0ADA4023}" destId="{7205EAD4-7409-452A-BA93-F2D29D872DF2}" srcOrd="0" destOrd="0" presId="urn:microsoft.com/office/officeart/2005/8/layout/vProcess5"/>
    <dgm:cxn modelId="{3B76758D-D4E7-43DC-BE1D-0607A720266F}" type="presOf" srcId="{3E3EAB36-44CB-4135-B436-4464CE8A796D}" destId="{3BB68DE0-E62E-43D2-BCFE-BA7976741097}" srcOrd="1" destOrd="0" presId="urn:microsoft.com/office/officeart/2005/8/layout/vProcess5"/>
    <dgm:cxn modelId="{5013468F-71D1-46E4-8467-7962FAA207C5}" srcId="{05A1022D-2597-499C-B7B0-0F35C8503ABB}" destId="{23D310DF-1D5E-489A-A1E9-902E4064F25F}" srcOrd="1" destOrd="0" parTransId="{B5B1F651-A514-4315-A448-FA3A6E98A130}" sibTransId="{F42241D9-6C45-4B4C-A01B-2C6E30292E2F}"/>
    <dgm:cxn modelId="{261EA691-6857-451E-9D76-281FBFEBAC78}" type="presOf" srcId="{3E3EAB36-44CB-4135-B436-4464CE8A796D}" destId="{300B0094-34C4-4B92-88D3-48D67D9B1388}" srcOrd="0" destOrd="0" presId="urn:microsoft.com/office/officeart/2005/8/layout/vProcess5"/>
    <dgm:cxn modelId="{68EA4DEF-F68B-4EDD-8041-EC99B423DCBF}" type="presOf" srcId="{23D310DF-1D5E-489A-A1E9-902E4064F25F}" destId="{FA491E54-CEEE-4359-911A-1E6D1FF0E6F3}" srcOrd="1" destOrd="0" presId="urn:microsoft.com/office/officeart/2005/8/layout/vProcess5"/>
    <dgm:cxn modelId="{F4AE12DA-77ED-49A7-96FE-8E626F2ECD25}" type="presParOf" srcId="{D93D8079-FC25-41ED-A939-8BF17BEE99A4}" destId="{B6477A9D-A06C-449F-BF76-987CED085788}" srcOrd="0" destOrd="0" presId="urn:microsoft.com/office/officeart/2005/8/layout/vProcess5"/>
    <dgm:cxn modelId="{4F4FD33B-DAAF-4F12-AACF-32EFE644F31C}" type="presParOf" srcId="{D93D8079-FC25-41ED-A939-8BF17BEE99A4}" destId="{300B0094-34C4-4B92-88D3-48D67D9B1388}" srcOrd="1" destOrd="0" presId="urn:microsoft.com/office/officeart/2005/8/layout/vProcess5"/>
    <dgm:cxn modelId="{1E739A76-FBE4-484B-B69E-2CA1876FB87A}" type="presParOf" srcId="{D93D8079-FC25-41ED-A939-8BF17BEE99A4}" destId="{FB08CB04-D587-4AB0-A9F8-51DEDFDD5861}" srcOrd="2" destOrd="0" presId="urn:microsoft.com/office/officeart/2005/8/layout/vProcess5"/>
    <dgm:cxn modelId="{52DBE234-E59E-44E9-8528-08A23933EC7F}" type="presParOf" srcId="{D93D8079-FC25-41ED-A939-8BF17BEE99A4}" destId="{7205EAD4-7409-452A-BA93-F2D29D872DF2}" srcOrd="3" destOrd="0" presId="urn:microsoft.com/office/officeart/2005/8/layout/vProcess5"/>
    <dgm:cxn modelId="{D1C3C4D2-0E40-4B28-86D1-22398FE89FF8}" type="presParOf" srcId="{D93D8079-FC25-41ED-A939-8BF17BEE99A4}" destId="{3BB68DE0-E62E-43D2-BCFE-BA7976741097}" srcOrd="4" destOrd="0" presId="urn:microsoft.com/office/officeart/2005/8/layout/vProcess5"/>
    <dgm:cxn modelId="{4CA62DB2-3BB9-4C21-80AA-565654F1E78D}" type="presParOf" srcId="{D93D8079-FC25-41ED-A939-8BF17BEE99A4}" destId="{FA491E54-CEEE-4359-911A-1E6D1FF0E6F3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ECD6E3-74CE-4435-8C9C-C9B6DBA71AB8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A76EA75-7E03-44EE-BA34-24662C74CE59}">
      <dgm:prSet/>
      <dgm:spPr/>
      <dgm:t>
        <a:bodyPr/>
        <a:lstStyle/>
        <a:p>
          <a:r>
            <a:rPr lang="en-US"/>
            <a:t>Ending homelessness for all persons</a:t>
          </a:r>
        </a:p>
      </dgm:t>
    </dgm:pt>
    <dgm:pt modelId="{AEB30F9A-6A7F-4585-83F7-F995F6BD54BA}" type="parTrans" cxnId="{FC667188-9E9B-495E-B9F8-5CAB06C6603B}">
      <dgm:prSet/>
      <dgm:spPr/>
      <dgm:t>
        <a:bodyPr/>
        <a:lstStyle/>
        <a:p>
          <a:endParaRPr lang="en-US"/>
        </a:p>
      </dgm:t>
    </dgm:pt>
    <dgm:pt modelId="{7E824B58-CD6F-46E8-8A03-FFB989CB4773}" type="sibTrans" cxnId="{FC667188-9E9B-495E-B9F8-5CAB06C6603B}">
      <dgm:prSet/>
      <dgm:spPr/>
      <dgm:t>
        <a:bodyPr/>
        <a:lstStyle/>
        <a:p>
          <a:endParaRPr lang="en-US"/>
        </a:p>
      </dgm:t>
    </dgm:pt>
    <dgm:pt modelId="{90282388-2DF6-4BB4-97C8-6DE667803F0B}">
      <dgm:prSet/>
      <dgm:spPr/>
      <dgm:t>
        <a:bodyPr/>
        <a:lstStyle/>
        <a:p>
          <a:r>
            <a:rPr lang="en-US"/>
            <a:t>Using Housing First approach</a:t>
          </a:r>
        </a:p>
      </dgm:t>
    </dgm:pt>
    <dgm:pt modelId="{2A760D78-F0F9-42E6-8B97-9C07DBA09D03}" type="parTrans" cxnId="{452BE4D2-BD06-48AD-961F-FC6957B9EF44}">
      <dgm:prSet/>
      <dgm:spPr/>
      <dgm:t>
        <a:bodyPr/>
        <a:lstStyle/>
        <a:p>
          <a:endParaRPr lang="en-US"/>
        </a:p>
      </dgm:t>
    </dgm:pt>
    <dgm:pt modelId="{C4744851-FF4E-4173-B3E3-58233DBD794C}" type="sibTrans" cxnId="{452BE4D2-BD06-48AD-961F-FC6957B9EF44}">
      <dgm:prSet/>
      <dgm:spPr/>
      <dgm:t>
        <a:bodyPr/>
        <a:lstStyle/>
        <a:p>
          <a:endParaRPr lang="en-US"/>
        </a:p>
      </dgm:t>
    </dgm:pt>
    <dgm:pt modelId="{738B511F-4251-4A3C-9BE4-1483EEC33847}">
      <dgm:prSet/>
      <dgm:spPr/>
      <dgm:t>
        <a:bodyPr/>
        <a:lstStyle/>
        <a:p>
          <a:r>
            <a:rPr lang="en-US"/>
            <a:t>Reduce unsheltered homelessness</a:t>
          </a:r>
        </a:p>
      </dgm:t>
    </dgm:pt>
    <dgm:pt modelId="{7FD38D0E-42AF-4B9A-86EB-7C8CF0C9E27B}" type="parTrans" cxnId="{C389E1C9-08FF-471E-BCC1-66E1D0C30540}">
      <dgm:prSet/>
      <dgm:spPr/>
      <dgm:t>
        <a:bodyPr/>
        <a:lstStyle/>
        <a:p>
          <a:endParaRPr lang="en-US"/>
        </a:p>
      </dgm:t>
    </dgm:pt>
    <dgm:pt modelId="{4F1416A2-7EAA-401C-89C7-3CEF9D6FEA24}" type="sibTrans" cxnId="{C389E1C9-08FF-471E-BCC1-66E1D0C30540}">
      <dgm:prSet/>
      <dgm:spPr/>
      <dgm:t>
        <a:bodyPr/>
        <a:lstStyle/>
        <a:p>
          <a:endParaRPr lang="en-US"/>
        </a:p>
      </dgm:t>
    </dgm:pt>
    <dgm:pt modelId="{632E4654-0234-4C70-A60B-5D4B2E2FBEA1}">
      <dgm:prSet/>
      <dgm:spPr/>
      <dgm:t>
        <a:bodyPr/>
        <a:lstStyle/>
        <a:p>
          <a:r>
            <a:rPr lang="en-US"/>
            <a:t>Improve system performance</a:t>
          </a:r>
        </a:p>
      </dgm:t>
    </dgm:pt>
    <dgm:pt modelId="{D3B6AEC6-2F14-4B0E-854B-F8858D48DC7B}" type="parTrans" cxnId="{577B8C89-47CF-4CA0-A45C-506634BFA660}">
      <dgm:prSet/>
      <dgm:spPr/>
      <dgm:t>
        <a:bodyPr/>
        <a:lstStyle/>
        <a:p>
          <a:endParaRPr lang="en-US"/>
        </a:p>
      </dgm:t>
    </dgm:pt>
    <dgm:pt modelId="{91C07B1C-C80D-42D4-B730-AC6D5CC381A1}" type="sibTrans" cxnId="{577B8C89-47CF-4CA0-A45C-506634BFA660}">
      <dgm:prSet/>
      <dgm:spPr/>
      <dgm:t>
        <a:bodyPr/>
        <a:lstStyle/>
        <a:p>
          <a:endParaRPr lang="en-US"/>
        </a:p>
      </dgm:t>
    </dgm:pt>
    <dgm:pt modelId="{FEF79093-EBF1-466D-B599-A2654CFC371A}">
      <dgm:prSet/>
      <dgm:spPr/>
      <dgm:t>
        <a:bodyPr/>
        <a:lstStyle/>
        <a:p>
          <a:r>
            <a:rPr lang="en-US"/>
            <a:t>Partner with housing, health and service agencies</a:t>
          </a:r>
        </a:p>
      </dgm:t>
    </dgm:pt>
    <dgm:pt modelId="{95051481-E421-4260-8028-4DF92BA19575}" type="parTrans" cxnId="{310CFA0C-EB55-4080-99E5-C974C2F660E6}">
      <dgm:prSet/>
      <dgm:spPr/>
      <dgm:t>
        <a:bodyPr/>
        <a:lstStyle/>
        <a:p>
          <a:endParaRPr lang="en-US"/>
        </a:p>
      </dgm:t>
    </dgm:pt>
    <dgm:pt modelId="{C9383EE3-278D-4396-B5B5-242A414430C0}" type="sibTrans" cxnId="{310CFA0C-EB55-4080-99E5-C974C2F660E6}">
      <dgm:prSet/>
      <dgm:spPr/>
      <dgm:t>
        <a:bodyPr/>
        <a:lstStyle/>
        <a:p>
          <a:endParaRPr lang="en-US"/>
        </a:p>
      </dgm:t>
    </dgm:pt>
    <dgm:pt modelId="{43F82B21-1A82-4051-8CF3-DA6EBBFE58AA}">
      <dgm:prSet/>
      <dgm:spPr/>
      <dgm:t>
        <a:bodyPr/>
        <a:lstStyle/>
        <a:p>
          <a:r>
            <a:rPr lang="en-US"/>
            <a:t>Racial equity</a:t>
          </a:r>
        </a:p>
      </dgm:t>
    </dgm:pt>
    <dgm:pt modelId="{5F9A538E-274F-46F0-8A55-F6088F47BAE6}" type="parTrans" cxnId="{7BE6C87B-12FC-4806-A351-8336FE93D0BC}">
      <dgm:prSet/>
      <dgm:spPr/>
      <dgm:t>
        <a:bodyPr/>
        <a:lstStyle/>
        <a:p>
          <a:endParaRPr lang="en-US"/>
        </a:p>
      </dgm:t>
    </dgm:pt>
    <dgm:pt modelId="{C961AC0A-EA06-46DD-BB14-ED1CA47DC5D8}" type="sibTrans" cxnId="{7BE6C87B-12FC-4806-A351-8336FE93D0BC}">
      <dgm:prSet/>
      <dgm:spPr/>
      <dgm:t>
        <a:bodyPr/>
        <a:lstStyle/>
        <a:p>
          <a:endParaRPr lang="en-US"/>
        </a:p>
      </dgm:t>
    </dgm:pt>
    <dgm:pt modelId="{60E78AC0-0DB8-4364-96DA-9A45D4071DFB}">
      <dgm:prSet/>
      <dgm:spPr/>
      <dgm:t>
        <a:bodyPr/>
        <a:lstStyle/>
        <a:p>
          <a:r>
            <a:rPr lang="en-US"/>
            <a:t>Improving assistance to LGBTQ+ individuals</a:t>
          </a:r>
        </a:p>
      </dgm:t>
    </dgm:pt>
    <dgm:pt modelId="{FB6FC0F1-B79A-47B7-AC36-70D51F1204D5}" type="parTrans" cxnId="{1C6A3A8F-48F3-4CB7-8C8C-4174BBF600B8}">
      <dgm:prSet/>
      <dgm:spPr/>
      <dgm:t>
        <a:bodyPr/>
        <a:lstStyle/>
        <a:p>
          <a:endParaRPr lang="en-US"/>
        </a:p>
      </dgm:t>
    </dgm:pt>
    <dgm:pt modelId="{A727C072-2A2A-4DAF-902B-88E196386CEC}" type="sibTrans" cxnId="{1C6A3A8F-48F3-4CB7-8C8C-4174BBF600B8}">
      <dgm:prSet/>
      <dgm:spPr/>
      <dgm:t>
        <a:bodyPr/>
        <a:lstStyle/>
        <a:p>
          <a:endParaRPr lang="en-US"/>
        </a:p>
      </dgm:t>
    </dgm:pt>
    <dgm:pt modelId="{1F30F6EA-FF13-41E5-B81D-068714F5D6ED}">
      <dgm:prSet/>
      <dgm:spPr/>
      <dgm:t>
        <a:bodyPr/>
        <a:lstStyle/>
        <a:p>
          <a:r>
            <a:rPr lang="en-US"/>
            <a:t>Including persons with lived experience of homelessness</a:t>
          </a:r>
        </a:p>
      </dgm:t>
    </dgm:pt>
    <dgm:pt modelId="{42BB9DD1-E578-48D7-875F-0DA074C7F767}" type="parTrans" cxnId="{B6B6792A-5C12-47EB-BBC5-F8D0D750D920}">
      <dgm:prSet/>
      <dgm:spPr/>
      <dgm:t>
        <a:bodyPr/>
        <a:lstStyle/>
        <a:p>
          <a:endParaRPr lang="en-US"/>
        </a:p>
      </dgm:t>
    </dgm:pt>
    <dgm:pt modelId="{5F62E086-8BBA-478B-B773-FB5C01043AFF}" type="sibTrans" cxnId="{B6B6792A-5C12-47EB-BBC5-F8D0D750D920}">
      <dgm:prSet/>
      <dgm:spPr/>
      <dgm:t>
        <a:bodyPr/>
        <a:lstStyle/>
        <a:p>
          <a:endParaRPr lang="en-US"/>
        </a:p>
      </dgm:t>
    </dgm:pt>
    <dgm:pt modelId="{D5A5004D-99E0-41ED-A2D8-045A9BDD1587}">
      <dgm:prSet/>
      <dgm:spPr/>
      <dgm:t>
        <a:bodyPr/>
        <a:lstStyle/>
        <a:p>
          <a:r>
            <a:rPr lang="en-US"/>
            <a:t>Increasing affordable housing supply</a:t>
          </a:r>
        </a:p>
      </dgm:t>
    </dgm:pt>
    <dgm:pt modelId="{959CF233-B198-4D4F-B156-5872AD69D141}" type="parTrans" cxnId="{38A04516-9A84-4BD6-8CC5-E3F2C692F74D}">
      <dgm:prSet/>
      <dgm:spPr/>
      <dgm:t>
        <a:bodyPr/>
        <a:lstStyle/>
        <a:p>
          <a:endParaRPr lang="en-US"/>
        </a:p>
      </dgm:t>
    </dgm:pt>
    <dgm:pt modelId="{8C3B0ACA-57D7-4CC6-82FD-2B687B866B79}" type="sibTrans" cxnId="{38A04516-9A84-4BD6-8CC5-E3F2C692F74D}">
      <dgm:prSet/>
      <dgm:spPr/>
      <dgm:t>
        <a:bodyPr/>
        <a:lstStyle/>
        <a:p>
          <a:endParaRPr lang="en-US"/>
        </a:p>
      </dgm:t>
    </dgm:pt>
    <dgm:pt modelId="{7230307B-24FC-4F47-8CFF-53F9BA90176A}" type="pres">
      <dgm:prSet presAssocID="{E0ECD6E3-74CE-4435-8C9C-C9B6DBA71AB8}" presName="linear" presStyleCnt="0">
        <dgm:presLayoutVars>
          <dgm:animLvl val="lvl"/>
          <dgm:resizeHandles val="exact"/>
        </dgm:presLayoutVars>
      </dgm:prSet>
      <dgm:spPr/>
    </dgm:pt>
    <dgm:pt modelId="{662CD597-0FCE-43FE-9D4A-CCD2427E2972}" type="pres">
      <dgm:prSet presAssocID="{2A76EA75-7E03-44EE-BA34-24662C74CE59}" presName="parentText" presStyleLbl="node1" presStyleIdx="0" presStyleCnt="9">
        <dgm:presLayoutVars>
          <dgm:chMax val="0"/>
          <dgm:bulletEnabled val="1"/>
        </dgm:presLayoutVars>
      </dgm:prSet>
      <dgm:spPr/>
    </dgm:pt>
    <dgm:pt modelId="{A60E50F2-5787-441F-B4BE-8CE5057F0744}" type="pres">
      <dgm:prSet presAssocID="{7E824B58-CD6F-46E8-8A03-FFB989CB4773}" presName="spacer" presStyleCnt="0"/>
      <dgm:spPr/>
    </dgm:pt>
    <dgm:pt modelId="{3CAB083D-B082-4A01-B720-130B2336EE66}" type="pres">
      <dgm:prSet presAssocID="{90282388-2DF6-4BB4-97C8-6DE667803F0B}" presName="parentText" presStyleLbl="node1" presStyleIdx="1" presStyleCnt="9">
        <dgm:presLayoutVars>
          <dgm:chMax val="0"/>
          <dgm:bulletEnabled val="1"/>
        </dgm:presLayoutVars>
      </dgm:prSet>
      <dgm:spPr/>
    </dgm:pt>
    <dgm:pt modelId="{1B9B49F0-21EE-48AB-9B30-BDE498FA72CA}" type="pres">
      <dgm:prSet presAssocID="{C4744851-FF4E-4173-B3E3-58233DBD794C}" presName="spacer" presStyleCnt="0"/>
      <dgm:spPr/>
    </dgm:pt>
    <dgm:pt modelId="{9879DBE4-9A7C-4744-95D4-4EB9E84445A9}" type="pres">
      <dgm:prSet presAssocID="{738B511F-4251-4A3C-9BE4-1483EEC33847}" presName="parentText" presStyleLbl="node1" presStyleIdx="2" presStyleCnt="9">
        <dgm:presLayoutVars>
          <dgm:chMax val="0"/>
          <dgm:bulletEnabled val="1"/>
        </dgm:presLayoutVars>
      </dgm:prSet>
      <dgm:spPr/>
    </dgm:pt>
    <dgm:pt modelId="{2552291E-5B34-4771-B516-9D5917492AA9}" type="pres">
      <dgm:prSet presAssocID="{4F1416A2-7EAA-401C-89C7-3CEF9D6FEA24}" presName="spacer" presStyleCnt="0"/>
      <dgm:spPr/>
    </dgm:pt>
    <dgm:pt modelId="{B3AC7311-3981-4BEB-A735-B14EFC754B89}" type="pres">
      <dgm:prSet presAssocID="{632E4654-0234-4C70-A60B-5D4B2E2FBEA1}" presName="parentText" presStyleLbl="node1" presStyleIdx="3" presStyleCnt="9">
        <dgm:presLayoutVars>
          <dgm:chMax val="0"/>
          <dgm:bulletEnabled val="1"/>
        </dgm:presLayoutVars>
      </dgm:prSet>
      <dgm:spPr/>
    </dgm:pt>
    <dgm:pt modelId="{ABDD2004-6FD4-4FBD-8434-9683A4C1F5A3}" type="pres">
      <dgm:prSet presAssocID="{91C07B1C-C80D-42D4-B730-AC6D5CC381A1}" presName="spacer" presStyleCnt="0"/>
      <dgm:spPr/>
    </dgm:pt>
    <dgm:pt modelId="{EE9FCD77-4E36-4D16-B799-A6784269D6B3}" type="pres">
      <dgm:prSet presAssocID="{FEF79093-EBF1-466D-B599-A2654CFC371A}" presName="parentText" presStyleLbl="node1" presStyleIdx="4" presStyleCnt="9">
        <dgm:presLayoutVars>
          <dgm:chMax val="0"/>
          <dgm:bulletEnabled val="1"/>
        </dgm:presLayoutVars>
      </dgm:prSet>
      <dgm:spPr/>
    </dgm:pt>
    <dgm:pt modelId="{9180C526-7BE0-47D5-9B74-C0001005B7B0}" type="pres">
      <dgm:prSet presAssocID="{C9383EE3-278D-4396-B5B5-242A414430C0}" presName="spacer" presStyleCnt="0"/>
      <dgm:spPr/>
    </dgm:pt>
    <dgm:pt modelId="{7FBCD6AA-E659-43BB-B45E-7A120F0C77AC}" type="pres">
      <dgm:prSet presAssocID="{43F82B21-1A82-4051-8CF3-DA6EBBFE58AA}" presName="parentText" presStyleLbl="node1" presStyleIdx="5" presStyleCnt="9">
        <dgm:presLayoutVars>
          <dgm:chMax val="0"/>
          <dgm:bulletEnabled val="1"/>
        </dgm:presLayoutVars>
      </dgm:prSet>
      <dgm:spPr/>
    </dgm:pt>
    <dgm:pt modelId="{BA5342F7-FA33-4551-9C79-8AD52C75CE83}" type="pres">
      <dgm:prSet presAssocID="{C961AC0A-EA06-46DD-BB14-ED1CA47DC5D8}" presName="spacer" presStyleCnt="0"/>
      <dgm:spPr/>
    </dgm:pt>
    <dgm:pt modelId="{B880B267-F9A6-47E4-BFAC-11D26A635A2C}" type="pres">
      <dgm:prSet presAssocID="{60E78AC0-0DB8-4364-96DA-9A45D4071DFB}" presName="parentText" presStyleLbl="node1" presStyleIdx="6" presStyleCnt="9">
        <dgm:presLayoutVars>
          <dgm:chMax val="0"/>
          <dgm:bulletEnabled val="1"/>
        </dgm:presLayoutVars>
      </dgm:prSet>
      <dgm:spPr/>
    </dgm:pt>
    <dgm:pt modelId="{A9A87181-9552-4C3E-B778-98CA5415BF9A}" type="pres">
      <dgm:prSet presAssocID="{A727C072-2A2A-4DAF-902B-88E196386CEC}" presName="spacer" presStyleCnt="0"/>
      <dgm:spPr/>
    </dgm:pt>
    <dgm:pt modelId="{68BA32D8-5BBC-4007-89C9-06B6A3D475E7}" type="pres">
      <dgm:prSet presAssocID="{1F30F6EA-FF13-41E5-B81D-068714F5D6ED}" presName="parentText" presStyleLbl="node1" presStyleIdx="7" presStyleCnt="9">
        <dgm:presLayoutVars>
          <dgm:chMax val="0"/>
          <dgm:bulletEnabled val="1"/>
        </dgm:presLayoutVars>
      </dgm:prSet>
      <dgm:spPr/>
    </dgm:pt>
    <dgm:pt modelId="{E533A4BB-FEF8-43FC-8467-D921E601A806}" type="pres">
      <dgm:prSet presAssocID="{5F62E086-8BBA-478B-B773-FB5C01043AFF}" presName="spacer" presStyleCnt="0"/>
      <dgm:spPr/>
    </dgm:pt>
    <dgm:pt modelId="{C51721DF-B344-40C3-AA08-ADC127E627A3}" type="pres">
      <dgm:prSet presAssocID="{D5A5004D-99E0-41ED-A2D8-045A9BDD1587}" presName="parentText" presStyleLbl="node1" presStyleIdx="8" presStyleCnt="9">
        <dgm:presLayoutVars>
          <dgm:chMax val="0"/>
          <dgm:bulletEnabled val="1"/>
        </dgm:presLayoutVars>
      </dgm:prSet>
      <dgm:spPr/>
    </dgm:pt>
  </dgm:ptLst>
  <dgm:cxnLst>
    <dgm:cxn modelId="{310CFA0C-EB55-4080-99E5-C974C2F660E6}" srcId="{E0ECD6E3-74CE-4435-8C9C-C9B6DBA71AB8}" destId="{FEF79093-EBF1-466D-B599-A2654CFC371A}" srcOrd="4" destOrd="0" parTransId="{95051481-E421-4260-8028-4DF92BA19575}" sibTransId="{C9383EE3-278D-4396-B5B5-242A414430C0}"/>
    <dgm:cxn modelId="{38A04516-9A84-4BD6-8CC5-E3F2C692F74D}" srcId="{E0ECD6E3-74CE-4435-8C9C-C9B6DBA71AB8}" destId="{D5A5004D-99E0-41ED-A2D8-045A9BDD1587}" srcOrd="8" destOrd="0" parTransId="{959CF233-B198-4D4F-B156-5872AD69D141}" sibTransId="{8C3B0ACA-57D7-4CC6-82FD-2B687B866B79}"/>
    <dgm:cxn modelId="{3CA98F1A-BE6E-4BD9-9904-3C44443180A9}" type="presOf" srcId="{60E78AC0-0DB8-4364-96DA-9A45D4071DFB}" destId="{B880B267-F9A6-47E4-BFAC-11D26A635A2C}" srcOrd="0" destOrd="0" presId="urn:microsoft.com/office/officeart/2005/8/layout/vList2"/>
    <dgm:cxn modelId="{F8EFED1F-95D6-4EAE-B90A-E4703AF33244}" type="presOf" srcId="{43F82B21-1A82-4051-8CF3-DA6EBBFE58AA}" destId="{7FBCD6AA-E659-43BB-B45E-7A120F0C77AC}" srcOrd="0" destOrd="0" presId="urn:microsoft.com/office/officeart/2005/8/layout/vList2"/>
    <dgm:cxn modelId="{B6B6792A-5C12-47EB-BBC5-F8D0D750D920}" srcId="{E0ECD6E3-74CE-4435-8C9C-C9B6DBA71AB8}" destId="{1F30F6EA-FF13-41E5-B81D-068714F5D6ED}" srcOrd="7" destOrd="0" parTransId="{42BB9DD1-E578-48D7-875F-0DA074C7F767}" sibTransId="{5F62E086-8BBA-478B-B773-FB5C01043AFF}"/>
    <dgm:cxn modelId="{0325723F-709E-4535-9AE3-84D8F8DC6926}" type="presOf" srcId="{E0ECD6E3-74CE-4435-8C9C-C9B6DBA71AB8}" destId="{7230307B-24FC-4F47-8CFF-53F9BA90176A}" srcOrd="0" destOrd="0" presId="urn:microsoft.com/office/officeart/2005/8/layout/vList2"/>
    <dgm:cxn modelId="{32229A60-D506-4A9C-A4AC-59589B683808}" type="presOf" srcId="{1F30F6EA-FF13-41E5-B81D-068714F5D6ED}" destId="{68BA32D8-5BBC-4007-89C9-06B6A3D475E7}" srcOrd="0" destOrd="0" presId="urn:microsoft.com/office/officeart/2005/8/layout/vList2"/>
    <dgm:cxn modelId="{B490204A-1443-4C58-9956-E12D2FD190EA}" type="presOf" srcId="{D5A5004D-99E0-41ED-A2D8-045A9BDD1587}" destId="{C51721DF-B344-40C3-AA08-ADC127E627A3}" srcOrd="0" destOrd="0" presId="urn:microsoft.com/office/officeart/2005/8/layout/vList2"/>
    <dgm:cxn modelId="{7BE6C87B-12FC-4806-A351-8336FE93D0BC}" srcId="{E0ECD6E3-74CE-4435-8C9C-C9B6DBA71AB8}" destId="{43F82B21-1A82-4051-8CF3-DA6EBBFE58AA}" srcOrd="5" destOrd="0" parTransId="{5F9A538E-274F-46F0-8A55-F6088F47BAE6}" sibTransId="{C961AC0A-EA06-46DD-BB14-ED1CA47DC5D8}"/>
    <dgm:cxn modelId="{FC667188-9E9B-495E-B9F8-5CAB06C6603B}" srcId="{E0ECD6E3-74CE-4435-8C9C-C9B6DBA71AB8}" destId="{2A76EA75-7E03-44EE-BA34-24662C74CE59}" srcOrd="0" destOrd="0" parTransId="{AEB30F9A-6A7F-4585-83F7-F995F6BD54BA}" sibTransId="{7E824B58-CD6F-46E8-8A03-FFB989CB4773}"/>
    <dgm:cxn modelId="{577B8C89-47CF-4CA0-A45C-506634BFA660}" srcId="{E0ECD6E3-74CE-4435-8C9C-C9B6DBA71AB8}" destId="{632E4654-0234-4C70-A60B-5D4B2E2FBEA1}" srcOrd="3" destOrd="0" parTransId="{D3B6AEC6-2F14-4B0E-854B-F8858D48DC7B}" sibTransId="{91C07B1C-C80D-42D4-B730-AC6D5CC381A1}"/>
    <dgm:cxn modelId="{1C6A3A8F-48F3-4CB7-8C8C-4174BBF600B8}" srcId="{E0ECD6E3-74CE-4435-8C9C-C9B6DBA71AB8}" destId="{60E78AC0-0DB8-4364-96DA-9A45D4071DFB}" srcOrd="6" destOrd="0" parTransId="{FB6FC0F1-B79A-47B7-AC36-70D51F1204D5}" sibTransId="{A727C072-2A2A-4DAF-902B-88E196386CEC}"/>
    <dgm:cxn modelId="{6A468DBB-E0CC-433E-9ED1-94CBAE95C0D5}" type="presOf" srcId="{632E4654-0234-4C70-A60B-5D4B2E2FBEA1}" destId="{B3AC7311-3981-4BEB-A735-B14EFC754B89}" srcOrd="0" destOrd="0" presId="urn:microsoft.com/office/officeart/2005/8/layout/vList2"/>
    <dgm:cxn modelId="{852282C1-2867-4A6F-BAE1-38CF8DA8A97A}" type="presOf" srcId="{738B511F-4251-4A3C-9BE4-1483EEC33847}" destId="{9879DBE4-9A7C-4744-95D4-4EB9E84445A9}" srcOrd="0" destOrd="0" presId="urn:microsoft.com/office/officeart/2005/8/layout/vList2"/>
    <dgm:cxn modelId="{C1864CC9-444E-4471-92EE-196B33B4B785}" type="presOf" srcId="{2A76EA75-7E03-44EE-BA34-24662C74CE59}" destId="{662CD597-0FCE-43FE-9D4A-CCD2427E2972}" srcOrd="0" destOrd="0" presId="urn:microsoft.com/office/officeart/2005/8/layout/vList2"/>
    <dgm:cxn modelId="{C389E1C9-08FF-471E-BCC1-66E1D0C30540}" srcId="{E0ECD6E3-74CE-4435-8C9C-C9B6DBA71AB8}" destId="{738B511F-4251-4A3C-9BE4-1483EEC33847}" srcOrd="2" destOrd="0" parTransId="{7FD38D0E-42AF-4B9A-86EB-7C8CF0C9E27B}" sibTransId="{4F1416A2-7EAA-401C-89C7-3CEF9D6FEA24}"/>
    <dgm:cxn modelId="{452BE4D2-BD06-48AD-961F-FC6957B9EF44}" srcId="{E0ECD6E3-74CE-4435-8C9C-C9B6DBA71AB8}" destId="{90282388-2DF6-4BB4-97C8-6DE667803F0B}" srcOrd="1" destOrd="0" parTransId="{2A760D78-F0F9-42E6-8B97-9C07DBA09D03}" sibTransId="{C4744851-FF4E-4173-B3E3-58233DBD794C}"/>
    <dgm:cxn modelId="{895B7ED7-6275-4213-B8F4-02ABFCE62678}" type="presOf" srcId="{FEF79093-EBF1-466D-B599-A2654CFC371A}" destId="{EE9FCD77-4E36-4D16-B799-A6784269D6B3}" srcOrd="0" destOrd="0" presId="urn:microsoft.com/office/officeart/2005/8/layout/vList2"/>
    <dgm:cxn modelId="{4BC91DEA-167D-4A6B-99DA-C0D9C8B480FC}" type="presOf" srcId="{90282388-2DF6-4BB4-97C8-6DE667803F0B}" destId="{3CAB083D-B082-4A01-B720-130B2336EE66}" srcOrd="0" destOrd="0" presId="urn:microsoft.com/office/officeart/2005/8/layout/vList2"/>
    <dgm:cxn modelId="{AC01F175-EBE0-40A0-8E7F-9D0212669EDC}" type="presParOf" srcId="{7230307B-24FC-4F47-8CFF-53F9BA90176A}" destId="{662CD597-0FCE-43FE-9D4A-CCD2427E2972}" srcOrd="0" destOrd="0" presId="urn:microsoft.com/office/officeart/2005/8/layout/vList2"/>
    <dgm:cxn modelId="{1846837D-80DA-4377-B7EF-31DBFC762A3E}" type="presParOf" srcId="{7230307B-24FC-4F47-8CFF-53F9BA90176A}" destId="{A60E50F2-5787-441F-B4BE-8CE5057F0744}" srcOrd="1" destOrd="0" presId="urn:microsoft.com/office/officeart/2005/8/layout/vList2"/>
    <dgm:cxn modelId="{E0D0C011-6D62-4F17-A4CE-F3CBA1899914}" type="presParOf" srcId="{7230307B-24FC-4F47-8CFF-53F9BA90176A}" destId="{3CAB083D-B082-4A01-B720-130B2336EE66}" srcOrd="2" destOrd="0" presId="urn:microsoft.com/office/officeart/2005/8/layout/vList2"/>
    <dgm:cxn modelId="{FCEC17C1-53FD-44C5-AB98-20B8A4F00024}" type="presParOf" srcId="{7230307B-24FC-4F47-8CFF-53F9BA90176A}" destId="{1B9B49F0-21EE-48AB-9B30-BDE498FA72CA}" srcOrd="3" destOrd="0" presId="urn:microsoft.com/office/officeart/2005/8/layout/vList2"/>
    <dgm:cxn modelId="{B89C642F-F772-4D58-960A-36F0B40D7376}" type="presParOf" srcId="{7230307B-24FC-4F47-8CFF-53F9BA90176A}" destId="{9879DBE4-9A7C-4744-95D4-4EB9E84445A9}" srcOrd="4" destOrd="0" presId="urn:microsoft.com/office/officeart/2005/8/layout/vList2"/>
    <dgm:cxn modelId="{0A064A81-999B-4C4B-A52D-86AE86D1D2F4}" type="presParOf" srcId="{7230307B-24FC-4F47-8CFF-53F9BA90176A}" destId="{2552291E-5B34-4771-B516-9D5917492AA9}" srcOrd="5" destOrd="0" presId="urn:microsoft.com/office/officeart/2005/8/layout/vList2"/>
    <dgm:cxn modelId="{4B6FB761-46FE-4978-95F9-DB3DB7E306E5}" type="presParOf" srcId="{7230307B-24FC-4F47-8CFF-53F9BA90176A}" destId="{B3AC7311-3981-4BEB-A735-B14EFC754B89}" srcOrd="6" destOrd="0" presId="urn:microsoft.com/office/officeart/2005/8/layout/vList2"/>
    <dgm:cxn modelId="{4BADCC9C-F91F-4D16-B76E-48CF227B2852}" type="presParOf" srcId="{7230307B-24FC-4F47-8CFF-53F9BA90176A}" destId="{ABDD2004-6FD4-4FBD-8434-9683A4C1F5A3}" srcOrd="7" destOrd="0" presId="urn:microsoft.com/office/officeart/2005/8/layout/vList2"/>
    <dgm:cxn modelId="{5D292B03-D8B5-47C7-9C67-7396D2F673A6}" type="presParOf" srcId="{7230307B-24FC-4F47-8CFF-53F9BA90176A}" destId="{EE9FCD77-4E36-4D16-B799-A6784269D6B3}" srcOrd="8" destOrd="0" presId="urn:microsoft.com/office/officeart/2005/8/layout/vList2"/>
    <dgm:cxn modelId="{CABC103D-A4C1-4283-839C-98944F91E6FE}" type="presParOf" srcId="{7230307B-24FC-4F47-8CFF-53F9BA90176A}" destId="{9180C526-7BE0-47D5-9B74-C0001005B7B0}" srcOrd="9" destOrd="0" presId="urn:microsoft.com/office/officeart/2005/8/layout/vList2"/>
    <dgm:cxn modelId="{5038D5AD-6503-4207-8E88-849C959022B9}" type="presParOf" srcId="{7230307B-24FC-4F47-8CFF-53F9BA90176A}" destId="{7FBCD6AA-E659-43BB-B45E-7A120F0C77AC}" srcOrd="10" destOrd="0" presId="urn:microsoft.com/office/officeart/2005/8/layout/vList2"/>
    <dgm:cxn modelId="{1152301C-C5FE-4949-BD83-556C6C4BB229}" type="presParOf" srcId="{7230307B-24FC-4F47-8CFF-53F9BA90176A}" destId="{BA5342F7-FA33-4551-9C79-8AD52C75CE83}" srcOrd="11" destOrd="0" presId="urn:microsoft.com/office/officeart/2005/8/layout/vList2"/>
    <dgm:cxn modelId="{E4A2D292-6719-4CF4-B69E-4420D23584E3}" type="presParOf" srcId="{7230307B-24FC-4F47-8CFF-53F9BA90176A}" destId="{B880B267-F9A6-47E4-BFAC-11D26A635A2C}" srcOrd="12" destOrd="0" presId="urn:microsoft.com/office/officeart/2005/8/layout/vList2"/>
    <dgm:cxn modelId="{602F5543-1FD7-4753-9244-F0C87692C880}" type="presParOf" srcId="{7230307B-24FC-4F47-8CFF-53F9BA90176A}" destId="{A9A87181-9552-4C3E-B778-98CA5415BF9A}" srcOrd="13" destOrd="0" presId="urn:microsoft.com/office/officeart/2005/8/layout/vList2"/>
    <dgm:cxn modelId="{86254D5A-E5F4-4338-B0A9-B818623817D0}" type="presParOf" srcId="{7230307B-24FC-4F47-8CFF-53F9BA90176A}" destId="{68BA32D8-5BBC-4007-89C9-06B6A3D475E7}" srcOrd="14" destOrd="0" presId="urn:microsoft.com/office/officeart/2005/8/layout/vList2"/>
    <dgm:cxn modelId="{318E2DE6-D481-4C9B-9F14-817D450A4C0B}" type="presParOf" srcId="{7230307B-24FC-4F47-8CFF-53F9BA90176A}" destId="{E533A4BB-FEF8-43FC-8467-D921E601A806}" srcOrd="15" destOrd="0" presId="urn:microsoft.com/office/officeart/2005/8/layout/vList2"/>
    <dgm:cxn modelId="{BD847E22-6BB8-49AD-B8AE-EC698D5FB556}" type="presParOf" srcId="{7230307B-24FC-4F47-8CFF-53F9BA90176A}" destId="{C51721DF-B344-40C3-AA08-ADC127E627A3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323FA46-AC5A-4086-A47A-1BC4AD20F9F6}" type="doc">
      <dgm:prSet loTypeId="urn:microsoft.com/office/officeart/2017/3/layout/DropPinTimeline" loCatId="process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4DC1BAF-7EF1-4ECD-A120-4E1D253BFC0A}">
      <dgm:prSet/>
      <dgm:spPr/>
      <dgm:t>
        <a:bodyPr/>
        <a:lstStyle/>
        <a:p>
          <a:pPr>
            <a:defRPr b="1"/>
          </a:pPr>
          <a:r>
            <a:rPr lang="en-US"/>
            <a:t>8 Aug. 2023</a:t>
          </a:r>
        </a:p>
      </dgm:t>
    </dgm:pt>
    <dgm:pt modelId="{F2E0F266-3460-4389-88AA-23CB0F5691F5}" type="parTrans" cxnId="{F76B31FA-89E3-4ACC-A456-81B2392DA8E3}">
      <dgm:prSet/>
      <dgm:spPr/>
      <dgm:t>
        <a:bodyPr/>
        <a:lstStyle/>
        <a:p>
          <a:endParaRPr lang="en-US"/>
        </a:p>
      </dgm:t>
    </dgm:pt>
    <dgm:pt modelId="{23A00910-9F65-4026-B306-F1DF06544596}" type="sibTrans" cxnId="{F76B31FA-89E3-4ACC-A456-81B2392DA8E3}">
      <dgm:prSet/>
      <dgm:spPr/>
      <dgm:t>
        <a:bodyPr/>
        <a:lstStyle/>
        <a:p>
          <a:endParaRPr lang="en-US"/>
        </a:p>
      </dgm:t>
    </dgm:pt>
    <dgm:pt modelId="{7C0AD5D5-1120-4C22-9310-A56ABE210A01}">
      <dgm:prSet/>
      <dgm:spPr/>
      <dgm:t>
        <a:bodyPr/>
        <a:lstStyle/>
        <a:p>
          <a:r>
            <a:rPr lang="en-US"/>
            <a:t>12 MIDNIGHT EASTERN TIME- LETTERS OF INTENT TO APPLY FOR NEW PROJECTS DUE.</a:t>
          </a:r>
        </a:p>
      </dgm:t>
    </dgm:pt>
    <dgm:pt modelId="{585B02B6-28E2-419F-9F39-85212B9D3C6E}" type="parTrans" cxnId="{5DF10826-C7D8-4518-9E4C-825338137B9A}">
      <dgm:prSet/>
      <dgm:spPr/>
      <dgm:t>
        <a:bodyPr/>
        <a:lstStyle/>
        <a:p>
          <a:endParaRPr lang="en-US"/>
        </a:p>
      </dgm:t>
    </dgm:pt>
    <dgm:pt modelId="{942AE7D2-9401-4524-81CB-80669B222D9E}" type="sibTrans" cxnId="{5DF10826-C7D8-4518-9E4C-825338137B9A}">
      <dgm:prSet/>
      <dgm:spPr/>
      <dgm:t>
        <a:bodyPr/>
        <a:lstStyle/>
        <a:p>
          <a:endParaRPr lang="en-US"/>
        </a:p>
      </dgm:t>
    </dgm:pt>
    <dgm:pt modelId="{C3340580-BA52-4BE6-85C9-D34326309C20}">
      <dgm:prSet/>
      <dgm:spPr/>
      <dgm:t>
        <a:bodyPr/>
        <a:lstStyle/>
        <a:p>
          <a:pPr>
            <a:defRPr b="1"/>
          </a:pPr>
          <a:r>
            <a:rPr lang="en-US"/>
            <a:t>9 Aug. 2023</a:t>
          </a:r>
        </a:p>
      </dgm:t>
    </dgm:pt>
    <dgm:pt modelId="{61D08221-815E-4DAE-8A34-F19581B5E1DC}" type="parTrans" cxnId="{B89C690F-9147-475C-8E88-CE37BAE04A07}">
      <dgm:prSet/>
      <dgm:spPr/>
      <dgm:t>
        <a:bodyPr/>
        <a:lstStyle/>
        <a:p>
          <a:endParaRPr lang="en-US"/>
        </a:p>
      </dgm:t>
    </dgm:pt>
    <dgm:pt modelId="{37F117CE-9C10-42CD-8546-8348C40B40AA}" type="sibTrans" cxnId="{B89C690F-9147-475C-8E88-CE37BAE04A07}">
      <dgm:prSet/>
      <dgm:spPr/>
      <dgm:t>
        <a:bodyPr/>
        <a:lstStyle/>
        <a:p>
          <a:endParaRPr lang="en-US"/>
        </a:p>
      </dgm:t>
    </dgm:pt>
    <dgm:pt modelId="{D6B27659-759D-4277-9215-7ABBCA68DE51}">
      <dgm:prSet/>
      <dgm:spPr/>
      <dgm:t>
        <a:bodyPr/>
        <a:lstStyle/>
        <a:p>
          <a:r>
            <a:rPr lang="en-US"/>
            <a:t>1st TA Session is mandatory for applicants. TA sessions will be held each Wednesday after.</a:t>
          </a:r>
        </a:p>
      </dgm:t>
    </dgm:pt>
    <dgm:pt modelId="{C3CDFAED-0B85-47D8-A86A-791CA514FB9F}" type="parTrans" cxnId="{67BEB2BB-7104-4C0C-B44F-E649150873A6}">
      <dgm:prSet/>
      <dgm:spPr/>
      <dgm:t>
        <a:bodyPr/>
        <a:lstStyle/>
        <a:p>
          <a:endParaRPr lang="en-US"/>
        </a:p>
      </dgm:t>
    </dgm:pt>
    <dgm:pt modelId="{70A9A226-A87A-4B02-8DF7-79DF19FAC0B4}" type="sibTrans" cxnId="{67BEB2BB-7104-4C0C-B44F-E649150873A6}">
      <dgm:prSet/>
      <dgm:spPr/>
      <dgm:t>
        <a:bodyPr/>
        <a:lstStyle/>
        <a:p>
          <a:endParaRPr lang="en-US"/>
        </a:p>
      </dgm:t>
    </dgm:pt>
    <dgm:pt modelId="{D91D645D-8781-44B1-B025-CFF528EE74EA}">
      <dgm:prSet/>
      <dgm:spPr/>
      <dgm:t>
        <a:bodyPr/>
        <a:lstStyle/>
        <a:p>
          <a:pPr>
            <a:defRPr b="1"/>
          </a:pPr>
          <a:r>
            <a:rPr lang="en-US"/>
            <a:t>28 Aug. 2023</a:t>
          </a:r>
        </a:p>
      </dgm:t>
    </dgm:pt>
    <dgm:pt modelId="{5A8B65C1-B3E3-47BA-81E8-581E8A0A3C7A}" type="parTrans" cxnId="{BCFF15F5-613C-44D2-BADF-E80EA4B7E9B6}">
      <dgm:prSet/>
      <dgm:spPr/>
      <dgm:t>
        <a:bodyPr/>
        <a:lstStyle/>
        <a:p>
          <a:endParaRPr lang="en-US"/>
        </a:p>
      </dgm:t>
    </dgm:pt>
    <dgm:pt modelId="{C8418F76-E159-4C5D-A91A-2F4DB88F9FB7}" type="sibTrans" cxnId="{BCFF15F5-613C-44D2-BADF-E80EA4B7E9B6}">
      <dgm:prSet/>
      <dgm:spPr/>
      <dgm:t>
        <a:bodyPr/>
        <a:lstStyle/>
        <a:p>
          <a:endParaRPr lang="en-US"/>
        </a:p>
      </dgm:t>
    </dgm:pt>
    <dgm:pt modelId="{46BBF606-5CBF-4FCB-9AEE-F80D9B377DC2}">
      <dgm:prSet/>
      <dgm:spPr/>
      <dgm:t>
        <a:bodyPr/>
        <a:lstStyle/>
        <a:p>
          <a:r>
            <a:rPr lang="en-US"/>
            <a:t>Local Applications due by midnight.</a:t>
          </a:r>
        </a:p>
      </dgm:t>
    </dgm:pt>
    <dgm:pt modelId="{0A81EEBF-F332-4764-BE07-3182E6DA50CF}" type="parTrans" cxnId="{75AA49B5-E180-4602-9B57-9F67C7AB5F58}">
      <dgm:prSet/>
      <dgm:spPr/>
      <dgm:t>
        <a:bodyPr/>
        <a:lstStyle/>
        <a:p>
          <a:endParaRPr lang="en-US"/>
        </a:p>
      </dgm:t>
    </dgm:pt>
    <dgm:pt modelId="{D711047A-EA76-4672-9406-30297E0944D9}" type="sibTrans" cxnId="{75AA49B5-E180-4602-9B57-9F67C7AB5F58}">
      <dgm:prSet/>
      <dgm:spPr/>
      <dgm:t>
        <a:bodyPr/>
        <a:lstStyle/>
        <a:p>
          <a:endParaRPr lang="en-US"/>
        </a:p>
      </dgm:t>
    </dgm:pt>
    <dgm:pt modelId="{2ADEA041-FB1E-4749-B8CD-23BAC08C7D23}">
      <dgm:prSet/>
      <dgm:spPr/>
      <dgm:t>
        <a:bodyPr/>
        <a:lstStyle/>
        <a:p>
          <a:pPr>
            <a:defRPr b="1"/>
          </a:pPr>
          <a:r>
            <a:rPr lang="en-US"/>
            <a:t>7 Sep. 2023</a:t>
          </a:r>
        </a:p>
      </dgm:t>
    </dgm:pt>
    <dgm:pt modelId="{AD84D40C-FEDE-4E76-8B2C-303E96FF48B3}" type="parTrans" cxnId="{6F5505C7-A3B5-4334-9A31-AF179EA963A9}">
      <dgm:prSet/>
      <dgm:spPr/>
      <dgm:t>
        <a:bodyPr/>
        <a:lstStyle/>
        <a:p>
          <a:endParaRPr lang="en-US"/>
        </a:p>
      </dgm:t>
    </dgm:pt>
    <dgm:pt modelId="{CA6A333D-8950-49B3-8980-FB5BF2577132}" type="sibTrans" cxnId="{6F5505C7-A3B5-4334-9A31-AF179EA963A9}">
      <dgm:prSet/>
      <dgm:spPr/>
      <dgm:t>
        <a:bodyPr/>
        <a:lstStyle/>
        <a:p>
          <a:endParaRPr lang="en-US"/>
        </a:p>
      </dgm:t>
    </dgm:pt>
    <dgm:pt modelId="{7F8A74F6-DD65-4822-AB1D-716F052C3098}">
      <dgm:prSet/>
      <dgm:spPr/>
      <dgm:t>
        <a:bodyPr/>
        <a:lstStyle/>
        <a:p>
          <a:r>
            <a:rPr lang="en-US"/>
            <a:t>Virtual presentations of submitted projects- more details TBA.</a:t>
          </a:r>
        </a:p>
      </dgm:t>
    </dgm:pt>
    <dgm:pt modelId="{FE9494AE-960F-4BE9-AA9F-C02D1C7A7A73}" type="parTrans" cxnId="{89288ACC-C0C4-4903-8B3F-E59966267A37}">
      <dgm:prSet/>
      <dgm:spPr/>
      <dgm:t>
        <a:bodyPr/>
        <a:lstStyle/>
        <a:p>
          <a:endParaRPr lang="en-US"/>
        </a:p>
      </dgm:t>
    </dgm:pt>
    <dgm:pt modelId="{A7B6EDAF-BBED-466E-9A79-5387F3D33E10}" type="sibTrans" cxnId="{89288ACC-C0C4-4903-8B3F-E59966267A37}">
      <dgm:prSet/>
      <dgm:spPr/>
      <dgm:t>
        <a:bodyPr/>
        <a:lstStyle/>
        <a:p>
          <a:endParaRPr lang="en-US"/>
        </a:p>
      </dgm:t>
    </dgm:pt>
    <dgm:pt modelId="{6F377166-EF53-448D-A043-631A90372A17}">
      <dgm:prSet/>
      <dgm:spPr/>
      <dgm:t>
        <a:bodyPr/>
        <a:lstStyle/>
        <a:p>
          <a:pPr>
            <a:defRPr b="1"/>
          </a:pPr>
          <a:r>
            <a:rPr lang="en-US"/>
            <a:t>13 Sep. 2023</a:t>
          </a:r>
        </a:p>
      </dgm:t>
    </dgm:pt>
    <dgm:pt modelId="{50D58AD1-8175-43B0-BA0C-BDA03798A083}" type="parTrans" cxnId="{F75D7106-3BE2-4892-9A00-4F9244150778}">
      <dgm:prSet/>
      <dgm:spPr/>
      <dgm:t>
        <a:bodyPr/>
        <a:lstStyle/>
        <a:p>
          <a:endParaRPr lang="en-US"/>
        </a:p>
      </dgm:t>
    </dgm:pt>
    <dgm:pt modelId="{C2E9DC05-AFC4-4F95-9E7F-23D5B82423CA}" type="sibTrans" cxnId="{F75D7106-3BE2-4892-9A00-4F9244150778}">
      <dgm:prSet/>
      <dgm:spPr/>
      <dgm:t>
        <a:bodyPr/>
        <a:lstStyle/>
        <a:p>
          <a:endParaRPr lang="en-US"/>
        </a:p>
      </dgm:t>
    </dgm:pt>
    <dgm:pt modelId="{1E5A822D-25DB-4799-A83D-E8797337AFF2}">
      <dgm:prSet/>
      <dgm:spPr/>
      <dgm:t>
        <a:bodyPr/>
        <a:lstStyle/>
        <a:p>
          <a:r>
            <a:rPr lang="en-US"/>
            <a:t>Notification of acceptance, ranking, tiering, and rejection status of submitted and reviewed applications.</a:t>
          </a:r>
        </a:p>
      </dgm:t>
    </dgm:pt>
    <dgm:pt modelId="{E674C6C1-4B8D-456F-AFEA-1A40E8280D65}" type="parTrans" cxnId="{D4D2509A-62A7-49F1-A5AB-27AD9A40B0CF}">
      <dgm:prSet/>
      <dgm:spPr/>
      <dgm:t>
        <a:bodyPr/>
        <a:lstStyle/>
        <a:p>
          <a:endParaRPr lang="en-US"/>
        </a:p>
      </dgm:t>
    </dgm:pt>
    <dgm:pt modelId="{14E6AF2A-62F1-40EB-B4F4-921A3259287A}" type="sibTrans" cxnId="{D4D2509A-62A7-49F1-A5AB-27AD9A40B0CF}">
      <dgm:prSet/>
      <dgm:spPr/>
      <dgm:t>
        <a:bodyPr/>
        <a:lstStyle/>
        <a:p>
          <a:endParaRPr lang="en-US"/>
        </a:p>
      </dgm:t>
    </dgm:pt>
    <dgm:pt modelId="{CEF6219B-4A36-430A-BBA7-20B14DFB9C2E}">
      <dgm:prSet/>
      <dgm:spPr/>
      <dgm:t>
        <a:bodyPr/>
        <a:lstStyle/>
        <a:p>
          <a:pPr>
            <a:defRPr b="1"/>
          </a:pPr>
          <a:r>
            <a:rPr lang="en-US"/>
            <a:t>28 Sep. 2023</a:t>
          </a:r>
        </a:p>
      </dgm:t>
    </dgm:pt>
    <dgm:pt modelId="{3B498F0E-3DF0-4537-B462-A0B8B4DEFF3B}" type="parTrans" cxnId="{4CB93028-757F-4EF1-99E2-08803E3BB315}">
      <dgm:prSet/>
      <dgm:spPr/>
      <dgm:t>
        <a:bodyPr/>
        <a:lstStyle/>
        <a:p>
          <a:endParaRPr lang="en-US"/>
        </a:p>
      </dgm:t>
    </dgm:pt>
    <dgm:pt modelId="{0475EA53-631F-47FE-8A5E-D7ECF7A1E54C}" type="sibTrans" cxnId="{4CB93028-757F-4EF1-99E2-08803E3BB315}">
      <dgm:prSet/>
      <dgm:spPr/>
      <dgm:t>
        <a:bodyPr/>
        <a:lstStyle/>
        <a:p>
          <a:endParaRPr lang="en-US"/>
        </a:p>
      </dgm:t>
    </dgm:pt>
    <dgm:pt modelId="{675B0BFA-BB9B-42F7-AF88-DCC33DE33055}">
      <dgm:prSet/>
      <dgm:spPr/>
      <dgm:t>
        <a:bodyPr/>
        <a:lstStyle/>
        <a:p>
          <a:r>
            <a:rPr lang="en-US"/>
            <a:t>Collaborative Application due to HUD by 8:00 pm.</a:t>
          </a:r>
        </a:p>
      </dgm:t>
    </dgm:pt>
    <dgm:pt modelId="{6AFF75E4-DC43-4CBC-86F1-04296F50C44D}" type="parTrans" cxnId="{1CA1DC2C-4DB0-49A6-AD38-7B7212DE9041}">
      <dgm:prSet/>
      <dgm:spPr/>
      <dgm:t>
        <a:bodyPr/>
        <a:lstStyle/>
        <a:p>
          <a:endParaRPr lang="en-US"/>
        </a:p>
      </dgm:t>
    </dgm:pt>
    <dgm:pt modelId="{B6744C09-15E4-4A5C-B493-765D38C217D1}" type="sibTrans" cxnId="{1CA1DC2C-4DB0-49A6-AD38-7B7212DE9041}">
      <dgm:prSet/>
      <dgm:spPr/>
      <dgm:t>
        <a:bodyPr/>
        <a:lstStyle/>
        <a:p>
          <a:endParaRPr lang="en-US"/>
        </a:p>
      </dgm:t>
    </dgm:pt>
    <dgm:pt modelId="{6C2304C7-2D33-4016-9CD6-1B1E9C6E74A2}" type="pres">
      <dgm:prSet presAssocID="{1323FA46-AC5A-4086-A47A-1BC4AD20F9F6}" presName="root" presStyleCnt="0">
        <dgm:presLayoutVars>
          <dgm:chMax/>
          <dgm:chPref/>
          <dgm:animLvl val="lvl"/>
        </dgm:presLayoutVars>
      </dgm:prSet>
      <dgm:spPr/>
    </dgm:pt>
    <dgm:pt modelId="{98B18C22-1018-4E52-A8D6-42729EDD24C8}" type="pres">
      <dgm:prSet presAssocID="{1323FA46-AC5A-4086-A47A-1BC4AD20F9F6}" presName="divider" presStyleLbl="fgAcc1" presStyleIdx="0" presStyleCnt="7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triangle" w="lg" len="lg"/>
        </a:ln>
        <a:effectLst/>
      </dgm:spPr>
    </dgm:pt>
    <dgm:pt modelId="{4F15FB58-C395-428C-A61D-28DC1FBE6908}" type="pres">
      <dgm:prSet presAssocID="{1323FA46-AC5A-4086-A47A-1BC4AD20F9F6}" presName="nodes" presStyleCnt="0">
        <dgm:presLayoutVars>
          <dgm:chMax/>
          <dgm:chPref/>
          <dgm:animLvl val="lvl"/>
        </dgm:presLayoutVars>
      </dgm:prSet>
      <dgm:spPr/>
    </dgm:pt>
    <dgm:pt modelId="{C4C7491E-6D1D-4BA4-8965-D8812ADD70DF}" type="pres">
      <dgm:prSet presAssocID="{64DC1BAF-7EF1-4ECD-A120-4E1D253BFC0A}" presName="composite" presStyleCnt="0"/>
      <dgm:spPr/>
    </dgm:pt>
    <dgm:pt modelId="{335727C0-83AC-4EF9-92B4-2C872143570F}" type="pres">
      <dgm:prSet presAssocID="{64DC1BAF-7EF1-4ECD-A120-4E1D253BFC0A}" presName="ConnectorPoint" presStyleLbl="lnNode1" presStyleIdx="0" presStyleCnt="6"/>
      <dgm:spPr>
        <a:gradFill rotWithShape="0">
          <a:gsLst>
            <a:gs pos="0">
              <a:schemeClr val="accent2">
                <a:tint val="96000"/>
                <a:lumMod val="104000"/>
              </a:schemeClr>
            </a:gs>
            <a:gs pos="100000">
              <a:schemeClr val="accent2">
                <a:shade val="98000"/>
                <a:lumMod val="94000"/>
              </a:schemeClr>
            </a:gs>
          </a:gsLst>
          <a:lin ang="5400000" scaled="0"/>
        </a:gradFill>
        <a:ln w="63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gm:spPr>
    </dgm:pt>
    <dgm:pt modelId="{1C757F6C-5714-486D-99E0-1096727350EA}" type="pres">
      <dgm:prSet presAssocID="{64DC1BAF-7EF1-4ECD-A120-4E1D253BFC0A}" presName="DropPinPlaceHolder" presStyleCnt="0"/>
      <dgm:spPr/>
    </dgm:pt>
    <dgm:pt modelId="{1A823572-050F-4044-B6D7-2C89CCC8B30B}" type="pres">
      <dgm:prSet presAssocID="{64DC1BAF-7EF1-4ECD-A120-4E1D253BFC0A}" presName="DropPin" presStyleLbl="alignNode1" presStyleIdx="0" presStyleCnt="6"/>
      <dgm:spPr/>
    </dgm:pt>
    <dgm:pt modelId="{A152F873-09E0-4F0D-AB3F-A542EF6D978B}" type="pres">
      <dgm:prSet presAssocID="{64DC1BAF-7EF1-4ECD-A120-4E1D253BFC0A}" presName="Ellipse" presStyleLbl="fgAcc1" presStyleIdx="1" presStyleCnt="7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noFill/>
          <a:prstDash val="solid"/>
        </a:ln>
        <a:effectLst/>
      </dgm:spPr>
    </dgm:pt>
    <dgm:pt modelId="{B63377F4-429D-4FFD-8BD3-B1D9EA4C9D83}" type="pres">
      <dgm:prSet presAssocID="{64DC1BAF-7EF1-4ECD-A120-4E1D253BFC0A}" presName="L2TextContainer" presStyleLbl="revTx" presStyleIdx="0" presStyleCnt="12">
        <dgm:presLayoutVars>
          <dgm:bulletEnabled val="1"/>
        </dgm:presLayoutVars>
      </dgm:prSet>
      <dgm:spPr/>
    </dgm:pt>
    <dgm:pt modelId="{70C070F7-7C0F-4143-AF17-8B055A5EDCA2}" type="pres">
      <dgm:prSet presAssocID="{64DC1BAF-7EF1-4ECD-A120-4E1D253BFC0A}" presName="L1TextContainer" presStyleLbl="revTx" presStyleIdx="1" presStyleCnt="12">
        <dgm:presLayoutVars>
          <dgm:chMax val="1"/>
          <dgm:chPref val="1"/>
          <dgm:bulletEnabled val="1"/>
        </dgm:presLayoutVars>
      </dgm:prSet>
      <dgm:spPr/>
    </dgm:pt>
    <dgm:pt modelId="{BA3CC258-69E2-44F1-A7A5-F1C80AA53C95}" type="pres">
      <dgm:prSet presAssocID="{64DC1BAF-7EF1-4ECD-A120-4E1D253BFC0A}" presName="ConnectLine" presStyleLbl="sibTrans1D1" presStyleIdx="0" presStyleCnt="6"/>
      <dgm:spPr>
        <a:noFill/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dash"/>
        </a:ln>
        <a:effectLst/>
      </dgm:spPr>
    </dgm:pt>
    <dgm:pt modelId="{3BBC7CF8-F119-45F4-B8A8-E1A6C9CFAE63}" type="pres">
      <dgm:prSet presAssocID="{64DC1BAF-7EF1-4ECD-A120-4E1D253BFC0A}" presName="EmptyPlaceHolder" presStyleCnt="0"/>
      <dgm:spPr/>
    </dgm:pt>
    <dgm:pt modelId="{FCBE5D65-FB60-4841-A37F-18161BB14A3D}" type="pres">
      <dgm:prSet presAssocID="{23A00910-9F65-4026-B306-F1DF06544596}" presName="spaceBetweenRectangles" presStyleCnt="0"/>
      <dgm:spPr/>
    </dgm:pt>
    <dgm:pt modelId="{0B71BE7E-F430-4826-AE04-0FD98A983B42}" type="pres">
      <dgm:prSet presAssocID="{C3340580-BA52-4BE6-85C9-D34326309C20}" presName="composite" presStyleCnt="0"/>
      <dgm:spPr/>
    </dgm:pt>
    <dgm:pt modelId="{7E394C1A-2B11-4ABE-9ABA-A061DAA6EE4E}" type="pres">
      <dgm:prSet presAssocID="{C3340580-BA52-4BE6-85C9-D34326309C20}" presName="ConnectorPoint" presStyleLbl="lnNode1" presStyleIdx="1" presStyleCnt="6"/>
      <dgm:spPr>
        <a:gradFill rotWithShape="0">
          <a:gsLst>
            <a:gs pos="0">
              <a:schemeClr val="accent2">
                <a:tint val="96000"/>
                <a:lumMod val="104000"/>
              </a:schemeClr>
            </a:gs>
            <a:gs pos="100000">
              <a:schemeClr val="accent2">
                <a:shade val="98000"/>
                <a:lumMod val="94000"/>
              </a:schemeClr>
            </a:gs>
          </a:gsLst>
          <a:lin ang="5400000" scaled="0"/>
        </a:gradFill>
        <a:ln w="63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gm:spPr>
    </dgm:pt>
    <dgm:pt modelId="{0AD327BD-E613-4B0A-8F54-D64801326A55}" type="pres">
      <dgm:prSet presAssocID="{C3340580-BA52-4BE6-85C9-D34326309C20}" presName="DropPinPlaceHolder" presStyleCnt="0"/>
      <dgm:spPr/>
    </dgm:pt>
    <dgm:pt modelId="{81A43049-25E8-4FE5-9ADB-F60D29EAA39D}" type="pres">
      <dgm:prSet presAssocID="{C3340580-BA52-4BE6-85C9-D34326309C20}" presName="DropPin" presStyleLbl="alignNode1" presStyleIdx="1" presStyleCnt="6"/>
      <dgm:spPr/>
    </dgm:pt>
    <dgm:pt modelId="{5404FBF3-3939-47C2-BEC0-538EDBE107B9}" type="pres">
      <dgm:prSet presAssocID="{C3340580-BA52-4BE6-85C9-D34326309C20}" presName="Ellipse" presStyleLbl="fgAcc1" presStyleIdx="2" presStyleCnt="7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noFill/>
          <a:prstDash val="solid"/>
        </a:ln>
        <a:effectLst/>
      </dgm:spPr>
    </dgm:pt>
    <dgm:pt modelId="{02615827-01D4-4316-B3F9-444A41D685D4}" type="pres">
      <dgm:prSet presAssocID="{C3340580-BA52-4BE6-85C9-D34326309C20}" presName="L2TextContainer" presStyleLbl="revTx" presStyleIdx="2" presStyleCnt="12">
        <dgm:presLayoutVars>
          <dgm:bulletEnabled val="1"/>
        </dgm:presLayoutVars>
      </dgm:prSet>
      <dgm:spPr/>
    </dgm:pt>
    <dgm:pt modelId="{C12D8CC3-A067-4783-937D-AB7A7085D9B1}" type="pres">
      <dgm:prSet presAssocID="{C3340580-BA52-4BE6-85C9-D34326309C20}" presName="L1TextContainer" presStyleLbl="revTx" presStyleIdx="3" presStyleCnt="12">
        <dgm:presLayoutVars>
          <dgm:chMax val="1"/>
          <dgm:chPref val="1"/>
          <dgm:bulletEnabled val="1"/>
        </dgm:presLayoutVars>
      </dgm:prSet>
      <dgm:spPr/>
    </dgm:pt>
    <dgm:pt modelId="{C4C922FE-AD73-40D6-98B3-24407D1E7A9C}" type="pres">
      <dgm:prSet presAssocID="{C3340580-BA52-4BE6-85C9-D34326309C20}" presName="ConnectLine" presStyleLbl="sibTrans1D1" presStyleIdx="1" presStyleCnt="6"/>
      <dgm:spPr>
        <a:noFill/>
        <a:ln w="12700" cap="rnd" cmpd="sng" algn="ctr">
          <a:solidFill>
            <a:schemeClr val="accent2">
              <a:hueOff val="177917"/>
              <a:satOff val="-3977"/>
              <a:lumOff val="-3765"/>
              <a:alphaOff val="0"/>
            </a:schemeClr>
          </a:solidFill>
          <a:prstDash val="dash"/>
        </a:ln>
        <a:effectLst/>
      </dgm:spPr>
    </dgm:pt>
    <dgm:pt modelId="{EA227EDB-B504-40E4-AC90-C497A9147C9B}" type="pres">
      <dgm:prSet presAssocID="{C3340580-BA52-4BE6-85C9-D34326309C20}" presName="EmptyPlaceHolder" presStyleCnt="0"/>
      <dgm:spPr/>
    </dgm:pt>
    <dgm:pt modelId="{2CCC74D4-6AAB-4319-AD81-10B9EB6BB8E7}" type="pres">
      <dgm:prSet presAssocID="{37F117CE-9C10-42CD-8546-8348C40B40AA}" presName="spaceBetweenRectangles" presStyleCnt="0"/>
      <dgm:spPr/>
    </dgm:pt>
    <dgm:pt modelId="{9875E085-4486-47F1-A5D2-34E333A9198D}" type="pres">
      <dgm:prSet presAssocID="{D91D645D-8781-44B1-B025-CFF528EE74EA}" presName="composite" presStyleCnt="0"/>
      <dgm:spPr/>
    </dgm:pt>
    <dgm:pt modelId="{780EA6F7-3D26-4334-AC95-86547FA7ECCB}" type="pres">
      <dgm:prSet presAssocID="{D91D645D-8781-44B1-B025-CFF528EE74EA}" presName="ConnectorPoint" presStyleLbl="lnNode1" presStyleIdx="2" presStyleCnt="6"/>
      <dgm:spPr>
        <a:gradFill rotWithShape="0">
          <a:gsLst>
            <a:gs pos="0">
              <a:schemeClr val="accent2">
                <a:tint val="96000"/>
                <a:lumMod val="104000"/>
              </a:schemeClr>
            </a:gs>
            <a:gs pos="100000">
              <a:schemeClr val="accent2">
                <a:shade val="98000"/>
                <a:lumMod val="94000"/>
              </a:schemeClr>
            </a:gs>
          </a:gsLst>
          <a:lin ang="5400000" scaled="0"/>
        </a:gradFill>
        <a:ln w="63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gm:spPr>
    </dgm:pt>
    <dgm:pt modelId="{64E7D15A-1FDC-4945-9F1D-ED73940F6F62}" type="pres">
      <dgm:prSet presAssocID="{D91D645D-8781-44B1-B025-CFF528EE74EA}" presName="DropPinPlaceHolder" presStyleCnt="0"/>
      <dgm:spPr/>
    </dgm:pt>
    <dgm:pt modelId="{1C399380-76D3-4F3F-B822-A5A004459616}" type="pres">
      <dgm:prSet presAssocID="{D91D645D-8781-44B1-B025-CFF528EE74EA}" presName="DropPin" presStyleLbl="alignNode1" presStyleIdx="2" presStyleCnt="6"/>
      <dgm:spPr/>
    </dgm:pt>
    <dgm:pt modelId="{086F64BA-0BF2-4AF0-9747-6BDD5B7D0F0F}" type="pres">
      <dgm:prSet presAssocID="{D91D645D-8781-44B1-B025-CFF528EE74EA}" presName="Ellipse" presStyleLbl="fgAcc1" presStyleIdx="3" presStyleCnt="7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noFill/>
          <a:prstDash val="solid"/>
        </a:ln>
        <a:effectLst/>
      </dgm:spPr>
    </dgm:pt>
    <dgm:pt modelId="{DDCD4FB1-58DA-44F7-805C-C186B7F95E02}" type="pres">
      <dgm:prSet presAssocID="{D91D645D-8781-44B1-B025-CFF528EE74EA}" presName="L2TextContainer" presStyleLbl="revTx" presStyleIdx="4" presStyleCnt="12">
        <dgm:presLayoutVars>
          <dgm:bulletEnabled val="1"/>
        </dgm:presLayoutVars>
      </dgm:prSet>
      <dgm:spPr/>
    </dgm:pt>
    <dgm:pt modelId="{F587F24D-9BE8-41D8-B235-519B405B7495}" type="pres">
      <dgm:prSet presAssocID="{D91D645D-8781-44B1-B025-CFF528EE74EA}" presName="L1TextContainer" presStyleLbl="revTx" presStyleIdx="5" presStyleCnt="12">
        <dgm:presLayoutVars>
          <dgm:chMax val="1"/>
          <dgm:chPref val="1"/>
          <dgm:bulletEnabled val="1"/>
        </dgm:presLayoutVars>
      </dgm:prSet>
      <dgm:spPr/>
    </dgm:pt>
    <dgm:pt modelId="{030B8E9B-925D-479C-9118-30D702981036}" type="pres">
      <dgm:prSet presAssocID="{D91D645D-8781-44B1-B025-CFF528EE74EA}" presName="ConnectLine" presStyleLbl="sibTrans1D1" presStyleIdx="2" presStyleCnt="6"/>
      <dgm:spPr>
        <a:noFill/>
        <a:ln w="12700" cap="rnd" cmpd="sng" algn="ctr">
          <a:solidFill>
            <a:schemeClr val="accent2">
              <a:hueOff val="355834"/>
              <a:satOff val="-7953"/>
              <a:lumOff val="-7529"/>
              <a:alphaOff val="0"/>
            </a:schemeClr>
          </a:solidFill>
          <a:prstDash val="dash"/>
        </a:ln>
        <a:effectLst/>
      </dgm:spPr>
    </dgm:pt>
    <dgm:pt modelId="{46CAB4D1-E6E2-40C2-AD9B-0FCD2EC3B48E}" type="pres">
      <dgm:prSet presAssocID="{D91D645D-8781-44B1-B025-CFF528EE74EA}" presName="EmptyPlaceHolder" presStyleCnt="0"/>
      <dgm:spPr/>
    </dgm:pt>
    <dgm:pt modelId="{C4B1EA1C-F154-4514-9D54-74AACF1AA1A7}" type="pres">
      <dgm:prSet presAssocID="{C8418F76-E159-4C5D-A91A-2F4DB88F9FB7}" presName="spaceBetweenRectangles" presStyleCnt="0"/>
      <dgm:spPr/>
    </dgm:pt>
    <dgm:pt modelId="{D6E420B9-5CE1-4A0D-BA33-8E358D932568}" type="pres">
      <dgm:prSet presAssocID="{2ADEA041-FB1E-4749-B8CD-23BAC08C7D23}" presName="composite" presStyleCnt="0"/>
      <dgm:spPr/>
    </dgm:pt>
    <dgm:pt modelId="{54E54AC0-5C2A-4F30-8C92-2E1391FE5284}" type="pres">
      <dgm:prSet presAssocID="{2ADEA041-FB1E-4749-B8CD-23BAC08C7D23}" presName="ConnectorPoint" presStyleLbl="lnNode1" presStyleIdx="3" presStyleCnt="6"/>
      <dgm:spPr>
        <a:gradFill rotWithShape="0">
          <a:gsLst>
            <a:gs pos="0">
              <a:schemeClr val="accent2">
                <a:tint val="96000"/>
                <a:lumMod val="104000"/>
              </a:schemeClr>
            </a:gs>
            <a:gs pos="100000">
              <a:schemeClr val="accent2">
                <a:shade val="98000"/>
                <a:lumMod val="94000"/>
              </a:schemeClr>
            </a:gs>
          </a:gsLst>
          <a:lin ang="5400000" scaled="0"/>
        </a:gradFill>
        <a:ln w="63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gm:spPr>
    </dgm:pt>
    <dgm:pt modelId="{1DEFF779-BC1C-4A70-82CE-3EFA039ABBC8}" type="pres">
      <dgm:prSet presAssocID="{2ADEA041-FB1E-4749-B8CD-23BAC08C7D23}" presName="DropPinPlaceHolder" presStyleCnt="0"/>
      <dgm:spPr/>
    </dgm:pt>
    <dgm:pt modelId="{9165B4A4-04FD-412C-B693-76C184C7B570}" type="pres">
      <dgm:prSet presAssocID="{2ADEA041-FB1E-4749-B8CD-23BAC08C7D23}" presName="DropPin" presStyleLbl="alignNode1" presStyleIdx="3" presStyleCnt="6"/>
      <dgm:spPr/>
    </dgm:pt>
    <dgm:pt modelId="{5FD0809B-C7DD-451D-94D2-6E648387715B}" type="pres">
      <dgm:prSet presAssocID="{2ADEA041-FB1E-4749-B8CD-23BAC08C7D23}" presName="Ellipse" presStyleLbl="fgAcc1" presStyleIdx="4" presStyleCnt="7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noFill/>
          <a:prstDash val="solid"/>
        </a:ln>
        <a:effectLst/>
      </dgm:spPr>
    </dgm:pt>
    <dgm:pt modelId="{99DF7071-FEFA-45AE-9B07-0B48D0AB8325}" type="pres">
      <dgm:prSet presAssocID="{2ADEA041-FB1E-4749-B8CD-23BAC08C7D23}" presName="L2TextContainer" presStyleLbl="revTx" presStyleIdx="6" presStyleCnt="12">
        <dgm:presLayoutVars>
          <dgm:bulletEnabled val="1"/>
        </dgm:presLayoutVars>
      </dgm:prSet>
      <dgm:spPr/>
    </dgm:pt>
    <dgm:pt modelId="{B9D63099-4DC8-415D-9931-6E5580B93D00}" type="pres">
      <dgm:prSet presAssocID="{2ADEA041-FB1E-4749-B8CD-23BAC08C7D23}" presName="L1TextContainer" presStyleLbl="revTx" presStyleIdx="7" presStyleCnt="12">
        <dgm:presLayoutVars>
          <dgm:chMax val="1"/>
          <dgm:chPref val="1"/>
          <dgm:bulletEnabled val="1"/>
        </dgm:presLayoutVars>
      </dgm:prSet>
      <dgm:spPr/>
    </dgm:pt>
    <dgm:pt modelId="{1B690514-804A-4BFB-BFF9-BAB8C24E646D}" type="pres">
      <dgm:prSet presAssocID="{2ADEA041-FB1E-4749-B8CD-23BAC08C7D23}" presName="ConnectLine" presStyleLbl="sibTrans1D1" presStyleIdx="3" presStyleCnt="6"/>
      <dgm:spPr>
        <a:noFill/>
        <a:ln w="12700" cap="rnd" cmpd="sng" algn="ctr">
          <a:solidFill>
            <a:schemeClr val="accent2">
              <a:hueOff val="533752"/>
              <a:satOff val="-11930"/>
              <a:lumOff val="-11294"/>
              <a:alphaOff val="0"/>
            </a:schemeClr>
          </a:solidFill>
          <a:prstDash val="dash"/>
        </a:ln>
        <a:effectLst/>
      </dgm:spPr>
    </dgm:pt>
    <dgm:pt modelId="{B5B2CC23-7F0B-4EF1-8E8E-C91ED7E6CCFA}" type="pres">
      <dgm:prSet presAssocID="{2ADEA041-FB1E-4749-B8CD-23BAC08C7D23}" presName="EmptyPlaceHolder" presStyleCnt="0"/>
      <dgm:spPr/>
    </dgm:pt>
    <dgm:pt modelId="{E8663475-F36D-460C-B549-1E4BB2F53D52}" type="pres">
      <dgm:prSet presAssocID="{CA6A333D-8950-49B3-8980-FB5BF2577132}" presName="spaceBetweenRectangles" presStyleCnt="0"/>
      <dgm:spPr/>
    </dgm:pt>
    <dgm:pt modelId="{84F92176-B597-4CBE-8191-F99D2E37DEB9}" type="pres">
      <dgm:prSet presAssocID="{6F377166-EF53-448D-A043-631A90372A17}" presName="composite" presStyleCnt="0"/>
      <dgm:spPr/>
    </dgm:pt>
    <dgm:pt modelId="{34040918-84BA-4B5F-B004-25B55AA16A76}" type="pres">
      <dgm:prSet presAssocID="{6F377166-EF53-448D-A043-631A90372A17}" presName="ConnectorPoint" presStyleLbl="lnNode1" presStyleIdx="4" presStyleCnt="6"/>
      <dgm:spPr>
        <a:gradFill rotWithShape="0">
          <a:gsLst>
            <a:gs pos="0">
              <a:schemeClr val="accent2">
                <a:tint val="96000"/>
                <a:lumMod val="104000"/>
              </a:schemeClr>
            </a:gs>
            <a:gs pos="100000">
              <a:schemeClr val="accent2">
                <a:shade val="98000"/>
                <a:lumMod val="94000"/>
              </a:schemeClr>
            </a:gs>
          </a:gsLst>
          <a:lin ang="5400000" scaled="0"/>
        </a:gradFill>
        <a:ln w="63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gm:spPr>
    </dgm:pt>
    <dgm:pt modelId="{23C3F923-A44E-4CCA-B9A4-6D3060F161D6}" type="pres">
      <dgm:prSet presAssocID="{6F377166-EF53-448D-A043-631A90372A17}" presName="DropPinPlaceHolder" presStyleCnt="0"/>
      <dgm:spPr/>
    </dgm:pt>
    <dgm:pt modelId="{C2E41B5B-963F-426D-AA1B-4EBC4396378D}" type="pres">
      <dgm:prSet presAssocID="{6F377166-EF53-448D-A043-631A90372A17}" presName="DropPin" presStyleLbl="alignNode1" presStyleIdx="4" presStyleCnt="6"/>
      <dgm:spPr/>
    </dgm:pt>
    <dgm:pt modelId="{49F06570-8DB5-46E6-B0D9-593C1C3F329B}" type="pres">
      <dgm:prSet presAssocID="{6F377166-EF53-448D-A043-631A90372A17}" presName="Ellipse" presStyleLbl="fgAcc1" presStyleIdx="5" presStyleCnt="7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noFill/>
          <a:prstDash val="solid"/>
        </a:ln>
        <a:effectLst/>
      </dgm:spPr>
    </dgm:pt>
    <dgm:pt modelId="{34C345E6-4618-4A54-B4DC-B34A3A3E2B99}" type="pres">
      <dgm:prSet presAssocID="{6F377166-EF53-448D-A043-631A90372A17}" presName="L2TextContainer" presStyleLbl="revTx" presStyleIdx="8" presStyleCnt="12">
        <dgm:presLayoutVars>
          <dgm:bulletEnabled val="1"/>
        </dgm:presLayoutVars>
      </dgm:prSet>
      <dgm:spPr/>
    </dgm:pt>
    <dgm:pt modelId="{A00CED7E-AB05-4013-B800-2D50E3528D47}" type="pres">
      <dgm:prSet presAssocID="{6F377166-EF53-448D-A043-631A90372A17}" presName="L1TextContainer" presStyleLbl="revTx" presStyleIdx="9" presStyleCnt="12">
        <dgm:presLayoutVars>
          <dgm:chMax val="1"/>
          <dgm:chPref val="1"/>
          <dgm:bulletEnabled val="1"/>
        </dgm:presLayoutVars>
      </dgm:prSet>
      <dgm:spPr/>
    </dgm:pt>
    <dgm:pt modelId="{08FDC9D1-C209-43FE-83E9-8BDA71C2B5E2}" type="pres">
      <dgm:prSet presAssocID="{6F377166-EF53-448D-A043-631A90372A17}" presName="ConnectLine" presStyleLbl="sibTrans1D1" presStyleIdx="4" presStyleCnt="6"/>
      <dgm:spPr>
        <a:noFill/>
        <a:ln w="12700" cap="rnd" cmpd="sng" algn="ctr">
          <a:solidFill>
            <a:schemeClr val="accent2">
              <a:hueOff val="711669"/>
              <a:satOff val="-15906"/>
              <a:lumOff val="-15058"/>
              <a:alphaOff val="0"/>
            </a:schemeClr>
          </a:solidFill>
          <a:prstDash val="dash"/>
        </a:ln>
        <a:effectLst/>
      </dgm:spPr>
    </dgm:pt>
    <dgm:pt modelId="{05B049AC-23B4-4921-9EF9-C3AF7D1B717F}" type="pres">
      <dgm:prSet presAssocID="{6F377166-EF53-448D-A043-631A90372A17}" presName="EmptyPlaceHolder" presStyleCnt="0"/>
      <dgm:spPr/>
    </dgm:pt>
    <dgm:pt modelId="{745E0494-2635-4C32-9E94-EE4BF3BD6CF0}" type="pres">
      <dgm:prSet presAssocID="{C2E9DC05-AFC4-4F95-9E7F-23D5B82423CA}" presName="spaceBetweenRectangles" presStyleCnt="0"/>
      <dgm:spPr/>
    </dgm:pt>
    <dgm:pt modelId="{332C26D6-5313-4354-8A90-B04D71EA2B7D}" type="pres">
      <dgm:prSet presAssocID="{CEF6219B-4A36-430A-BBA7-20B14DFB9C2E}" presName="composite" presStyleCnt="0"/>
      <dgm:spPr/>
    </dgm:pt>
    <dgm:pt modelId="{34FD1AC0-69CA-4CA2-A306-E9EF9E3426C9}" type="pres">
      <dgm:prSet presAssocID="{CEF6219B-4A36-430A-BBA7-20B14DFB9C2E}" presName="ConnectorPoint" presStyleLbl="lnNode1" presStyleIdx="5" presStyleCnt="6"/>
      <dgm:spPr>
        <a:gradFill rotWithShape="0">
          <a:gsLst>
            <a:gs pos="0">
              <a:schemeClr val="accent2">
                <a:tint val="96000"/>
                <a:lumMod val="104000"/>
              </a:schemeClr>
            </a:gs>
            <a:gs pos="100000">
              <a:schemeClr val="accent2">
                <a:shade val="98000"/>
                <a:lumMod val="94000"/>
              </a:schemeClr>
            </a:gs>
          </a:gsLst>
          <a:lin ang="5400000" scaled="0"/>
        </a:gradFill>
        <a:ln w="63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gm:spPr>
    </dgm:pt>
    <dgm:pt modelId="{2AFC01E2-E5C0-423A-BCBE-286999CA8EB0}" type="pres">
      <dgm:prSet presAssocID="{CEF6219B-4A36-430A-BBA7-20B14DFB9C2E}" presName="DropPinPlaceHolder" presStyleCnt="0"/>
      <dgm:spPr/>
    </dgm:pt>
    <dgm:pt modelId="{A12DFE50-3C69-4A38-A4CB-0E4B54F84834}" type="pres">
      <dgm:prSet presAssocID="{CEF6219B-4A36-430A-BBA7-20B14DFB9C2E}" presName="DropPin" presStyleLbl="alignNode1" presStyleIdx="5" presStyleCnt="6"/>
      <dgm:spPr/>
    </dgm:pt>
    <dgm:pt modelId="{E8A0A63E-597F-4945-8E7C-83667A8E331D}" type="pres">
      <dgm:prSet presAssocID="{CEF6219B-4A36-430A-BBA7-20B14DFB9C2E}" presName="Ellipse" presStyleLbl="fgAcc1" presStyleIdx="6" presStyleCnt="7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noFill/>
          <a:prstDash val="solid"/>
        </a:ln>
        <a:effectLst/>
      </dgm:spPr>
    </dgm:pt>
    <dgm:pt modelId="{D6AB2247-85D7-4980-B86B-EF2D24CB2987}" type="pres">
      <dgm:prSet presAssocID="{CEF6219B-4A36-430A-BBA7-20B14DFB9C2E}" presName="L2TextContainer" presStyleLbl="revTx" presStyleIdx="10" presStyleCnt="12">
        <dgm:presLayoutVars>
          <dgm:bulletEnabled val="1"/>
        </dgm:presLayoutVars>
      </dgm:prSet>
      <dgm:spPr/>
    </dgm:pt>
    <dgm:pt modelId="{07A9087E-8BD0-4D5D-A055-0D58EBE7F2E6}" type="pres">
      <dgm:prSet presAssocID="{CEF6219B-4A36-430A-BBA7-20B14DFB9C2E}" presName="L1TextContainer" presStyleLbl="revTx" presStyleIdx="11" presStyleCnt="12">
        <dgm:presLayoutVars>
          <dgm:chMax val="1"/>
          <dgm:chPref val="1"/>
          <dgm:bulletEnabled val="1"/>
        </dgm:presLayoutVars>
      </dgm:prSet>
      <dgm:spPr/>
    </dgm:pt>
    <dgm:pt modelId="{0B63889B-171C-4AE2-AB12-A2D6EEE804EE}" type="pres">
      <dgm:prSet presAssocID="{CEF6219B-4A36-430A-BBA7-20B14DFB9C2E}" presName="ConnectLine" presStyleLbl="sibTrans1D1" presStyleIdx="5" presStyleCnt="6"/>
      <dgm:spPr>
        <a:noFill/>
        <a:ln w="12700" cap="rnd" cmpd="sng" algn="ctr">
          <a:solidFill>
            <a:schemeClr val="accent2">
              <a:hueOff val="889586"/>
              <a:satOff val="-19883"/>
              <a:lumOff val="-18823"/>
              <a:alphaOff val="0"/>
            </a:schemeClr>
          </a:solidFill>
          <a:prstDash val="dash"/>
        </a:ln>
        <a:effectLst/>
      </dgm:spPr>
    </dgm:pt>
    <dgm:pt modelId="{FEABD9DA-8194-4969-B074-630CE45A1700}" type="pres">
      <dgm:prSet presAssocID="{CEF6219B-4A36-430A-BBA7-20B14DFB9C2E}" presName="EmptyPlaceHolder" presStyleCnt="0"/>
      <dgm:spPr/>
    </dgm:pt>
  </dgm:ptLst>
  <dgm:cxnLst>
    <dgm:cxn modelId="{F75D7106-3BE2-4892-9A00-4F9244150778}" srcId="{1323FA46-AC5A-4086-A47A-1BC4AD20F9F6}" destId="{6F377166-EF53-448D-A043-631A90372A17}" srcOrd="4" destOrd="0" parTransId="{50D58AD1-8175-43B0-BA0C-BDA03798A083}" sibTransId="{C2E9DC05-AFC4-4F95-9E7F-23D5B82423CA}"/>
    <dgm:cxn modelId="{2798800D-7671-4579-9BFA-D6FF94A82972}" type="presOf" srcId="{CEF6219B-4A36-430A-BBA7-20B14DFB9C2E}" destId="{07A9087E-8BD0-4D5D-A055-0D58EBE7F2E6}" srcOrd="0" destOrd="0" presId="urn:microsoft.com/office/officeart/2017/3/layout/DropPinTimeline"/>
    <dgm:cxn modelId="{B89C690F-9147-475C-8E88-CE37BAE04A07}" srcId="{1323FA46-AC5A-4086-A47A-1BC4AD20F9F6}" destId="{C3340580-BA52-4BE6-85C9-D34326309C20}" srcOrd="1" destOrd="0" parTransId="{61D08221-815E-4DAE-8A34-F19581B5E1DC}" sibTransId="{37F117CE-9C10-42CD-8546-8348C40B40AA}"/>
    <dgm:cxn modelId="{D90CCB10-1BBB-4440-AF62-A0FE1797FEC9}" type="presOf" srcId="{1323FA46-AC5A-4086-A47A-1BC4AD20F9F6}" destId="{6C2304C7-2D33-4016-9CD6-1B1E9C6E74A2}" srcOrd="0" destOrd="0" presId="urn:microsoft.com/office/officeart/2017/3/layout/DropPinTimeline"/>
    <dgm:cxn modelId="{D5254513-168A-4AC9-8243-871E6EF673FE}" type="presOf" srcId="{C3340580-BA52-4BE6-85C9-D34326309C20}" destId="{C12D8CC3-A067-4783-937D-AB7A7085D9B1}" srcOrd="0" destOrd="0" presId="urn:microsoft.com/office/officeart/2017/3/layout/DropPinTimeline"/>
    <dgm:cxn modelId="{5DF10826-C7D8-4518-9E4C-825338137B9A}" srcId="{64DC1BAF-7EF1-4ECD-A120-4E1D253BFC0A}" destId="{7C0AD5D5-1120-4C22-9310-A56ABE210A01}" srcOrd="0" destOrd="0" parTransId="{585B02B6-28E2-419F-9F39-85212B9D3C6E}" sibTransId="{942AE7D2-9401-4524-81CB-80669B222D9E}"/>
    <dgm:cxn modelId="{C0CA9527-304F-4A06-B8A3-6AAC5BD6E915}" type="presOf" srcId="{2ADEA041-FB1E-4749-B8CD-23BAC08C7D23}" destId="{B9D63099-4DC8-415D-9931-6E5580B93D00}" srcOrd="0" destOrd="0" presId="urn:microsoft.com/office/officeart/2017/3/layout/DropPinTimeline"/>
    <dgm:cxn modelId="{4CB93028-757F-4EF1-99E2-08803E3BB315}" srcId="{1323FA46-AC5A-4086-A47A-1BC4AD20F9F6}" destId="{CEF6219B-4A36-430A-BBA7-20B14DFB9C2E}" srcOrd="5" destOrd="0" parTransId="{3B498F0E-3DF0-4537-B462-A0B8B4DEFF3B}" sibTransId="{0475EA53-631F-47FE-8A5E-D7ECF7A1E54C}"/>
    <dgm:cxn modelId="{1CA1DC2C-4DB0-49A6-AD38-7B7212DE9041}" srcId="{CEF6219B-4A36-430A-BBA7-20B14DFB9C2E}" destId="{675B0BFA-BB9B-42F7-AF88-DCC33DE33055}" srcOrd="0" destOrd="0" parTransId="{6AFF75E4-DC43-4CBC-86F1-04296F50C44D}" sibTransId="{B6744C09-15E4-4A5C-B493-765D38C217D1}"/>
    <dgm:cxn modelId="{8111C57C-EBC5-44BD-B8A1-08ED03185DC8}" type="presOf" srcId="{D6B27659-759D-4277-9215-7ABBCA68DE51}" destId="{02615827-01D4-4316-B3F9-444A41D685D4}" srcOrd="0" destOrd="0" presId="urn:microsoft.com/office/officeart/2017/3/layout/DropPinTimeline"/>
    <dgm:cxn modelId="{734EC97F-7C69-4554-8AF9-52F6F57F62F0}" type="presOf" srcId="{7C0AD5D5-1120-4C22-9310-A56ABE210A01}" destId="{B63377F4-429D-4FFD-8BD3-B1D9EA4C9D83}" srcOrd="0" destOrd="0" presId="urn:microsoft.com/office/officeart/2017/3/layout/DropPinTimeline"/>
    <dgm:cxn modelId="{A9B6DF92-A086-41E9-8CBB-37F99A104913}" type="presOf" srcId="{D91D645D-8781-44B1-B025-CFF528EE74EA}" destId="{F587F24D-9BE8-41D8-B235-519B405B7495}" srcOrd="0" destOrd="0" presId="urn:microsoft.com/office/officeart/2017/3/layout/DropPinTimeline"/>
    <dgm:cxn modelId="{D4D2509A-62A7-49F1-A5AB-27AD9A40B0CF}" srcId="{6F377166-EF53-448D-A043-631A90372A17}" destId="{1E5A822D-25DB-4799-A83D-E8797337AFF2}" srcOrd="0" destOrd="0" parTransId="{E674C6C1-4B8D-456F-AFEA-1A40E8280D65}" sibTransId="{14E6AF2A-62F1-40EB-B4F4-921A3259287A}"/>
    <dgm:cxn modelId="{3B1D9E9D-42E4-4851-B4E7-4BB8C36985F2}" type="presOf" srcId="{46BBF606-5CBF-4FCB-9AEE-F80D9B377DC2}" destId="{DDCD4FB1-58DA-44F7-805C-C186B7F95E02}" srcOrd="0" destOrd="0" presId="urn:microsoft.com/office/officeart/2017/3/layout/DropPinTimeline"/>
    <dgm:cxn modelId="{51FAD29F-2E71-4BE1-9A52-7C2AE9C1D758}" type="presOf" srcId="{7F8A74F6-DD65-4822-AB1D-716F052C3098}" destId="{99DF7071-FEFA-45AE-9B07-0B48D0AB8325}" srcOrd="0" destOrd="0" presId="urn:microsoft.com/office/officeart/2017/3/layout/DropPinTimeline"/>
    <dgm:cxn modelId="{67AB81A2-71D6-4564-ACCC-80E1C12F95B8}" type="presOf" srcId="{1E5A822D-25DB-4799-A83D-E8797337AFF2}" destId="{34C345E6-4618-4A54-B4DC-B34A3A3E2B99}" srcOrd="0" destOrd="0" presId="urn:microsoft.com/office/officeart/2017/3/layout/DropPinTimeline"/>
    <dgm:cxn modelId="{75AA49B5-E180-4602-9B57-9F67C7AB5F58}" srcId="{D91D645D-8781-44B1-B025-CFF528EE74EA}" destId="{46BBF606-5CBF-4FCB-9AEE-F80D9B377DC2}" srcOrd="0" destOrd="0" parTransId="{0A81EEBF-F332-4764-BE07-3182E6DA50CF}" sibTransId="{D711047A-EA76-4672-9406-30297E0944D9}"/>
    <dgm:cxn modelId="{67BEB2BB-7104-4C0C-B44F-E649150873A6}" srcId="{C3340580-BA52-4BE6-85C9-D34326309C20}" destId="{D6B27659-759D-4277-9215-7ABBCA68DE51}" srcOrd="0" destOrd="0" parTransId="{C3CDFAED-0B85-47D8-A86A-791CA514FB9F}" sibTransId="{70A9A226-A87A-4B02-8DF7-79DF19FAC0B4}"/>
    <dgm:cxn modelId="{6F5505C7-A3B5-4334-9A31-AF179EA963A9}" srcId="{1323FA46-AC5A-4086-A47A-1BC4AD20F9F6}" destId="{2ADEA041-FB1E-4749-B8CD-23BAC08C7D23}" srcOrd="3" destOrd="0" parTransId="{AD84D40C-FEDE-4E76-8B2C-303E96FF48B3}" sibTransId="{CA6A333D-8950-49B3-8980-FB5BF2577132}"/>
    <dgm:cxn modelId="{89288ACC-C0C4-4903-8B3F-E59966267A37}" srcId="{2ADEA041-FB1E-4749-B8CD-23BAC08C7D23}" destId="{7F8A74F6-DD65-4822-AB1D-716F052C3098}" srcOrd="0" destOrd="0" parTransId="{FE9494AE-960F-4BE9-AA9F-C02D1C7A7A73}" sibTransId="{A7B6EDAF-BBED-466E-9A79-5387F3D33E10}"/>
    <dgm:cxn modelId="{E46826CF-909B-4799-95E9-AE3F41573337}" type="presOf" srcId="{6F377166-EF53-448D-A043-631A90372A17}" destId="{A00CED7E-AB05-4013-B800-2D50E3528D47}" srcOrd="0" destOrd="0" presId="urn:microsoft.com/office/officeart/2017/3/layout/DropPinTimeline"/>
    <dgm:cxn modelId="{53F22FD8-7352-4F04-ABBF-8A011B4C37CA}" type="presOf" srcId="{64DC1BAF-7EF1-4ECD-A120-4E1D253BFC0A}" destId="{70C070F7-7C0F-4143-AF17-8B055A5EDCA2}" srcOrd="0" destOrd="0" presId="urn:microsoft.com/office/officeart/2017/3/layout/DropPinTimeline"/>
    <dgm:cxn modelId="{C56322E8-6BDC-45F3-A034-1C51A73BCB19}" type="presOf" srcId="{675B0BFA-BB9B-42F7-AF88-DCC33DE33055}" destId="{D6AB2247-85D7-4980-B86B-EF2D24CB2987}" srcOrd="0" destOrd="0" presId="urn:microsoft.com/office/officeart/2017/3/layout/DropPinTimeline"/>
    <dgm:cxn modelId="{BCFF15F5-613C-44D2-BADF-E80EA4B7E9B6}" srcId="{1323FA46-AC5A-4086-A47A-1BC4AD20F9F6}" destId="{D91D645D-8781-44B1-B025-CFF528EE74EA}" srcOrd="2" destOrd="0" parTransId="{5A8B65C1-B3E3-47BA-81E8-581E8A0A3C7A}" sibTransId="{C8418F76-E159-4C5D-A91A-2F4DB88F9FB7}"/>
    <dgm:cxn modelId="{F76B31FA-89E3-4ACC-A456-81B2392DA8E3}" srcId="{1323FA46-AC5A-4086-A47A-1BC4AD20F9F6}" destId="{64DC1BAF-7EF1-4ECD-A120-4E1D253BFC0A}" srcOrd="0" destOrd="0" parTransId="{F2E0F266-3460-4389-88AA-23CB0F5691F5}" sibTransId="{23A00910-9F65-4026-B306-F1DF06544596}"/>
    <dgm:cxn modelId="{50E47D0D-3879-4566-B1AE-9F83BD3B237B}" type="presParOf" srcId="{6C2304C7-2D33-4016-9CD6-1B1E9C6E74A2}" destId="{98B18C22-1018-4E52-A8D6-42729EDD24C8}" srcOrd="0" destOrd="0" presId="urn:microsoft.com/office/officeart/2017/3/layout/DropPinTimeline"/>
    <dgm:cxn modelId="{DAF6BFA5-EDA8-4418-A6B5-64D128136C33}" type="presParOf" srcId="{6C2304C7-2D33-4016-9CD6-1B1E9C6E74A2}" destId="{4F15FB58-C395-428C-A61D-28DC1FBE6908}" srcOrd="1" destOrd="0" presId="urn:microsoft.com/office/officeart/2017/3/layout/DropPinTimeline"/>
    <dgm:cxn modelId="{EC612007-26A9-4E03-9FCE-B6B33BDEBC52}" type="presParOf" srcId="{4F15FB58-C395-428C-A61D-28DC1FBE6908}" destId="{C4C7491E-6D1D-4BA4-8965-D8812ADD70DF}" srcOrd="0" destOrd="0" presId="urn:microsoft.com/office/officeart/2017/3/layout/DropPinTimeline"/>
    <dgm:cxn modelId="{374C2141-104A-4DD0-ABFB-010E6E89F53D}" type="presParOf" srcId="{C4C7491E-6D1D-4BA4-8965-D8812ADD70DF}" destId="{335727C0-83AC-4EF9-92B4-2C872143570F}" srcOrd="0" destOrd="0" presId="urn:microsoft.com/office/officeart/2017/3/layout/DropPinTimeline"/>
    <dgm:cxn modelId="{4541075C-2B02-421E-8F5E-32D0E20CC5A8}" type="presParOf" srcId="{C4C7491E-6D1D-4BA4-8965-D8812ADD70DF}" destId="{1C757F6C-5714-486D-99E0-1096727350EA}" srcOrd="1" destOrd="0" presId="urn:microsoft.com/office/officeart/2017/3/layout/DropPinTimeline"/>
    <dgm:cxn modelId="{3FA9C03E-E28C-4090-BD26-CD6222820775}" type="presParOf" srcId="{1C757F6C-5714-486D-99E0-1096727350EA}" destId="{1A823572-050F-4044-B6D7-2C89CCC8B30B}" srcOrd="0" destOrd="0" presId="urn:microsoft.com/office/officeart/2017/3/layout/DropPinTimeline"/>
    <dgm:cxn modelId="{02F8FB9C-7DF4-4A23-8C93-36847626BF4C}" type="presParOf" srcId="{1C757F6C-5714-486D-99E0-1096727350EA}" destId="{A152F873-09E0-4F0D-AB3F-A542EF6D978B}" srcOrd="1" destOrd="0" presId="urn:microsoft.com/office/officeart/2017/3/layout/DropPinTimeline"/>
    <dgm:cxn modelId="{A87EC198-7508-44C1-BA9D-AF9F51E72423}" type="presParOf" srcId="{C4C7491E-6D1D-4BA4-8965-D8812ADD70DF}" destId="{B63377F4-429D-4FFD-8BD3-B1D9EA4C9D83}" srcOrd="2" destOrd="0" presId="urn:microsoft.com/office/officeart/2017/3/layout/DropPinTimeline"/>
    <dgm:cxn modelId="{D8D0DD06-CC62-46E1-973E-85180AE54C7C}" type="presParOf" srcId="{C4C7491E-6D1D-4BA4-8965-D8812ADD70DF}" destId="{70C070F7-7C0F-4143-AF17-8B055A5EDCA2}" srcOrd="3" destOrd="0" presId="urn:microsoft.com/office/officeart/2017/3/layout/DropPinTimeline"/>
    <dgm:cxn modelId="{CD52438E-D56F-4FB3-9E3A-EBBA8F8BB029}" type="presParOf" srcId="{C4C7491E-6D1D-4BA4-8965-D8812ADD70DF}" destId="{BA3CC258-69E2-44F1-A7A5-F1C80AA53C95}" srcOrd="4" destOrd="0" presId="urn:microsoft.com/office/officeart/2017/3/layout/DropPinTimeline"/>
    <dgm:cxn modelId="{716F3E9D-9BEE-40D7-A668-B64A86FE6C1C}" type="presParOf" srcId="{C4C7491E-6D1D-4BA4-8965-D8812ADD70DF}" destId="{3BBC7CF8-F119-45F4-B8A8-E1A6C9CFAE63}" srcOrd="5" destOrd="0" presId="urn:microsoft.com/office/officeart/2017/3/layout/DropPinTimeline"/>
    <dgm:cxn modelId="{01EA8292-7F0C-4BC2-975E-5F37C68A6277}" type="presParOf" srcId="{4F15FB58-C395-428C-A61D-28DC1FBE6908}" destId="{FCBE5D65-FB60-4841-A37F-18161BB14A3D}" srcOrd="1" destOrd="0" presId="urn:microsoft.com/office/officeart/2017/3/layout/DropPinTimeline"/>
    <dgm:cxn modelId="{BFB2A512-742C-4D9A-8102-15A644033DC6}" type="presParOf" srcId="{4F15FB58-C395-428C-A61D-28DC1FBE6908}" destId="{0B71BE7E-F430-4826-AE04-0FD98A983B42}" srcOrd="2" destOrd="0" presId="urn:microsoft.com/office/officeart/2017/3/layout/DropPinTimeline"/>
    <dgm:cxn modelId="{5E3E9BAE-93EE-4633-906E-1C1E19A508C6}" type="presParOf" srcId="{0B71BE7E-F430-4826-AE04-0FD98A983B42}" destId="{7E394C1A-2B11-4ABE-9ABA-A061DAA6EE4E}" srcOrd="0" destOrd="0" presId="urn:microsoft.com/office/officeart/2017/3/layout/DropPinTimeline"/>
    <dgm:cxn modelId="{771E6BB2-7733-4D23-95D3-B9683C26A414}" type="presParOf" srcId="{0B71BE7E-F430-4826-AE04-0FD98A983B42}" destId="{0AD327BD-E613-4B0A-8F54-D64801326A55}" srcOrd="1" destOrd="0" presId="urn:microsoft.com/office/officeart/2017/3/layout/DropPinTimeline"/>
    <dgm:cxn modelId="{06B27CA0-A12D-41CB-A627-B081A73197D9}" type="presParOf" srcId="{0AD327BD-E613-4B0A-8F54-D64801326A55}" destId="{81A43049-25E8-4FE5-9ADB-F60D29EAA39D}" srcOrd="0" destOrd="0" presId="urn:microsoft.com/office/officeart/2017/3/layout/DropPinTimeline"/>
    <dgm:cxn modelId="{8F8DDFA5-9BFD-41B5-8256-A5BB82E26ADE}" type="presParOf" srcId="{0AD327BD-E613-4B0A-8F54-D64801326A55}" destId="{5404FBF3-3939-47C2-BEC0-538EDBE107B9}" srcOrd="1" destOrd="0" presId="urn:microsoft.com/office/officeart/2017/3/layout/DropPinTimeline"/>
    <dgm:cxn modelId="{B0916A86-43D0-4B03-BC3E-68E62D3818AE}" type="presParOf" srcId="{0B71BE7E-F430-4826-AE04-0FD98A983B42}" destId="{02615827-01D4-4316-B3F9-444A41D685D4}" srcOrd="2" destOrd="0" presId="urn:microsoft.com/office/officeart/2017/3/layout/DropPinTimeline"/>
    <dgm:cxn modelId="{8E175157-CE5A-4CB3-96CC-FFFF369A117D}" type="presParOf" srcId="{0B71BE7E-F430-4826-AE04-0FD98A983B42}" destId="{C12D8CC3-A067-4783-937D-AB7A7085D9B1}" srcOrd="3" destOrd="0" presId="urn:microsoft.com/office/officeart/2017/3/layout/DropPinTimeline"/>
    <dgm:cxn modelId="{DE6A3310-E539-4A56-8FB9-7FC779016DB8}" type="presParOf" srcId="{0B71BE7E-F430-4826-AE04-0FD98A983B42}" destId="{C4C922FE-AD73-40D6-98B3-24407D1E7A9C}" srcOrd="4" destOrd="0" presId="urn:microsoft.com/office/officeart/2017/3/layout/DropPinTimeline"/>
    <dgm:cxn modelId="{9AF95437-A740-4441-ABFF-E4AA7EE9468A}" type="presParOf" srcId="{0B71BE7E-F430-4826-AE04-0FD98A983B42}" destId="{EA227EDB-B504-40E4-AC90-C497A9147C9B}" srcOrd="5" destOrd="0" presId="urn:microsoft.com/office/officeart/2017/3/layout/DropPinTimeline"/>
    <dgm:cxn modelId="{EBCED55F-19A3-4F41-81A3-B0DE6E85F077}" type="presParOf" srcId="{4F15FB58-C395-428C-A61D-28DC1FBE6908}" destId="{2CCC74D4-6AAB-4319-AD81-10B9EB6BB8E7}" srcOrd="3" destOrd="0" presId="urn:microsoft.com/office/officeart/2017/3/layout/DropPinTimeline"/>
    <dgm:cxn modelId="{475684E4-E0F9-4B12-9CCF-0F7AB921E399}" type="presParOf" srcId="{4F15FB58-C395-428C-A61D-28DC1FBE6908}" destId="{9875E085-4486-47F1-A5D2-34E333A9198D}" srcOrd="4" destOrd="0" presId="urn:microsoft.com/office/officeart/2017/3/layout/DropPinTimeline"/>
    <dgm:cxn modelId="{87B25A6D-F63E-4BBB-BBD2-82689E5B3BBD}" type="presParOf" srcId="{9875E085-4486-47F1-A5D2-34E333A9198D}" destId="{780EA6F7-3D26-4334-AC95-86547FA7ECCB}" srcOrd="0" destOrd="0" presId="urn:microsoft.com/office/officeart/2017/3/layout/DropPinTimeline"/>
    <dgm:cxn modelId="{8991349F-5AB2-4DB9-9B91-02613B8DAC9F}" type="presParOf" srcId="{9875E085-4486-47F1-A5D2-34E333A9198D}" destId="{64E7D15A-1FDC-4945-9F1D-ED73940F6F62}" srcOrd="1" destOrd="0" presId="urn:microsoft.com/office/officeart/2017/3/layout/DropPinTimeline"/>
    <dgm:cxn modelId="{FCCD06EB-3F67-43CC-A0B1-4393C3524C03}" type="presParOf" srcId="{64E7D15A-1FDC-4945-9F1D-ED73940F6F62}" destId="{1C399380-76D3-4F3F-B822-A5A004459616}" srcOrd="0" destOrd="0" presId="urn:microsoft.com/office/officeart/2017/3/layout/DropPinTimeline"/>
    <dgm:cxn modelId="{D484A912-226D-4ED7-BB42-B27D8404C5E7}" type="presParOf" srcId="{64E7D15A-1FDC-4945-9F1D-ED73940F6F62}" destId="{086F64BA-0BF2-4AF0-9747-6BDD5B7D0F0F}" srcOrd="1" destOrd="0" presId="urn:microsoft.com/office/officeart/2017/3/layout/DropPinTimeline"/>
    <dgm:cxn modelId="{1A5C5B0A-190F-4C3A-9A6B-D27C63DD6C73}" type="presParOf" srcId="{9875E085-4486-47F1-A5D2-34E333A9198D}" destId="{DDCD4FB1-58DA-44F7-805C-C186B7F95E02}" srcOrd="2" destOrd="0" presId="urn:microsoft.com/office/officeart/2017/3/layout/DropPinTimeline"/>
    <dgm:cxn modelId="{277E585F-8030-4CCD-BA94-1DD55F75ACD0}" type="presParOf" srcId="{9875E085-4486-47F1-A5D2-34E333A9198D}" destId="{F587F24D-9BE8-41D8-B235-519B405B7495}" srcOrd="3" destOrd="0" presId="urn:microsoft.com/office/officeart/2017/3/layout/DropPinTimeline"/>
    <dgm:cxn modelId="{742FF6C3-F5C5-43B2-8225-8C45FC8294EF}" type="presParOf" srcId="{9875E085-4486-47F1-A5D2-34E333A9198D}" destId="{030B8E9B-925D-479C-9118-30D702981036}" srcOrd="4" destOrd="0" presId="urn:microsoft.com/office/officeart/2017/3/layout/DropPinTimeline"/>
    <dgm:cxn modelId="{FFE084EF-621A-4940-9511-82AF58BD93CF}" type="presParOf" srcId="{9875E085-4486-47F1-A5D2-34E333A9198D}" destId="{46CAB4D1-E6E2-40C2-AD9B-0FCD2EC3B48E}" srcOrd="5" destOrd="0" presId="urn:microsoft.com/office/officeart/2017/3/layout/DropPinTimeline"/>
    <dgm:cxn modelId="{77BBFA9A-257F-481F-9561-48B2568001FC}" type="presParOf" srcId="{4F15FB58-C395-428C-A61D-28DC1FBE6908}" destId="{C4B1EA1C-F154-4514-9D54-74AACF1AA1A7}" srcOrd="5" destOrd="0" presId="urn:microsoft.com/office/officeart/2017/3/layout/DropPinTimeline"/>
    <dgm:cxn modelId="{41466766-6490-4AE7-852A-2AB0377F2452}" type="presParOf" srcId="{4F15FB58-C395-428C-A61D-28DC1FBE6908}" destId="{D6E420B9-5CE1-4A0D-BA33-8E358D932568}" srcOrd="6" destOrd="0" presId="urn:microsoft.com/office/officeart/2017/3/layout/DropPinTimeline"/>
    <dgm:cxn modelId="{4A2D5A38-8B68-4C79-AE9D-2A13801B8890}" type="presParOf" srcId="{D6E420B9-5CE1-4A0D-BA33-8E358D932568}" destId="{54E54AC0-5C2A-4F30-8C92-2E1391FE5284}" srcOrd="0" destOrd="0" presId="urn:microsoft.com/office/officeart/2017/3/layout/DropPinTimeline"/>
    <dgm:cxn modelId="{8A9354B1-9E5E-431A-BF51-977FCA470534}" type="presParOf" srcId="{D6E420B9-5CE1-4A0D-BA33-8E358D932568}" destId="{1DEFF779-BC1C-4A70-82CE-3EFA039ABBC8}" srcOrd="1" destOrd="0" presId="urn:microsoft.com/office/officeart/2017/3/layout/DropPinTimeline"/>
    <dgm:cxn modelId="{0966AF28-66B5-4002-A9A6-5D46210D6ECA}" type="presParOf" srcId="{1DEFF779-BC1C-4A70-82CE-3EFA039ABBC8}" destId="{9165B4A4-04FD-412C-B693-76C184C7B570}" srcOrd="0" destOrd="0" presId="urn:microsoft.com/office/officeart/2017/3/layout/DropPinTimeline"/>
    <dgm:cxn modelId="{8600C973-F757-49BB-A736-81494BCE8BE9}" type="presParOf" srcId="{1DEFF779-BC1C-4A70-82CE-3EFA039ABBC8}" destId="{5FD0809B-C7DD-451D-94D2-6E648387715B}" srcOrd="1" destOrd="0" presId="urn:microsoft.com/office/officeart/2017/3/layout/DropPinTimeline"/>
    <dgm:cxn modelId="{34164C1B-2877-423B-BEBD-CED2E9F79C54}" type="presParOf" srcId="{D6E420B9-5CE1-4A0D-BA33-8E358D932568}" destId="{99DF7071-FEFA-45AE-9B07-0B48D0AB8325}" srcOrd="2" destOrd="0" presId="urn:microsoft.com/office/officeart/2017/3/layout/DropPinTimeline"/>
    <dgm:cxn modelId="{7616D5F2-536D-4FA6-A8BA-9F0D781E2B9C}" type="presParOf" srcId="{D6E420B9-5CE1-4A0D-BA33-8E358D932568}" destId="{B9D63099-4DC8-415D-9931-6E5580B93D00}" srcOrd="3" destOrd="0" presId="urn:microsoft.com/office/officeart/2017/3/layout/DropPinTimeline"/>
    <dgm:cxn modelId="{2D033CAE-991B-483A-9F09-E2A0DDA8F44A}" type="presParOf" srcId="{D6E420B9-5CE1-4A0D-BA33-8E358D932568}" destId="{1B690514-804A-4BFB-BFF9-BAB8C24E646D}" srcOrd="4" destOrd="0" presId="urn:microsoft.com/office/officeart/2017/3/layout/DropPinTimeline"/>
    <dgm:cxn modelId="{D5928C7E-5F92-40FF-A3DB-B641B8F28B5C}" type="presParOf" srcId="{D6E420B9-5CE1-4A0D-BA33-8E358D932568}" destId="{B5B2CC23-7F0B-4EF1-8E8E-C91ED7E6CCFA}" srcOrd="5" destOrd="0" presId="urn:microsoft.com/office/officeart/2017/3/layout/DropPinTimeline"/>
    <dgm:cxn modelId="{AEB0F972-9FAF-4CC4-9CB2-A99677CFF160}" type="presParOf" srcId="{4F15FB58-C395-428C-A61D-28DC1FBE6908}" destId="{E8663475-F36D-460C-B549-1E4BB2F53D52}" srcOrd="7" destOrd="0" presId="urn:microsoft.com/office/officeart/2017/3/layout/DropPinTimeline"/>
    <dgm:cxn modelId="{962A1A87-2FDA-4C6C-96B3-D1CA959BBECA}" type="presParOf" srcId="{4F15FB58-C395-428C-A61D-28DC1FBE6908}" destId="{84F92176-B597-4CBE-8191-F99D2E37DEB9}" srcOrd="8" destOrd="0" presId="urn:microsoft.com/office/officeart/2017/3/layout/DropPinTimeline"/>
    <dgm:cxn modelId="{57A4B88C-F1CD-481A-951E-851F4B50E930}" type="presParOf" srcId="{84F92176-B597-4CBE-8191-F99D2E37DEB9}" destId="{34040918-84BA-4B5F-B004-25B55AA16A76}" srcOrd="0" destOrd="0" presId="urn:microsoft.com/office/officeart/2017/3/layout/DropPinTimeline"/>
    <dgm:cxn modelId="{8AB22E58-7BB5-4156-9AF7-4B8608DF12C2}" type="presParOf" srcId="{84F92176-B597-4CBE-8191-F99D2E37DEB9}" destId="{23C3F923-A44E-4CCA-B9A4-6D3060F161D6}" srcOrd="1" destOrd="0" presId="urn:microsoft.com/office/officeart/2017/3/layout/DropPinTimeline"/>
    <dgm:cxn modelId="{95D70603-5D2A-4554-B87C-429A2447422A}" type="presParOf" srcId="{23C3F923-A44E-4CCA-B9A4-6D3060F161D6}" destId="{C2E41B5B-963F-426D-AA1B-4EBC4396378D}" srcOrd="0" destOrd="0" presId="urn:microsoft.com/office/officeart/2017/3/layout/DropPinTimeline"/>
    <dgm:cxn modelId="{AD299937-BAAD-42DF-AF39-407E6A4D5A69}" type="presParOf" srcId="{23C3F923-A44E-4CCA-B9A4-6D3060F161D6}" destId="{49F06570-8DB5-46E6-B0D9-593C1C3F329B}" srcOrd="1" destOrd="0" presId="urn:microsoft.com/office/officeart/2017/3/layout/DropPinTimeline"/>
    <dgm:cxn modelId="{B1A7CAAC-DA34-40C2-A253-E9EAB525ACAC}" type="presParOf" srcId="{84F92176-B597-4CBE-8191-F99D2E37DEB9}" destId="{34C345E6-4618-4A54-B4DC-B34A3A3E2B99}" srcOrd="2" destOrd="0" presId="urn:microsoft.com/office/officeart/2017/3/layout/DropPinTimeline"/>
    <dgm:cxn modelId="{DD43A859-B4ED-4ECA-ADA8-B5DD292DB495}" type="presParOf" srcId="{84F92176-B597-4CBE-8191-F99D2E37DEB9}" destId="{A00CED7E-AB05-4013-B800-2D50E3528D47}" srcOrd="3" destOrd="0" presId="urn:microsoft.com/office/officeart/2017/3/layout/DropPinTimeline"/>
    <dgm:cxn modelId="{F74E5738-32E6-437E-9F96-371A2929DDC5}" type="presParOf" srcId="{84F92176-B597-4CBE-8191-F99D2E37DEB9}" destId="{08FDC9D1-C209-43FE-83E9-8BDA71C2B5E2}" srcOrd="4" destOrd="0" presId="urn:microsoft.com/office/officeart/2017/3/layout/DropPinTimeline"/>
    <dgm:cxn modelId="{D9CACF12-EF3C-4D93-9776-4FBF6014E4CC}" type="presParOf" srcId="{84F92176-B597-4CBE-8191-F99D2E37DEB9}" destId="{05B049AC-23B4-4921-9EF9-C3AF7D1B717F}" srcOrd="5" destOrd="0" presId="urn:microsoft.com/office/officeart/2017/3/layout/DropPinTimeline"/>
    <dgm:cxn modelId="{DE091632-E4A3-43A9-861F-504BE9A30318}" type="presParOf" srcId="{4F15FB58-C395-428C-A61D-28DC1FBE6908}" destId="{745E0494-2635-4C32-9E94-EE4BF3BD6CF0}" srcOrd="9" destOrd="0" presId="urn:microsoft.com/office/officeart/2017/3/layout/DropPinTimeline"/>
    <dgm:cxn modelId="{A5291830-11EF-4F85-815D-82CB90CE7B26}" type="presParOf" srcId="{4F15FB58-C395-428C-A61D-28DC1FBE6908}" destId="{332C26D6-5313-4354-8A90-B04D71EA2B7D}" srcOrd="10" destOrd="0" presId="urn:microsoft.com/office/officeart/2017/3/layout/DropPinTimeline"/>
    <dgm:cxn modelId="{B4F66073-C42E-456C-924F-B449483DE92C}" type="presParOf" srcId="{332C26D6-5313-4354-8A90-B04D71EA2B7D}" destId="{34FD1AC0-69CA-4CA2-A306-E9EF9E3426C9}" srcOrd="0" destOrd="0" presId="urn:microsoft.com/office/officeart/2017/3/layout/DropPinTimeline"/>
    <dgm:cxn modelId="{BE2037F8-DCA9-4FAC-912C-E885ADC3E9D7}" type="presParOf" srcId="{332C26D6-5313-4354-8A90-B04D71EA2B7D}" destId="{2AFC01E2-E5C0-423A-BCBE-286999CA8EB0}" srcOrd="1" destOrd="0" presId="urn:microsoft.com/office/officeart/2017/3/layout/DropPinTimeline"/>
    <dgm:cxn modelId="{10FC809B-5878-49D8-97F0-0A13F45A39DE}" type="presParOf" srcId="{2AFC01E2-E5C0-423A-BCBE-286999CA8EB0}" destId="{A12DFE50-3C69-4A38-A4CB-0E4B54F84834}" srcOrd="0" destOrd="0" presId="urn:microsoft.com/office/officeart/2017/3/layout/DropPinTimeline"/>
    <dgm:cxn modelId="{88EEC826-AF6B-44FA-9528-B7D8C66DF539}" type="presParOf" srcId="{2AFC01E2-E5C0-423A-BCBE-286999CA8EB0}" destId="{E8A0A63E-597F-4945-8E7C-83667A8E331D}" srcOrd="1" destOrd="0" presId="urn:microsoft.com/office/officeart/2017/3/layout/DropPinTimeline"/>
    <dgm:cxn modelId="{5DB6068A-B427-4E0B-B618-BE7CD1032D01}" type="presParOf" srcId="{332C26D6-5313-4354-8A90-B04D71EA2B7D}" destId="{D6AB2247-85D7-4980-B86B-EF2D24CB2987}" srcOrd="2" destOrd="0" presId="urn:microsoft.com/office/officeart/2017/3/layout/DropPinTimeline"/>
    <dgm:cxn modelId="{14BDFE80-2E73-4599-A733-B9153C5E8FFE}" type="presParOf" srcId="{332C26D6-5313-4354-8A90-B04D71EA2B7D}" destId="{07A9087E-8BD0-4D5D-A055-0D58EBE7F2E6}" srcOrd="3" destOrd="0" presId="urn:microsoft.com/office/officeart/2017/3/layout/DropPinTimeline"/>
    <dgm:cxn modelId="{13213AC0-CB2E-4B24-9E5D-C58C822A944B}" type="presParOf" srcId="{332C26D6-5313-4354-8A90-B04D71EA2B7D}" destId="{0B63889B-171C-4AE2-AB12-A2D6EEE804EE}" srcOrd="4" destOrd="0" presId="urn:microsoft.com/office/officeart/2017/3/layout/DropPinTimeline"/>
    <dgm:cxn modelId="{4E79EE6C-16DC-4D9B-A326-C2AED4591FB4}" type="presParOf" srcId="{332C26D6-5313-4354-8A90-B04D71EA2B7D}" destId="{FEABD9DA-8194-4969-B074-630CE45A1700}" srcOrd="5" destOrd="0" presId="urn:microsoft.com/office/officeart/2017/3/layout/DropPin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BD715B-5605-4E34-A783-C5E70E03F431}">
      <dsp:nvSpPr>
        <dsp:cNvPr id="0" name=""/>
        <dsp:cNvSpPr/>
      </dsp:nvSpPr>
      <dsp:spPr>
        <a:xfrm>
          <a:off x="0" y="831740"/>
          <a:ext cx="2687792" cy="170674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41AF21-9A97-4FF5-9DC0-398DAD0EB365}">
      <dsp:nvSpPr>
        <dsp:cNvPr id="0" name=""/>
        <dsp:cNvSpPr/>
      </dsp:nvSpPr>
      <dsp:spPr>
        <a:xfrm>
          <a:off x="298643" y="1115452"/>
          <a:ext cx="2687792" cy="17067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This is a general overview of both HUD CoC NOFO and Local Competition.</a:t>
          </a:r>
        </a:p>
      </dsp:txBody>
      <dsp:txXfrm>
        <a:off x="348632" y="1165441"/>
        <a:ext cx="2587814" cy="1606769"/>
      </dsp:txXfrm>
    </dsp:sp>
    <dsp:sp modelId="{ECFC6B47-096B-4321-8D08-9BDBA6044D30}">
      <dsp:nvSpPr>
        <dsp:cNvPr id="0" name=""/>
        <dsp:cNvSpPr/>
      </dsp:nvSpPr>
      <dsp:spPr>
        <a:xfrm>
          <a:off x="3285079" y="831740"/>
          <a:ext cx="2687792" cy="170674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821D7E-4C1A-4FFD-A5B5-30EEA124E379}">
      <dsp:nvSpPr>
        <dsp:cNvPr id="0" name=""/>
        <dsp:cNvSpPr/>
      </dsp:nvSpPr>
      <dsp:spPr>
        <a:xfrm>
          <a:off x="3583722" y="1115452"/>
          <a:ext cx="2687792" cy="17067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Please visit </a:t>
          </a:r>
          <a:r>
            <a:rPr lang="en-US" sz="1500" kern="1200">
              <a:hlinkClick xmlns:r="http://schemas.openxmlformats.org/officeDocument/2006/relationships" r:id="rId1"/>
            </a:rPr>
            <a:t>www.bigbendcoc.org</a:t>
          </a:r>
          <a:r>
            <a:rPr lang="en-US" sz="1500" kern="1200"/>
            <a:t> for more information and resources.</a:t>
          </a:r>
        </a:p>
      </dsp:txBody>
      <dsp:txXfrm>
        <a:off x="3633711" y="1165441"/>
        <a:ext cx="2587814" cy="1606769"/>
      </dsp:txXfrm>
    </dsp:sp>
    <dsp:sp modelId="{EA76427B-F5D0-4C55-9959-B4BDEA6CB289}">
      <dsp:nvSpPr>
        <dsp:cNvPr id="0" name=""/>
        <dsp:cNvSpPr/>
      </dsp:nvSpPr>
      <dsp:spPr>
        <a:xfrm>
          <a:off x="6570158" y="831740"/>
          <a:ext cx="2687792" cy="170674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8D3D81-C27D-4C34-B529-F72079CDA4A4}">
      <dsp:nvSpPr>
        <dsp:cNvPr id="0" name=""/>
        <dsp:cNvSpPr/>
      </dsp:nvSpPr>
      <dsp:spPr>
        <a:xfrm>
          <a:off x="6868801" y="1115452"/>
          <a:ext cx="2687792" cy="17067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All applicants are responsible for reading the RFA, NOFO, and related documents as it is made available on our CoC website and the HUD Competition webpage.</a:t>
          </a:r>
        </a:p>
      </dsp:txBody>
      <dsp:txXfrm>
        <a:off x="6918790" y="1165441"/>
        <a:ext cx="2587814" cy="16067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0B0094-34C4-4B92-88D3-48D67D9B1388}">
      <dsp:nvSpPr>
        <dsp:cNvPr id="0" name=""/>
        <dsp:cNvSpPr/>
      </dsp:nvSpPr>
      <dsp:spPr>
        <a:xfrm>
          <a:off x="-358785" y="0"/>
          <a:ext cx="8132497" cy="16442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HUD CoC NOFO or Notice of Funding Opportunity is an annual funding competition for Continuum of Care (CoC) programs working to end homelessness in a specific region. </a:t>
          </a:r>
        </a:p>
      </dsp:txBody>
      <dsp:txXfrm>
        <a:off x="-310626" y="48159"/>
        <a:ext cx="6433012" cy="1547955"/>
      </dsp:txXfrm>
    </dsp:sp>
    <dsp:sp modelId="{FB08CB04-D587-4AB0-A9F8-51DEDFDD5861}">
      <dsp:nvSpPr>
        <dsp:cNvPr id="0" name=""/>
        <dsp:cNvSpPr/>
      </dsp:nvSpPr>
      <dsp:spPr>
        <a:xfrm>
          <a:off x="358790" y="2009667"/>
          <a:ext cx="9567639" cy="1644273"/>
        </a:xfrm>
        <a:prstGeom prst="roundRect">
          <a:avLst>
            <a:gd name="adj" fmla="val 10000"/>
          </a:avLst>
        </a:prstGeom>
        <a:solidFill>
          <a:schemeClr val="accent2">
            <a:hueOff val="889586"/>
            <a:satOff val="-19883"/>
            <a:lumOff val="-1882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Each CoC (Collaborative Applicant) is charged with holding a local competition and the completing and submitting the Consolidated Application for the community.</a:t>
          </a:r>
        </a:p>
      </dsp:txBody>
      <dsp:txXfrm>
        <a:off x="406949" y="2057826"/>
        <a:ext cx="6525529" cy="1547955"/>
      </dsp:txXfrm>
    </dsp:sp>
    <dsp:sp modelId="{7205EAD4-7409-452A-BA93-F2D29D872DF2}">
      <dsp:nvSpPr>
        <dsp:cNvPr id="0" name=""/>
        <dsp:cNvSpPr/>
      </dsp:nvSpPr>
      <dsp:spPr>
        <a:xfrm>
          <a:off x="6602374" y="1111878"/>
          <a:ext cx="1068777" cy="954129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lumMod val="50000"/>
            <a:alpha val="90000"/>
          </a:schemeClr>
        </a:solidFill>
        <a:ln w="1587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6842849" y="1111878"/>
        <a:ext cx="587827" cy="7179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2CD597-0FCE-43FE-9D4A-CCD2427E2972}">
      <dsp:nvSpPr>
        <dsp:cNvPr id="0" name=""/>
        <dsp:cNvSpPr/>
      </dsp:nvSpPr>
      <dsp:spPr>
        <a:xfrm>
          <a:off x="0" y="362792"/>
          <a:ext cx="6832212" cy="45571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Ending homelessness for all persons</a:t>
          </a:r>
        </a:p>
      </dsp:txBody>
      <dsp:txXfrm>
        <a:off x="22246" y="385038"/>
        <a:ext cx="6787720" cy="411223"/>
      </dsp:txXfrm>
    </dsp:sp>
    <dsp:sp modelId="{3CAB083D-B082-4A01-B720-130B2336EE66}">
      <dsp:nvSpPr>
        <dsp:cNvPr id="0" name=""/>
        <dsp:cNvSpPr/>
      </dsp:nvSpPr>
      <dsp:spPr>
        <a:xfrm>
          <a:off x="0" y="873227"/>
          <a:ext cx="6832212" cy="455715"/>
        </a:xfrm>
        <a:prstGeom prst="roundRect">
          <a:avLst/>
        </a:prstGeom>
        <a:gradFill rotWithShape="0">
          <a:gsLst>
            <a:gs pos="0">
              <a:schemeClr val="accent2">
                <a:hueOff val="111198"/>
                <a:satOff val="-2485"/>
                <a:lumOff val="-2353"/>
                <a:alphaOff val="0"/>
                <a:tint val="96000"/>
                <a:lumMod val="104000"/>
              </a:schemeClr>
            </a:gs>
            <a:gs pos="100000">
              <a:schemeClr val="accent2">
                <a:hueOff val="111198"/>
                <a:satOff val="-2485"/>
                <a:lumOff val="-2353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Using Housing First approach</a:t>
          </a:r>
        </a:p>
      </dsp:txBody>
      <dsp:txXfrm>
        <a:off x="22246" y="895473"/>
        <a:ext cx="6787720" cy="411223"/>
      </dsp:txXfrm>
    </dsp:sp>
    <dsp:sp modelId="{9879DBE4-9A7C-4744-95D4-4EB9E84445A9}">
      <dsp:nvSpPr>
        <dsp:cNvPr id="0" name=""/>
        <dsp:cNvSpPr/>
      </dsp:nvSpPr>
      <dsp:spPr>
        <a:xfrm>
          <a:off x="0" y="1383662"/>
          <a:ext cx="6832212" cy="455715"/>
        </a:xfrm>
        <a:prstGeom prst="roundRect">
          <a:avLst/>
        </a:prstGeom>
        <a:gradFill rotWithShape="0">
          <a:gsLst>
            <a:gs pos="0">
              <a:schemeClr val="accent2">
                <a:hueOff val="222396"/>
                <a:satOff val="-4971"/>
                <a:lumOff val="-4706"/>
                <a:alphaOff val="0"/>
                <a:tint val="96000"/>
                <a:lumMod val="104000"/>
              </a:schemeClr>
            </a:gs>
            <a:gs pos="100000">
              <a:schemeClr val="accent2">
                <a:hueOff val="222396"/>
                <a:satOff val="-4971"/>
                <a:lumOff val="-470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Reduce unsheltered homelessness</a:t>
          </a:r>
        </a:p>
      </dsp:txBody>
      <dsp:txXfrm>
        <a:off x="22246" y="1405908"/>
        <a:ext cx="6787720" cy="411223"/>
      </dsp:txXfrm>
    </dsp:sp>
    <dsp:sp modelId="{B3AC7311-3981-4BEB-A735-B14EFC754B89}">
      <dsp:nvSpPr>
        <dsp:cNvPr id="0" name=""/>
        <dsp:cNvSpPr/>
      </dsp:nvSpPr>
      <dsp:spPr>
        <a:xfrm>
          <a:off x="0" y="1894097"/>
          <a:ext cx="6832212" cy="455715"/>
        </a:xfrm>
        <a:prstGeom prst="roundRect">
          <a:avLst/>
        </a:prstGeom>
        <a:gradFill rotWithShape="0">
          <a:gsLst>
            <a:gs pos="0">
              <a:schemeClr val="accent2">
                <a:hueOff val="333595"/>
                <a:satOff val="-7456"/>
                <a:lumOff val="-7059"/>
                <a:alphaOff val="0"/>
                <a:tint val="96000"/>
                <a:lumMod val="104000"/>
              </a:schemeClr>
            </a:gs>
            <a:gs pos="100000">
              <a:schemeClr val="accent2">
                <a:hueOff val="333595"/>
                <a:satOff val="-7456"/>
                <a:lumOff val="-7059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Improve system performance</a:t>
          </a:r>
        </a:p>
      </dsp:txBody>
      <dsp:txXfrm>
        <a:off x="22246" y="1916343"/>
        <a:ext cx="6787720" cy="411223"/>
      </dsp:txXfrm>
    </dsp:sp>
    <dsp:sp modelId="{EE9FCD77-4E36-4D16-B799-A6784269D6B3}">
      <dsp:nvSpPr>
        <dsp:cNvPr id="0" name=""/>
        <dsp:cNvSpPr/>
      </dsp:nvSpPr>
      <dsp:spPr>
        <a:xfrm>
          <a:off x="0" y="2404532"/>
          <a:ext cx="6832212" cy="455715"/>
        </a:xfrm>
        <a:prstGeom prst="roundRect">
          <a:avLst/>
        </a:prstGeom>
        <a:gradFill rotWithShape="0">
          <a:gsLst>
            <a:gs pos="0">
              <a:schemeClr val="accent2">
                <a:hueOff val="444793"/>
                <a:satOff val="-9942"/>
                <a:lumOff val="-9412"/>
                <a:alphaOff val="0"/>
                <a:tint val="96000"/>
                <a:lumMod val="104000"/>
              </a:schemeClr>
            </a:gs>
            <a:gs pos="100000">
              <a:schemeClr val="accent2">
                <a:hueOff val="444793"/>
                <a:satOff val="-9942"/>
                <a:lumOff val="-9412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Partner with housing, health and service agencies</a:t>
          </a:r>
        </a:p>
      </dsp:txBody>
      <dsp:txXfrm>
        <a:off x="22246" y="2426778"/>
        <a:ext cx="6787720" cy="411223"/>
      </dsp:txXfrm>
    </dsp:sp>
    <dsp:sp modelId="{7FBCD6AA-E659-43BB-B45E-7A120F0C77AC}">
      <dsp:nvSpPr>
        <dsp:cNvPr id="0" name=""/>
        <dsp:cNvSpPr/>
      </dsp:nvSpPr>
      <dsp:spPr>
        <a:xfrm>
          <a:off x="0" y="2914967"/>
          <a:ext cx="6832212" cy="455715"/>
        </a:xfrm>
        <a:prstGeom prst="roundRect">
          <a:avLst/>
        </a:prstGeom>
        <a:gradFill rotWithShape="0">
          <a:gsLst>
            <a:gs pos="0">
              <a:schemeClr val="accent2">
                <a:hueOff val="555991"/>
                <a:satOff val="-12427"/>
                <a:lumOff val="-11764"/>
                <a:alphaOff val="0"/>
                <a:tint val="96000"/>
                <a:lumMod val="104000"/>
              </a:schemeClr>
            </a:gs>
            <a:gs pos="100000">
              <a:schemeClr val="accent2">
                <a:hueOff val="555991"/>
                <a:satOff val="-12427"/>
                <a:lumOff val="-11764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Racial equity</a:t>
          </a:r>
        </a:p>
      </dsp:txBody>
      <dsp:txXfrm>
        <a:off x="22246" y="2937213"/>
        <a:ext cx="6787720" cy="411223"/>
      </dsp:txXfrm>
    </dsp:sp>
    <dsp:sp modelId="{B880B267-F9A6-47E4-BFAC-11D26A635A2C}">
      <dsp:nvSpPr>
        <dsp:cNvPr id="0" name=""/>
        <dsp:cNvSpPr/>
      </dsp:nvSpPr>
      <dsp:spPr>
        <a:xfrm>
          <a:off x="0" y="3425402"/>
          <a:ext cx="6832212" cy="455715"/>
        </a:xfrm>
        <a:prstGeom prst="roundRect">
          <a:avLst/>
        </a:prstGeom>
        <a:gradFill rotWithShape="0">
          <a:gsLst>
            <a:gs pos="0">
              <a:schemeClr val="accent2">
                <a:hueOff val="667189"/>
                <a:satOff val="-14912"/>
                <a:lumOff val="-14117"/>
                <a:alphaOff val="0"/>
                <a:tint val="96000"/>
                <a:lumMod val="104000"/>
              </a:schemeClr>
            </a:gs>
            <a:gs pos="100000">
              <a:schemeClr val="accent2">
                <a:hueOff val="667189"/>
                <a:satOff val="-14912"/>
                <a:lumOff val="-14117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Improving assistance to LGBTQ+ individuals</a:t>
          </a:r>
        </a:p>
      </dsp:txBody>
      <dsp:txXfrm>
        <a:off x="22246" y="3447648"/>
        <a:ext cx="6787720" cy="411223"/>
      </dsp:txXfrm>
    </dsp:sp>
    <dsp:sp modelId="{68BA32D8-5BBC-4007-89C9-06B6A3D475E7}">
      <dsp:nvSpPr>
        <dsp:cNvPr id="0" name=""/>
        <dsp:cNvSpPr/>
      </dsp:nvSpPr>
      <dsp:spPr>
        <a:xfrm>
          <a:off x="0" y="3935837"/>
          <a:ext cx="6832212" cy="455715"/>
        </a:xfrm>
        <a:prstGeom prst="roundRect">
          <a:avLst/>
        </a:prstGeom>
        <a:gradFill rotWithShape="0">
          <a:gsLst>
            <a:gs pos="0">
              <a:schemeClr val="accent2">
                <a:hueOff val="778388"/>
                <a:satOff val="-17398"/>
                <a:lumOff val="-16470"/>
                <a:alphaOff val="0"/>
                <a:tint val="96000"/>
                <a:lumMod val="104000"/>
              </a:schemeClr>
            </a:gs>
            <a:gs pos="100000">
              <a:schemeClr val="accent2">
                <a:hueOff val="778388"/>
                <a:satOff val="-17398"/>
                <a:lumOff val="-1647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Including persons with lived experience of homelessness</a:t>
          </a:r>
        </a:p>
      </dsp:txBody>
      <dsp:txXfrm>
        <a:off x="22246" y="3958083"/>
        <a:ext cx="6787720" cy="411223"/>
      </dsp:txXfrm>
    </dsp:sp>
    <dsp:sp modelId="{C51721DF-B344-40C3-AA08-ADC127E627A3}">
      <dsp:nvSpPr>
        <dsp:cNvPr id="0" name=""/>
        <dsp:cNvSpPr/>
      </dsp:nvSpPr>
      <dsp:spPr>
        <a:xfrm>
          <a:off x="0" y="4446271"/>
          <a:ext cx="6832212" cy="455715"/>
        </a:xfrm>
        <a:prstGeom prst="roundRect">
          <a:avLst/>
        </a:prstGeom>
        <a:gradFill rotWithShape="0">
          <a:gsLst>
            <a:gs pos="0">
              <a:schemeClr val="accent2">
                <a:hueOff val="889586"/>
                <a:satOff val="-19883"/>
                <a:lumOff val="-18823"/>
                <a:alphaOff val="0"/>
                <a:tint val="96000"/>
                <a:lumMod val="104000"/>
              </a:schemeClr>
            </a:gs>
            <a:gs pos="100000">
              <a:schemeClr val="accent2">
                <a:hueOff val="889586"/>
                <a:satOff val="-19883"/>
                <a:lumOff val="-18823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Increasing affordable housing supply</a:t>
          </a:r>
        </a:p>
      </dsp:txBody>
      <dsp:txXfrm>
        <a:off x="22246" y="4468517"/>
        <a:ext cx="6787720" cy="4112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B18C22-1018-4E52-A8D6-42729EDD24C8}">
      <dsp:nvSpPr>
        <dsp:cNvPr id="0" name=""/>
        <dsp:cNvSpPr/>
      </dsp:nvSpPr>
      <dsp:spPr>
        <a:xfrm>
          <a:off x="0" y="2632389"/>
          <a:ext cx="6832212" cy="0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triangle" w="lg" len="lg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823572-050F-4044-B6D7-2C89CCC8B30B}">
      <dsp:nvSpPr>
        <dsp:cNvPr id="0" name=""/>
        <dsp:cNvSpPr/>
      </dsp:nvSpPr>
      <dsp:spPr>
        <a:xfrm rot="8100000">
          <a:off x="74683" y="625727"/>
          <a:ext cx="349037" cy="349037"/>
        </a:xfrm>
        <a:prstGeom prst="teardrop">
          <a:avLst>
            <a:gd name="adj" fmla="val 115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152F873-09E0-4F0D-AB3F-A542EF6D978B}">
      <dsp:nvSpPr>
        <dsp:cNvPr id="0" name=""/>
        <dsp:cNvSpPr/>
      </dsp:nvSpPr>
      <dsp:spPr>
        <a:xfrm>
          <a:off x="113458" y="664502"/>
          <a:ext cx="271487" cy="27148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3377F4-429D-4FFD-8BD3-B1D9EA4C9D83}">
      <dsp:nvSpPr>
        <dsp:cNvPr id="0" name=""/>
        <dsp:cNvSpPr/>
      </dsp:nvSpPr>
      <dsp:spPr>
        <a:xfrm>
          <a:off x="496008" y="1074014"/>
          <a:ext cx="1467180" cy="15583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6200" rIns="76200" bIns="11430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12 MIDNIGHT EASTERN TIME- LETTERS OF INTENT TO APPLY FOR NEW PROJECTS DUE.</a:t>
          </a:r>
        </a:p>
      </dsp:txBody>
      <dsp:txXfrm>
        <a:off x="496008" y="1074014"/>
        <a:ext cx="1467180" cy="1558374"/>
      </dsp:txXfrm>
    </dsp:sp>
    <dsp:sp modelId="{70C070F7-7C0F-4143-AF17-8B055A5EDCA2}">
      <dsp:nvSpPr>
        <dsp:cNvPr id="0" name=""/>
        <dsp:cNvSpPr/>
      </dsp:nvSpPr>
      <dsp:spPr>
        <a:xfrm>
          <a:off x="496008" y="526477"/>
          <a:ext cx="1467180" cy="547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0160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/>
            <a:t>8 Aug. 2023</a:t>
          </a:r>
        </a:p>
      </dsp:txBody>
      <dsp:txXfrm>
        <a:off x="496008" y="526477"/>
        <a:ext cx="1467180" cy="547537"/>
      </dsp:txXfrm>
    </dsp:sp>
    <dsp:sp modelId="{BA3CC258-69E2-44F1-A7A5-F1C80AA53C95}">
      <dsp:nvSpPr>
        <dsp:cNvPr id="0" name=""/>
        <dsp:cNvSpPr/>
      </dsp:nvSpPr>
      <dsp:spPr>
        <a:xfrm>
          <a:off x="249201" y="1074014"/>
          <a:ext cx="0" cy="1558374"/>
        </a:xfrm>
        <a:prstGeom prst="line">
          <a:avLst/>
        </a:prstGeom>
        <a:noFill/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das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5727C0-83AC-4EF9-92B4-2C872143570F}">
      <dsp:nvSpPr>
        <dsp:cNvPr id="0" name=""/>
        <dsp:cNvSpPr/>
      </dsp:nvSpPr>
      <dsp:spPr>
        <a:xfrm>
          <a:off x="231738" y="2583111"/>
          <a:ext cx="88850" cy="98556"/>
        </a:xfrm>
        <a:prstGeom prst="ellipse">
          <a:avLst/>
        </a:prstGeom>
        <a:gradFill rotWithShape="0">
          <a:gsLst>
            <a:gs pos="0">
              <a:schemeClr val="accent2">
                <a:tint val="96000"/>
                <a:lumMod val="104000"/>
              </a:schemeClr>
            </a:gs>
            <a:gs pos="100000">
              <a:schemeClr val="accent2">
                <a:shade val="98000"/>
                <a:lumMod val="94000"/>
              </a:schemeClr>
            </a:gs>
          </a:gsLst>
          <a:lin ang="5400000" scaled="0"/>
        </a:gradFill>
        <a:ln w="63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1A43049-25E8-4FE5-9ADB-F60D29EAA39D}">
      <dsp:nvSpPr>
        <dsp:cNvPr id="0" name=""/>
        <dsp:cNvSpPr/>
      </dsp:nvSpPr>
      <dsp:spPr>
        <a:xfrm rot="18900000">
          <a:off x="1048008" y="4290013"/>
          <a:ext cx="349037" cy="349037"/>
        </a:xfrm>
        <a:prstGeom prst="teardrop">
          <a:avLst>
            <a:gd name="adj" fmla="val 115000"/>
          </a:avLst>
        </a:prstGeom>
        <a:gradFill rotWithShape="0">
          <a:gsLst>
            <a:gs pos="0">
              <a:schemeClr val="accent2">
                <a:hueOff val="177917"/>
                <a:satOff val="-3977"/>
                <a:lumOff val="-3765"/>
                <a:alphaOff val="0"/>
                <a:tint val="96000"/>
                <a:lumMod val="104000"/>
              </a:schemeClr>
            </a:gs>
            <a:gs pos="100000">
              <a:schemeClr val="accent2">
                <a:hueOff val="177917"/>
                <a:satOff val="-3977"/>
                <a:lumOff val="-3765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177917"/>
              <a:satOff val="-3977"/>
              <a:lumOff val="-3765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404FBF3-3939-47C2-BEC0-538EDBE107B9}">
      <dsp:nvSpPr>
        <dsp:cNvPr id="0" name=""/>
        <dsp:cNvSpPr/>
      </dsp:nvSpPr>
      <dsp:spPr>
        <a:xfrm>
          <a:off x="1086783" y="4328788"/>
          <a:ext cx="271487" cy="27148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615827-01D4-4316-B3F9-444A41D685D4}">
      <dsp:nvSpPr>
        <dsp:cNvPr id="0" name=""/>
        <dsp:cNvSpPr/>
      </dsp:nvSpPr>
      <dsp:spPr>
        <a:xfrm>
          <a:off x="1469334" y="2632389"/>
          <a:ext cx="1467180" cy="15583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4300" rIns="0" bIns="76200" numCol="1" spcCol="1270" anchor="b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1st TA Session is mandatory for applicants. TA sessions will be held each Wednesday after.</a:t>
          </a:r>
        </a:p>
      </dsp:txBody>
      <dsp:txXfrm>
        <a:off x="1469334" y="2632389"/>
        <a:ext cx="1467180" cy="1558374"/>
      </dsp:txXfrm>
    </dsp:sp>
    <dsp:sp modelId="{C12D8CC3-A067-4783-937D-AB7A7085D9B1}">
      <dsp:nvSpPr>
        <dsp:cNvPr id="0" name=""/>
        <dsp:cNvSpPr/>
      </dsp:nvSpPr>
      <dsp:spPr>
        <a:xfrm>
          <a:off x="1469334" y="4190764"/>
          <a:ext cx="1467180" cy="547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0160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/>
            <a:t>9 Aug. 2023</a:t>
          </a:r>
        </a:p>
      </dsp:txBody>
      <dsp:txXfrm>
        <a:off x="1469334" y="4190764"/>
        <a:ext cx="1467180" cy="547537"/>
      </dsp:txXfrm>
    </dsp:sp>
    <dsp:sp modelId="{C4C922FE-AD73-40D6-98B3-24407D1E7A9C}">
      <dsp:nvSpPr>
        <dsp:cNvPr id="0" name=""/>
        <dsp:cNvSpPr/>
      </dsp:nvSpPr>
      <dsp:spPr>
        <a:xfrm>
          <a:off x="1222527" y="2632389"/>
          <a:ext cx="0" cy="1558374"/>
        </a:xfrm>
        <a:prstGeom prst="line">
          <a:avLst/>
        </a:prstGeom>
        <a:noFill/>
        <a:ln w="12700" cap="rnd" cmpd="sng" algn="ctr">
          <a:solidFill>
            <a:schemeClr val="accent2">
              <a:hueOff val="177917"/>
              <a:satOff val="-3977"/>
              <a:lumOff val="-3765"/>
              <a:alphaOff val="0"/>
            </a:schemeClr>
          </a:solidFill>
          <a:prstDash val="das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394C1A-2B11-4ABE-9ABA-A061DAA6EE4E}">
      <dsp:nvSpPr>
        <dsp:cNvPr id="0" name=""/>
        <dsp:cNvSpPr/>
      </dsp:nvSpPr>
      <dsp:spPr>
        <a:xfrm>
          <a:off x="1205063" y="2583111"/>
          <a:ext cx="88850" cy="98556"/>
        </a:xfrm>
        <a:prstGeom prst="ellipse">
          <a:avLst/>
        </a:prstGeom>
        <a:gradFill rotWithShape="0">
          <a:gsLst>
            <a:gs pos="0">
              <a:schemeClr val="accent2">
                <a:tint val="96000"/>
                <a:lumMod val="104000"/>
              </a:schemeClr>
            </a:gs>
            <a:gs pos="100000">
              <a:schemeClr val="accent2">
                <a:shade val="98000"/>
                <a:lumMod val="94000"/>
              </a:schemeClr>
            </a:gs>
          </a:gsLst>
          <a:lin ang="5400000" scaled="0"/>
        </a:gradFill>
        <a:ln w="63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C399380-76D3-4F3F-B822-A5A004459616}">
      <dsp:nvSpPr>
        <dsp:cNvPr id="0" name=""/>
        <dsp:cNvSpPr/>
      </dsp:nvSpPr>
      <dsp:spPr>
        <a:xfrm rot="8100000">
          <a:off x="2021334" y="625727"/>
          <a:ext cx="349037" cy="349037"/>
        </a:xfrm>
        <a:prstGeom prst="teardrop">
          <a:avLst>
            <a:gd name="adj" fmla="val 115000"/>
          </a:avLst>
        </a:prstGeom>
        <a:gradFill rotWithShape="0">
          <a:gsLst>
            <a:gs pos="0">
              <a:schemeClr val="accent2">
                <a:hueOff val="355834"/>
                <a:satOff val="-7953"/>
                <a:lumOff val="-7529"/>
                <a:alphaOff val="0"/>
                <a:tint val="96000"/>
                <a:lumMod val="104000"/>
              </a:schemeClr>
            </a:gs>
            <a:gs pos="100000">
              <a:schemeClr val="accent2">
                <a:hueOff val="355834"/>
                <a:satOff val="-7953"/>
                <a:lumOff val="-7529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355834"/>
              <a:satOff val="-7953"/>
              <a:lumOff val="-7529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86F64BA-0BF2-4AF0-9747-6BDD5B7D0F0F}">
      <dsp:nvSpPr>
        <dsp:cNvPr id="0" name=""/>
        <dsp:cNvSpPr/>
      </dsp:nvSpPr>
      <dsp:spPr>
        <a:xfrm>
          <a:off x="2060109" y="664502"/>
          <a:ext cx="271487" cy="27148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CD4FB1-58DA-44F7-805C-C186B7F95E02}">
      <dsp:nvSpPr>
        <dsp:cNvPr id="0" name=""/>
        <dsp:cNvSpPr/>
      </dsp:nvSpPr>
      <dsp:spPr>
        <a:xfrm>
          <a:off x="2442659" y="1074014"/>
          <a:ext cx="1467180" cy="15583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6200" rIns="76200" bIns="11430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Local Applications due by midnight.</a:t>
          </a:r>
        </a:p>
      </dsp:txBody>
      <dsp:txXfrm>
        <a:off x="2442659" y="1074014"/>
        <a:ext cx="1467180" cy="1558374"/>
      </dsp:txXfrm>
    </dsp:sp>
    <dsp:sp modelId="{F587F24D-9BE8-41D8-B235-519B405B7495}">
      <dsp:nvSpPr>
        <dsp:cNvPr id="0" name=""/>
        <dsp:cNvSpPr/>
      </dsp:nvSpPr>
      <dsp:spPr>
        <a:xfrm>
          <a:off x="2442659" y="526477"/>
          <a:ext cx="1467180" cy="547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0160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/>
            <a:t>28 Aug. 2023</a:t>
          </a:r>
        </a:p>
      </dsp:txBody>
      <dsp:txXfrm>
        <a:off x="2442659" y="526477"/>
        <a:ext cx="1467180" cy="547537"/>
      </dsp:txXfrm>
    </dsp:sp>
    <dsp:sp modelId="{030B8E9B-925D-479C-9118-30D702981036}">
      <dsp:nvSpPr>
        <dsp:cNvPr id="0" name=""/>
        <dsp:cNvSpPr/>
      </dsp:nvSpPr>
      <dsp:spPr>
        <a:xfrm>
          <a:off x="2195853" y="1074014"/>
          <a:ext cx="0" cy="1558374"/>
        </a:xfrm>
        <a:prstGeom prst="line">
          <a:avLst/>
        </a:prstGeom>
        <a:noFill/>
        <a:ln w="12700" cap="rnd" cmpd="sng" algn="ctr">
          <a:solidFill>
            <a:schemeClr val="accent2">
              <a:hueOff val="355834"/>
              <a:satOff val="-7953"/>
              <a:lumOff val="-7529"/>
              <a:alphaOff val="0"/>
            </a:schemeClr>
          </a:solidFill>
          <a:prstDash val="das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0EA6F7-3D26-4334-AC95-86547FA7ECCB}">
      <dsp:nvSpPr>
        <dsp:cNvPr id="0" name=""/>
        <dsp:cNvSpPr/>
      </dsp:nvSpPr>
      <dsp:spPr>
        <a:xfrm>
          <a:off x="2178389" y="2583111"/>
          <a:ext cx="88850" cy="98556"/>
        </a:xfrm>
        <a:prstGeom prst="ellipse">
          <a:avLst/>
        </a:prstGeom>
        <a:gradFill rotWithShape="0">
          <a:gsLst>
            <a:gs pos="0">
              <a:schemeClr val="accent2">
                <a:tint val="96000"/>
                <a:lumMod val="104000"/>
              </a:schemeClr>
            </a:gs>
            <a:gs pos="100000">
              <a:schemeClr val="accent2">
                <a:shade val="98000"/>
                <a:lumMod val="94000"/>
              </a:schemeClr>
            </a:gs>
          </a:gsLst>
          <a:lin ang="5400000" scaled="0"/>
        </a:gradFill>
        <a:ln w="63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65B4A4-04FD-412C-B693-76C184C7B570}">
      <dsp:nvSpPr>
        <dsp:cNvPr id="0" name=""/>
        <dsp:cNvSpPr/>
      </dsp:nvSpPr>
      <dsp:spPr>
        <a:xfrm rot="18900000">
          <a:off x="2994659" y="4290013"/>
          <a:ext cx="349037" cy="349037"/>
        </a:xfrm>
        <a:prstGeom prst="teardrop">
          <a:avLst>
            <a:gd name="adj" fmla="val 115000"/>
          </a:avLst>
        </a:prstGeom>
        <a:gradFill rotWithShape="0">
          <a:gsLst>
            <a:gs pos="0">
              <a:schemeClr val="accent2">
                <a:hueOff val="533752"/>
                <a:satOff val="-11930"/>
                <a:lumOff val="-11294"/>
                <a:alphaOff val="0"/>
                <a:tint val="96000"/>
                <a:lumMod val="104000"/>
              </a:schemeClr>
            </a:gs>
            <a:gs pos="100000">
              <a:schemeClr val="accent2">
                <a:hueOff val="533752"/>
                <a:satOff val="-11930"/>
                <a:lumOff val="-11294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533752"/>
              <a:satOff val="-11930"/>
              <a:lumOff val="-11294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FD0809B-C7DD-451D-94D2-6E648387715B}">
      <dsp:nvSpPr>
        <dsp:cNvPr id="0" name=""/>
        <dsp:cNvSpPr/>
      </dsp:nvSpPr>
      <dsp:spPr>
        <a:xfrm>
          <a:off x="3033434" y="4328788"/>
          <a:ext cx="271487" cy="27148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DF7071-FEFA-45AE-9B07-0B48D0AB8325}">
      <dsp:nvSpPr>
        <dsp:cNvPr id="0" name=""/>
        <dsp:cNvSpPr/>
      </dsp:nvSpPr>
      <dsp:spPr>
        <a:xfrm>
          <a:off x="3415985" y="2632389"/>
          <a:ext cx="1467180" cy="15583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4300" rIns="0" bIns="76200" numCol="1" spcCol="1270" anchor="b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Virtual presentations of submitted projects- more details TBA.</a:t>
          </a:r>
        </a:p>
      </dsp:txBody>
      <dsp:txXfrm>
        <a:off x="3415985" y="2632389"/>
        <a:ext cx="1467180" cy="1558374"/>
      </dsp:txXfrm>
    </dsp:sp>
    <dsp:sp modelId="{B9D63099-4DC8-415D-9931-6E5580B93D00}">
      <dsp:nvSpPr>
        <dsp:cNvPr id="0" name=""/>
        <dsp:cNvSpPr/>
      </dsp:nvSpPr>
      <dsp:spPr>
        <a:xfrm>
          <a:off x="3415985" y="4190764"/>
          <a:ext cx="1467180" cy="547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0160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/>
            <a:t>7 Sep. 2023</a:t>
          </a:r>
        </a:p>
      </dsp:txBody>
      <dsp:txXfrm>
        <a:off x="3415985" y="4190764"/>
        <a:ext cx="1467180" cy="547537"/>
      </dsp:txXfrm>
    </dsp:sp>
    <dsp:sp modelId="{1B690514-804A-4BFB-BFF9-BAB8C24E646D}">
      <dsp:nvSpPr>
        <dsp:cNvPr id="0" name=""/>
        <dsp:cNvSpPr/>
      </dsp:nvSpPr>
      <dsp:spPr>
        <a:xfrm>
          <a:off x="3169178" y="2632389"/>
          <a:ext cx="0" cy="1558374"/>
        </a:xfrm>
        <a:prstGeom prst="line">
          <a:avLst/>
        </a:prstGeom>
        <a:noFill/>
        <a:ln w="12700" cap="rnd" cmpd="sng" algn="ctr">
          <a:solidFill>
            <a:schemeClr val="accent2">
              <a:hueOff val="533752"/>
              <a:satOff val="-11930"/>
              <a:lumOff val="-11294"/>
              <a:alphaOff val="0"/>
            </a:schemeClr>
          </a:solidFill>
          <a:prstDash val="das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E54AC0-5C2A-4F30-8C92-2E1391FE5284}">
      <dsp:nvSpPr>
        <dsp:cNvPr id="0" name=""/>
        <dsp:cNvSpPr/>
      </dsp:nvSpPr>
      <dsp:spPr>
        <a:xfrm>
          <a:off x="3151715" y="2583111"/>
          <a:ext cx="88850" cy="98556"/>
        </a:xfrm>
        <a:prstGeom prst="ellipse">
          <a:avLst/>
        </a:prstGeom>
        <a:gradFill rotWithShape="0">
          <a:gsLst>
            <a:gs pos="0">
              <a:schemeClr val="accent2">
                <a:tint val="96000"/>
                <a:lumMod val="104000"/>
              </a:schemeClr>
            </a:gs>
            <a:gs pos="100000">
              <a:schemeClr val="accent2">
                <a:shade val="98000"/>
                <a:lumMod val="94000"/>
              </a:schemeClr>
            </a:gs>
          </a:gsLst>
          <a:lin ang="5400000" scaled="0"/>
        </a:gradFill>
        <a:ln w="63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E41B5B-963F-426D-AA1B-4EBC4396378D}">
      <dsp:nvSpPr>
        <dsp:cNvPr id="0" name=""/>
        <dsp:cNvSpPr/>
      </dsp:nvSpPr>
      <dsp:spPr>
        <a:xfrm rot="8100000">
          <a:off x="3967985" y="625727"/>
          <a:ext cx="349037" cy="349037"/>
        </a:xfrm>
        <a:prstGeom prst="teardrop">
          <a:avLst>
            <a:gd name="adj" fmla="val 115000"/>
          </a:avLst>
        </a:prstGeom>
        <a:gradFill rotWithShape="0">
          <a:gsLst>
            <a:gs pos="0">
              <a:schemeClr val="accent2">
                <a:hueOff val="711669"/>
                <a:satOff val="-15906"/>
                <a:lumOff val="-15058"/>
                <a:alphaOff val="0"/>
                <a:tint val="96000"/>
                <a:lumMod val="104000"/>
              </a:schemeClr>
            </a:gs>
            <a:gs pos="100000">
              <a:schemeClr val="accent2">
                <a:hueOff val="711669"/>
                <a:satOff val="-15906"/>
                <a:lumOff val="-15058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711669"/>
              <a:satOff val="-15906"/>
              <a:lumOff val="-15058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F06570-8DB5-46E6-B0D9-593C1C3F329B}">
      <dsp:nvSpPr>
        <dsp:cNvPr id="0" name=""/>
        <dsp:cNvSpPr/>
      </dsp:nvSpPr>
      <dsp:spPr>
        <a:xfrm>
          <a:off x="4006760" y="664502"/>
          <a:ext cx="271487" cy="27148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C345E6-4618-4A54-B4DC-B34A3A3E2B99}">
      <dsp:nvSpPr>
        <dsp:cNvPr id="0" name=""/>
        <dsp:cNvSpPr/>
      </dsp:nvSpPr>
      <dsp:spPr>
        <a:xfrm>
          <a:off x="4389310" y="1074014"/>
          <a:ext cx="1467180" cy="15583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6200" rIns="76200" bIns="11430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Notification of acceptance, ranking, tiering, and rejection status of submitted and reviewed applications.</a:t>
          </a:r>
        </a:p>
      </dsp:txBody>
      <dsp:txXfrm>
        <a:off x="4389310" y="1074014"/>
        <a:ext cx="1467180" cy="1558374"/>
      </dsp:txXfrm>
    </dsp:sp>
    <dsp:sp modelId="{A00CED7E-AB05-4013-B800-2D50E3528D47}">
      <dsp:nvSpPr>
        <dsp:cNvPr id="0" name=""/>
        <dsp:cNvSpPr/>
      </dsp:nvSpPr>
      <dsp:spPr>
        <a:xfrm>
          <a:off x="4389310" y="526477"/>
          <a:ext cx="1467180" cy="547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0160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/>
            <a:t>13 Sep. 2023</a:t>
          </a:r>
        </a:p>
      </dsp:txBody>
      <dsp:txXfrm>
        <a:off x="4389310" y="526477"/>
        <a:ext cx="1467180" cy="547537"/>
      </dsp:txXfrm>
    </dsp:sp>
    <dsp:sp modelId="{08FDC9D1-C209-43FE-83E9-8BDA71C2B5E2}">
      <dsp:nvSpPr>
        <dsp:cNvPr id="0" name=""/>
        <dsp:cNvSpPr/>
      </dsp:nvSpPr>
      <dsp:spPr>
        <a:xfrm>
          <a:off x="4142504" y="1074014"/>
          <a:ext cx="0" cy="1558374"/>
        </a:xfrm>
        <a:prstGeom prst="line">
          <a:avLst/>
        </a:prstGeom>
        <a:noFill/>
        <a:ln w="12700" cap="rnd" cmpd="sng" algn="ctr">
          <a:solidFill>
            <a:schemeClr val="accent2">
              <a:hueOff val="711669"/>
              <a:satOff val="-15906"/>
              <a:lumOff val="-15058"/>
              <a:alphaOff val="0"/>
            </a:schemeClr>
          </a:solidFill>
          <a:prstDash val="das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040918-84BA-4B5F-B004-25B55AA16A76}">
      <dsp:nvSpPr>
        <dsp:cNvPr id="0" name=""/>
        <dsp:cNvSpPr/>
      </dsp:nvSpPr>
      <dsp:spPr>
        <a:xfrm>
          <a:off x="4125040" y="2583111"/>
          <a:ext cx="88850" cy="98556"/>
        </a:xfrm>
        <a:prstGeom prst="ellipse">
          <a:avLst/>
        </a:prstGeom>
        <a:gradFill rotWithShape="0">
          <a:gsLst>
            <a:gs pos="0">
              <a:schemeClr val="accent2">
                <a:tint val="96000"/>
                <a:lumMod val="104000"/>
              </a:schemeClr>
            </a:gs>
            <a:gs pos="100000">
              <a:schemeClr val="accent2">
                <a:shade val="98000"/>
                <a:lumMod val="94000"/>
              </a:schemeClr>
            </a:gs>
          </a:gsLst>
          <a:lin ang="5400000" scaled="0"/>
        </a:gradFill>
        <a:ln w="63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12DFE50-3C69-4A38-A4CB-0E4B54F84834}">
      <dsp:nvSpPr>
        <dsp:cNvPr id="0" name=""/>
        <dsp:cNvSpPr/>
      </dsp:nvSpPr>
      <dsp:spPr>
        <a:xfrm rot="18900000">
          <a:off x="4941311" y="4290013"/>
          <a:ext cx="349037" cy="349037"/>
        </a:xfrm>
        <a:prstGeom prst="teardrop">
          <a:avLst>
            <a:gd name="adj" fmla="val 115000"/>
          </a:avLst>
        </a:prstGeom>
        <a:gradFill rotWithShape="0">
          <a:gsLst>
            <a:gs pos="0">
              <a:schemeClr val="accent2">
                <a:hueOff val="889586"/>
                <a:satOff val="-19883"/>
                <a:lumOff val="-18823"/>
                <a:alphaOff val="0"/>
                <a:tint val="96000"/>
                <a:lumMod val="104000"/>
              </a:schemeClr>
            </a:gs>
            <a:gs pos="100000">
              <a:schemeClr val="accent2">
                <a:hueOff val="889586"/>
                <a:satOff val="-19883"/>
                <a:lumOff val="-18823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889586"/>
              <a:satOff val="-19883"/>
              <a:lumOff val="-18823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8A0A63E-597F-4945-8E7C-83667A8E331D}">
      <dsp:nvSpPr>
        <dsp:cNvPr id="0" name=""/>
        <dsp:cNvSpPr/>
      </dsp:nvSpPr>
      <dsp:spPr>
        <a:xfrm>
          <a:off x="4980086" y="4328788"/>
          <a:ext cx="271487" cy="27148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AB2247-85D7-4980-B86B-EF2D24CB2987}">
      <dsp:nvSpPr>
        <dsp:cNvPr id="0" name=""/>
        <dsp:cNvSpPr/>
      </dsp:nvSpPr>
      <dsp:spPr>
        <a:xfrm>
          <a:off x="5362636" y="2632389"/>
          <a:ext cx="1467180" cy="15583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4300" rIns="0" bIns="76200" numCol="1" spcCol="1270" anchor="b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Collaborative Application due to HUD by 8:00 pm.</a:t>
          </a:r>
        </a:p>
      </dsp:txBody>
      <dsp:txXfrm>
        <a:off x="5362636" y="2632389"/>
        <a:ext cx="1467180" cy="1558374"/>
      </dsp:txXfrm>
    </dsp:sp>
    <dsp:sp modelId="{07A9087E-8BD0-4D5D-A055-0D58EBE7F2E6}">
      <dsp:nvSpPr>
        <dsp:cNvPr id="0" name=""/>
        <dsp:cNvSpPr/>
      </dsp:nvSpPr>
      <dsp:spPr>
        <a:xfrm>
          <a:off x="5362636" y="4190764"/>
          <a:ext cx="1467180" cy="547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0160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/>
            <a:t>28 Sep. 2023</a:t>
          </a:r>
        </a:p>
      </dsp:txBody>
      <dsp:txXfrm>
        <a:off x="5362636" y="4190764"/>
        <a:ext cx="1467180" cy="547537"/>
      </dsp:txXfrm>
    </dsp:sp>
    <dsp:sp modelId="{0B63889B-171C-4AE2-AB12-A2D6EEE804EE}">
      <dsp:nvSpPr>
        <dsp:cNvPr id="0" name=""/>
        <dsp:cNvSpPr/>
      </dsp:nvSpPr>
      <dsp:spPr>
        <a:xfrm>
          <a:off x="5115829" y="2632389"/>
          <a:ext cx="0" cy="1558374"/>
        </a:xfrm>
        <a:prstGeom prst="line">
          <a:avLst/>
        </a:prstGeom>
        <a:noFill/>
        <a:ln w="12700" cap="rnd" cmpd="sng" algn="ctr">
          <a:solidFill>
            <a:schemeClr val="accent2">
              <a:hueOff val="889586"/>
              <a:satOff val="-19883"/>
              <a:lumOff val="-18823"/>
              <a:alphaOff val="0"/>
            </a:schemeClr>
          </a:solidFill>
          <a:prstDash val="das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FD1AC0-69CA-4CA2-A306-E9EF9E3426C9}">
      <dsp:nvSpPr>
        <dsp:cNvPr id="0" name=""/>
        <dsp:cNvSpPr/>
      </dsp:nvSpPr>
      <dsp:spPr>
        <a:xfrm>
          <a:off x="5098366" y="2583111"/>
          <a:ext cx="88850" cy="98556"/>
        </a:xfrm>
        <a:prstGeom prst="ellipse">
          <a:avLst/>
        </a:prstGeom>
        <a:gradFill rotWithShape="0">
          <a:gsLst>
            <a:gs pos="0">
              <a:schemeClr val="accent2">
                <a:tint val="96000"/>
                <a:lumMod val="104000"/>
              </a:schemeClr>
            </a:gs>
            <a:gs pos="100000">
              <a:schemeClr val="accent2">
                <a:shade val="98000"/>
                <a:lumMod val="94000"/>
              </a:schemeClr>
            </a:gs>
          </a:gsLst>
          <a:lin ang="5400000" scaled="0"/>
        </a:gradFill>
        <a:ln w="63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7/3/layout/DropPinTimeline">
  <dgm:title val="Drop Pin Timeline"/>
  <dgm:desc val="Use to show a list of events in chronological order. An invisible box next to the pin contains the date and the description is immediately below. It can display a medium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 fact="0.8"/>
      <dgm:constr type="ctrY" for="ch" forName="nodes" refType="h" fact="0.5"/>
    </dgm:constrLst>
    <dgm:layoutNode name="divider" styleLbl="fgAcc1">
      <dgm:alg type="sp"/>
      <dgm:choose name="ArrowShape">
        <dgm:if name="ArrowShapeLTR" func="var" arg="dir" op="equ" val="norm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 w="19050">
                    <a:solidFill>
                      <a:srgbClr val="000000"/>
                    </a:solidFill>
                    <a:tailEnd type="triangle" w="lg" len="lg"/>
                  </a:ln>
                </dgm1612:spPr>
              </a:ext>
            </dgm:extLst>
          </dgm:shape>
        </dgm:if>
        <dgm:else name="ArrowShapeRTL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>
                    <a:solidFill>
                      <a:srgbClr val="000000"/>
                    </a:solidFill>
                    <a:headEnd type="triangle" w="lg" len="lg"/>
                  </a:ln>
                </dgm1612:spPr>
              </a:ext>
            </dgm:extLst>
          </dgm:shape>
        </dgm:else>
      </dgm:choos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onstrLst>
        <dgm:constr type="primFontSz" for="des" forName="L1TextContainer" val="20"/>
        <dgm:constr type="primFontSz" for="des" forName="L2TextContainer" refType="primFontSz" refFor="des" refForName="L1TextContainer" op="equ" fact="0.75"/>
        <dgm:constr type="w" for="ch" forName="composite" refType="w"/>
        <dgm:constr type="h" for="ch" forName="composite" refType="h"/>
        <dgm:constr type="w" for="ch" forName="spaceBetweenRectangles" refType="w" refFor="ch" refForName="composite" fact="-0.5"/>
        <dgm:constr type="w" for="ch" ptType="sibTrans" op="equ"/>
        <dgm:constr type="primFontSz" for="des" forName="L1TextContainer" op="equ"/>
        <dgm:constr type="primFontSz" for="des" forName="L2TextContainer" op="equ"/>
        <dgm:constr type="primFontSz" for="des" forName="L1TextContainer1" val="20"/>
        <dgm:constr type="primFontSz" for="des" forName="L2TextContainer1" refType="primFontSz" refFor="des" refForName="L1TextContainer1" op="equ" fact="0.75"/>
        <dgm:constr type="w" for="ch" forName="composite1" refType="w"/>
        <dgm:constr type="h" for="ch" forName="composite1" refType="h"/>
        <dgm:constr type="w" for="ch" forName="spaceBetweenRectangles1" refType="w" refFor="ch" refForName="composite1" fact="0.28"/>
        <dgm:constr type="primFontSz" for="des" forName="L1TextContainer1" op="equ"/>
        <dgm:constr type="primFontSz" for="des" forName="L2TextContainer1" op="equ"/>
      </dgm:constrLst>
      <dgm:choose name="LayoutBasedOnCountOfNodes">
        <dgm:if name="LessThanOrEqualToTwoNodes" axis="ch" ptType="node" func="cnt" op="lte" val="2">
          <dgm:forEach name="nodesForEach1" axis="ch" ptType="node">
            <dgm:layoutNode name="composite1">
              <dgm:alg type="composite"/>
              <dgm:shape xmlns:r="http://schemas.openxmlformats.org/officeDocument/2006/relationships" r:blip="">
                <dgm:adjLst/>
              </dgm:shape>
              <dgm:choose name="CaseForLayoutDirection1">
                <dgm:if name="CaseForLayoutDirectionLTR1" func="var" arg="dir" op="equ" val="norm">
                  <dgm:choose name="CaseForPlacingNodesAboveAndBelowDividerLTR1">
                    <dgm:if name="CaseForPlacingNodeAboveDividerLTR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LTR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if>
                <dgm:else name="CaseForLayoutDirectionRTL1">
                  <dgm:choose name="CaseForPlacingNodesAboveAndBelowDividerRTL1">
                    <dgm:if name="CaseForPlacingNodeAboveDividerRTL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RTL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else>
              </dgm:choose>
              <dgm:layoutNode name="ConnectorPoint1" styleLbl="lnNode1" moveWith="ConnectLine1">
                <dgm:alg type="sp"/>
                <dgm:shape xmlns:r="http://schemas.openxmlformats.org/officeDocument/2006/relationships" type="ellipse" r:blip="" zOrderOff="10">
                  <dgm:adjLst/>
                </dgm:shape>
                <dgm:presOf/>
                <dgm:constrLst>
                  <dgm:constr type="w" refType="h" op="equ"/>
                </dgm:constrLst>
              </dgm:layoutNode>
              <dgm:layoutNode name="DropPinPlaceHolder1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1" refType="w"/>
                  <dgm:constr type="h" for="ch" forName="DropPin1" refType="h"/>
                  <dgm:constr type="ctrX" for="ch" forName="DropPin1" refType="w" fact="0.5"/>
                  <dgm:constr type="ctrY" for="ch" forName="DropPin1" refType="h" fact="0.5"/>
                  <dgm:constr type="w" for="ch" forName="Ellipse1" refType="w" refFor="ch" refForName="DropPin1" fact="0.55"/>
                  <dgm:constr type="h" for="ch" forName="Ellipse1" refType="w" refFor="ch" refForName="DropPin1" fact="0.55"/>
                  <dgm:constr type="ctrX" for="ch" forName="Ellipse1" refType="ctrX" refFor="ch" refForName="DropPin1"/>
                  <dgm:constr type="ctrY" for="ch" forName="Ellipse1" refType="ctrY" refFor="ch" refForName="DropPin1"/>
                </dgm:constrLst>
                <dgm:layoutNode name="DropPin1" styleLbl="alignNode1">
                  <dgm:alg type="sp"/>
                  <dgm:choose name="CaseForPlacingTearDropAboveAndBelowDivider1">
                    <dgm:if name="CaseForPlacingTearDropAboveDivider1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1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1" styleLbl="fgAcc1" moveWith="DropPin1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1" styleLbl="revTx" moveWith="L1TextContainer">
                <dgm:varLst>
                  <dgm:bulletEnabled val="1"/>
                </dgm:varLst>
                <dgm:choose name="casesForTxtDirLogic1">
                  <dgm:if name="Name771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5"/>
                      <dgm:constr type="bMarg" refType="primFontSz" fact="0.75"/>
                    </dgm:constrLst>
                  </dgm:if>
                  <dgm:else name="Name881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1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1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1" axis="followSib" ptType="sibTrans" cnt="1">
              <dgm:layoutNode name="spaceBetweenRectangles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if>
        <dgm:else name="MoreThanTwoNodes">
          <dgm:forEach name="nodesForEach" axis="ch" ptType="node">
            <dgm:layoutNode name="composite">
              <dgm:alg type="composite"/>
              <dgm:shape xmlns:r="http://schemas.openxmlformats.org/officeDocument/2006/relationships" r:blip="">
                <dgm:adjLst/>
              </dgm:shape>
              <dgm:choose name="CaseForLayoutDirection">
                <dgm:if name="CaseForLayoutDirectionLTR" func="var" arg="dir" op="equ" val="norm">
                  <dgm:choose name="CaseForPlacingNodesAboveAndBelowDividerLTR">
                    <dgm:if name="CaseForPlacingNodeAboveDividerLTR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LTR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if>
                <dgm:else name="CaseForLayoutDirectionRTL">
                  <dgm:choose name="CaseForPlacingNodesAboveAndBelowDividerRTL">
                    <dgm:if name="CaseForPlacingNodeAboveDividerRTL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RTL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else>
              </dgm:choose>
              <dgm:layoutNode name="ConnectorPoint" styleLbl="lnNode1" moveWith="ConnectLine">
                <dgm:alg type="sp"/>
                <dgm:shape xmlns:r="http://schemas.openxmlformats.org/officeDocument/2006/relationships" type="ellipse" r:blip="" zOrderOff="10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6350"/>
                      </dgm1612:spPr>
                    </a:ext>
                  </dgm:extLst>
                </dgm:shape>
                <dgm:presOf/>
                <dgm:constrLst>
                  <dgm:constr type="w" refType="h" op="equ"/>
                </dgm:constrLst>
              </dgm:layoutNode>
              <dgm:layoutNode name="DropPinPlaceHolder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" refType="w"/>
                  <dgm:constr type="h" for="ch" forName="DropPin" refType="h"/>
                  <dgm:constr type="ctrX" for="ch" forName="DropPin" refType="w" fact="0.5"/>
                  <dgm:constr type="ctrY" for="ch" forName="DropPin" refType="h" fact="0.5"/>
                  <dgm:constr type="w" for="ch" forName="Ellipse" refType="w" refFor="ch" refForName="DropPin" fact="0.55"/>
                  <dgm:constr type="h" for="ch" forName="Ellipse" refType="w" refFor="ch" refForName="DropPin" fact="0.55"/>
                  <dgm:constr type="ctrX" for="ch" forName="Ellipse" refType="ctrX" refFor="ch" refForName="DropPin"/>
                  <dgm:constr type="ctrY" for="ch" forName="Ellipse" refType="ctrY" refFor="ch" refForName="DropPin"/>
                </dgm:constrLst>
                <dgm:layoutNode name="DropPin" styleLbl="alignNode1">
                  <dgm:alg type="sp"/>
                  <dgm:choose name="CaseForPlacingTearDropAboveAndBelowDivider">
                    <dgm:if name="CaseForPlacingTearDropAboveDivider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" styleLbl="fgAcc1" moveWith="DropPin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" styleLbl="revTx" moveWith="L1TextContainer">
                <dgm:varLst>
                  <dgm:bulletEnabled val="1"/>
                </dgm:varLst>
                <dgm:choose name="casesForTxtDirLogic">
                  <dgm:if name="Name77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5"/>
                      <dgm:constr type="bMarg" refType="primFontSz" fact="0.75"/>
                    </dgm:constrLst>
                  </dgm:if>
                  <dgm:else name="Name88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" axis="followSib" ptType="sibTrans" cnt="1">
              <dgm:layoutNode name="spaceBetweenRectangles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else>
      </dgm:choose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E8CC-7F1D-4A5D-B78F-A1168D627C2F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F956C5B-5779-4A69-BFA4-E87A5EAA2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033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E8CC-7F1D-4A5D-B78F-A1168D627C2F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F956C5B-5779-4A69-BFA4-E87A5EAA2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E8CC-7F1D-4A5D-B78F-A1168D627C2F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F956C5B-5779-4A69-BFA4-E87A5EAA252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5661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E8CC-7F1D-4A5D-B78F-A1168D627C2F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F956C5B-5779-4A69-BFA4-E87A5EAA2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05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E8CC-7F1D-4A5D-B78F-A1168D627C2F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F956C5B-5779-4A69-BFA4-E87A5EAA252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50407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E8CC-7F1D-4A5D-B78F-A1168D627C2F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F956C5B-5779-4A69-BFA4-E87A5EAA2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258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E8CC-7F1D-4A5D-B78F-A1168D627C2F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6C5B-5779-4A69-BFA4-E87A5EAA2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8823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E8CC-7F1D-4A5D-B78F-A1168D627C2F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6C5B-5779-4A69-BFA4-E87A5EAA2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24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E8CC-7F1D-4A5D-B78F-A1168D627C2F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6C5B-5779-4A69-BFA4-E87A5EAA2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88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E8CC-7F1D-4A5D-B78F-A1168D627C2F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F956C5B-5779-4A69-BFA4-E87A5EAA2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327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E8CC-7F1D-4A5D-B78F-A1168D627C2F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F956C5B-5779-4A69-BFA4-E87A5EAA2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450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E8CC-7F1D-4A5D-B78F-A1168D627C2F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F956C5B-5779-4A69-BFA4-E87A5EAA2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079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E8CC-7F1D-4A5D-B78F-A1168D627C2F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6C5B-5779-4A69-BFA4-E87A5EAA2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76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E8CC-7F1D-4A5D-B78F-A1168D627C2F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6C5B-5779-4A69-BFA4-E87A5EAA2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445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E8CC-7F1D-4A5D-B78F-A1168D627C2F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6C5B-5779-4A69-BFA4-E87A5EAA2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20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E8CC-7F1D-4A5D-B78F-A1168D627C2F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F956C5B-5779-4A69-BFA4-E87A5EAA2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950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5E8CC-7F1D-4A5D-B78F-A1168D627C2F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F956C5B-5779-4A69-BFA4-E87A5EAA2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248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hudexchange.info/programs/e-snap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mailto:applications@bigbendcoc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E80743B9-AE81-4385-B34A-5C19B1A05E5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907961" y="3733801"/>
            <a:ext cx="7244499" cy="1958163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4400" dirty="0"/>
              <a:t>2023 HUD CoC Program Local Competition Community Call</a:t>
            </a:r>
          </a:p>
        </p:txBody>
      </p:sp>
      <p:sp>
        <p:nvSpPr>
          <p:cNvPr id="9219" name="Text Placeholder 3">
            <a:extLst>
              <a:ext uri="{FF2B5EF4-FFF2-40B4-BE49-F238E27FC236}">
                <a16:creationId xmlns:a16="http://schemas.microsoft.com/office/drawing/2014/main" id="{E02CFA81-BE23-4644-A2DC-86A81E6058F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934249" y="5696712"/>
            <a:ext cx="7218211" cy="90064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dirty="0"/>
              <a:t>Friday, August 4, 2023</a:t>
            </a:r>
          </a:p>
          <a:p>
            <a:pPr algn="ctr" eaLnBrk="1" hangingPunct="1"/>
            <a:r>
              <a:rPr lang="en-US" altLang="en-US" dirty="0"/>
              <a:t>2 pm</a:t>
            </a:r>
          </a:p>
        </p:txBody>
      </p:sp>
      <p:pic>
        <p:nvPicPr>
          <p:cNvPr id="3" name="Picture 2" descr="A logo with text on it&#10;&#10;Description automatically generated">
            <a:extLst>
              <a:ext uri="{FF2B5EF4-FFF2-40B4-BE49-F238E27FC236}">
                <a16:creationId xmlns:a16="http://schemas.microsoft.com/office/drawing/2014/main" id="{1B93FF99-DF40-8432-DD1B-AB2DF6EDE4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6290" y="-171750"/>
            <a:ext cx="4572009" cy="457200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03"/>
    </mc:Choice>
    <mc:Fallback xmlns="">
      <p:transition spd="slow" advTm="11503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91A83-5E8F-E9CC-1619-E690AE5E8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5530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300" dirty="0"/>
              <a:t>New Projects</a:t>
            </a:r>
            <a:br>
              <a:rPr lang="en-US" dirty="0"/>
            </a:br>
            <a:br>
              <a:rPr lang="en-US" dirty="0"/>
            </a:br>
            <a:r>
              <a:rPr lang="en-US" dirty="0">
                <a:solidFill>
                  <a:schemeClr val="accent6"/>
                </a:solidFill>
              </a:rPr>
              <a:t>Are you planning to apply?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CDB5A-5615-B9D3-A0BA-E6A88CD86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6038" y="3170238"/>
            <a:ext cx="8915400" cy="3554412"/>
          </a:xfrm>
        </p:spPr>
        <p:txBody>
          <a:bodyPr/>
          <a:lstStyle/>
          <a:p>
            <a:r>
              <a:rPr lang="en-US" sz="2800" dirty="0"/>
              <a:t>Who can apply? </a:t>
            </a:r>
          </a:p>
          <a:p>
            <a:pPr lvl="1"/>
            <a:r>
              <a:rPr lang="en-US" sz="2400" dirty="0"/>
              <a:t>Non-profits, government, faith based organizations</a:t>
            </a:r>
          </a:p>
          <a:p>
            <a:pPr lvl="1"/>
            <a:endParaRPr lang="en-US" sz="2400" dirty="0"/>
          </a:p>
          <a:p>
            <a:r>
              <a:rPr lang="en-US" sz="2800" dirty="0"/>
              <a:t>Funds available through CoC, DV Bonus, and reallocations from low performing projects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157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29223-307A-D676-0B31-B1488B483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6703" y="624110"/>
            <a:ext cx="9247908" cy="178658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/>
              <a:t>Eligible Projects Types</a:t>
            </a:r>
            <a:br>
              <a:rPr lang="en-US" sz="2200" b="1" u="sng" dirty="0"/>
            </a:br>
            <a:br>
              <a:rPr lang="en-US" sz="2200" b="1" u="sng" dirty="0"/>
            </a:br>
            <a:r>
              <a:rPr lang="en-US" sz="2200" b="1" dirty="0"/>
              <a:t>New Funding Under CoC Bonus: $207,235</a:t>
            </a:r>
            <a:br>
              <a:rPr lang="en-US" sz="2200" b="1" dirty="0"/>
            </a:br>
            <a:r>
              <a:rPr lang="en-US" sz="2200" b="1" dirty="0"/>
              <a:t>                         New Domestic Violence Bonus: $296,051 </a:t>
            </a:r>
            <a:r>
              <a:rPr lang="en-US" sz="2200" b="1" i="0" dirty="0">
                <a:solidFill>
                  <a:srgbClr val="FFFFFF"/>
                </a:solidFill>
                <a:effectLst/>
                <a:latin typeface="Questrial" pitchFamily="2" charset="0"/>
              </a:rPr>
              <a:t> </a:t>
            </a:r>
            <a:r>
              <a:rPr lang="en-US" sz="1800" b="0" i="0" dirty="0">
                <a:solidFill>
                  <a:srgbClr val="FFFFFF"/>
                </a:solidFill>
                <a:effectLst/>
                <a:latin typeface="Questrial" pitchFamily="2" charset="0"/>
              </a:rPr>
              <a:t>Under </a:t>
            </a:r>
            <a:r>
              <a:rPr lang="en-US" sz="1600" b="0" i="0" dirty="0">
                <a:solidFill>
                  <a:srgbClr val="FFFFFF"/>
                </a:solidFill>
                <a:effectLst/>
                <a:latin typeface="Questrial" pitchFamily="2" charset="0"/>
              </a:rPr>
              <a:t>CoC Bonus: $207,235</a:t>
            </a:r>
            <a:r>
              <a:rPr lang="fr-FR" sz="1600" b="0" i="0" dirty="0">
                <a:solidFill>
                  <a:srgbClr val="FFFFFF"/>
                </a:solidFill>
                <a:effectLst/>
                <a:latin typeface="Questrial" pitchFamily="2" charset="0"/>
              </a:rPr>
              <a:t>DV</a:t>
            </a:r>
            <a:br>
              <a:rPr lang="fr-FR" sz="1600" b="0" i="0" dirty="0">
                <a:solidFill>
                  <a:srgbClr val="FFFFFF"/>
                </a:solidFill>
                <a:effectLst/>
                <a:latin typeface="Questrial" pitchFamily="2" charset="0"/>
              </a:rPr>
            </a:br>
            <a:r>
              <a:rPr lang="fr-FR" sz="1600" b="0" i="0" dirty="0">
                <a:solidFill>
                  <a:srgbClr val="FFFFFF"/>
                </a:solidFill>
                <a:effectLst/>
                <a:latin typeface="Questrial" pitchFamily="2" charset="0"/>
              </a:rPr>
              <a:t>DV Bonus- $296,051us- $296,051</a:t>
            </a:r>
            <a:br>
              <a:rPr lang="fr-FR" sz="1600" b="0" i="0" dirty="0">
                <a:solidFill>
                  <a:srgbClr val="FFFFFF"/>
                </a:solidFill>
                <a:effectLst/>
                <a:latin typeface="Questrial" pitchFamily="2" charset="0"/>
              </a:rPr>
            </a:br>
            <a:endParaRPr lang="en-US" sz="3200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AC0E0-4A0D-AFB5-E9A6-97FEA83B1B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56703" y="2826327"/>
            <a:ext cx="2296824" cy="330661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b="1" dirty="0"/>
              <a:t>CoC Bonus or Expansion Projects</a:t>
            </a:r>
          </a:p>
          <a:p>
            <a:pPr marL="0" indent="0" algn="ctr">
              <a:buNone/>
            </a:pPr>
            <a:endParaRPr lang="en-US" b="1" dirty="0"/>
          </a:p>
          <a:p>
            <a:r>
              <a:rPr lang="en-US" dirty="0"/>
              <a:t>Permanent Housing- Rapid Rehousing</a:t>
            </a:r>
          </a:p>
          <a:p>
            <a:r>
              <a:rPr lang="en-US" dirty="0"/>
              <a:t>Permanent Supportive Housing</a:t>
            </a:r>
          </a:p>
          <a:p>
            <a:r>
              <a:rPr lang="en-US" dirty="0"/>
              <a:t>Joint Transitional Housing/Rapid Rehousing</a:t>
            </a:r>
          </a:p>
          <a:p>
            <a:r>
              <a:rPr lang="en-US" dirty="0"/>
              <a:t>Supportive Services Only- Coordinated Entry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ACDE93-6EE8-C1F6-ECBB-0C8CBF0056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01729" y="2826326"/>
            <a:ext cx="2470489" cy="3077517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b="1" dirty="0"/>
              <a:t>Domestic Violence Bonus Projects</a:t>
            </a:r>
          </a:p>
          <a:p>
            <a:pPr marL="0" indent="0" algn="ctr">
              <a:buNone/>
            </a:pPr>
            <a:endParaRPr lang="en-US" b="1" dirty="0"/>
          </a:p>
          <a:p>
            <a:r>
              <a:rPr lang="en-US" dirty="0"/>
              <a:t>Permanent Housing- Rapid Rehousing</a:t>
            </a:r>
          </a:p>
          <a:p>
            <a:r>
              <a:rPr lang="en-US" dirty="0"/>
              <a:t>Joint Transitional Housing/Rapid Rehousing</a:t>
            </a:r>
          </a:p>
          <a:p>
            <a:r>
              <a:rPr lang="en-US" dirty="0"/>
              <a:t>Supportive Services Only- Coordinated Entry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3DA5AC-A824-EC5E-1AD8-6D4C6C9C582F}"/>
              </a:ext>
            </a:extLst>
          </p:cNvPr>
          <p:cNvSpPr txBox="1"/>
          <p:nvPr/>
        </p:nvSpPr>
        <p:spPr>
          <a:xfrm>
            <a:off x="8063347" y="2826326"/>
            <a:ext cx="2296824" cy="2682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</a:pPr>
            <a:r>
              <a:rPr lang="en-US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Expansion Projects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</a:pPr>
            <a:endParaRPr lang="en-US"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lvl="1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Eligible for Renewal Projects only</a:t>
            </a:r>
          </a:p>
          <a:p>
            <a:pPr marL="342900" lvl="1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Serve new project participants</a:t>
            </a:r>
          </a:p>
          <a:p>
            <a:pPr marL="342900" lvl="1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Expand level of service to existing project</a:t>
            </a:r>
          </a:p>
        </p:txBody>
      </p:sp>
    </p:spTree>
    <p:extLst>
      <p:ext uri="{BB962C8B-B14F-4D97-AF65-F5344CB8AC3E}">
        <p14:creationId xmlns:p14="http://schemas.microsoft.com/office/powerpoint/2010/main" val="30581014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01DE8-7A86-598C-0DA3-87314B654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3671" y="634549"/>
            <a:ext cx="5820214" cy="70472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/>
              <a:t>Applicants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061F8-16AF-C2FA-C916-A1813D45C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3671" y="1440761"/>
            <a:ext cx="6225311" cy="3897858"/>
          </a:xfrm>
        </p:spPr>
        <p:txBody>
          <a:bodyPr>
            <a:normAutofit/>
          </a:bodyPr>
          <a:lstStyle/>
          <a:p>
            <a:r>
              <a:rPr lang="en-US" sz="1700" dirty="0"/>
              <a:t>Read the full HUD NOFO</a:t>
            </a:r>
          </a:p>
          <a:p>
            <a:r>
              <a:rPr lang="en-US" sz="1700" dirty="0"/>
              <a:t>Read the full BBCoC Local RFA</a:t>
            </a:r>
          </a:p>
          <a:p>
            <a:r>
              <a:rPr lang="en-US" sz="1700" dirty="0"/>
              <a:t>Check BBCoC website often for updates and resources</a:t>
            </a:r>
          </a:p>
          <a:p>
            <a:r>
              <a:rPr lang="en-US" sz="1700" dirty="0"/>
              <a:t>Applicants must have an active UEI (formally DUNS#)</a:t>
            </a:r>
          </a:p>
          <a:p>
            <a:pPr lvl="1"/>
            <a:r>
              <a:rPr lang="en-US" sz="1700" dirty="0"/>
              <a:t>Please note that this process can take up to 4 weeks to complete.</a:t>
            </a:r>
          </a:p>
          <a:p>
            <a:r>
              <a:rPr lang="en-US" sz="1700" dirty="0"/>
              <a:t>Create an ESNAPS account- Instructions and Resources found here:</a:t>
            </a:r>
          </a:p>
          <a:p>
            <a:pPr lvl="1"/>
            <a:r>
              <a:rPr lang="en-US" sz="1700" dirty="0">
                <a:hlinkClick r:id="rId2"/>
              </a:rPr>
              <a:t>https://www.hudexchange.info/programs/e-snaps/</a:t>
            </a:r>
            <a:endParaRPr lang="en-US" sz="1700" dirty="0"/>
          </a:p>
          <a:p>
            <a:pPr marL="457200" lvl="1" indent="0">
              <a:buNone/>
            </a:pPr>
            <a:endParaRPr lang="en-US" sz="1700" dirty="0"/>
          </a:p>
        </p:txBody>
      </p:sp>
      <p:pic>
        <p:nvPicPr>
          <p:cNvPr id="7" name="Graphic 6" descr="Checkmark">
            <a:extLst>
              <a:ext uri="{FF2B5EF4-FFF2-40B4-BE49-F238E27FC236}">
                <a16:creationId xmlns:a16="http://schemas.microsoft.com/office/drawing/2014/main" id="{5E091B27-50D1-7F14-0F34-73DCAC282A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552629" y="1505416"/>
            <a:ext cx="3306730" cy="330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657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1BB01FB5-37B9-4EBD-AF40-DE68D3CA4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1DAE8DE-ABE1-9FA3-3BBF-5DB0202A9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en-US" sz="3000">
                <a:solidFill>
                  <a:schemeClr val="bg1"/>
                </a:solidFill>
              </a:rPr>
              <a:t>Upcoming Important Dates</a:t>
            </a:r>
            <a:br>
              <a:rPr lang="en-US" sz="3000">
                <a:solidFill>
                  <a:schemeClr val="bg1"/>
                </a:solidFill>
              </a:rPr>
            </a:br>
            <a:r>
              <a:rPr lang="en-US" sz="3000" i="1">
                <a:solidFill>
                  <a:schemeClr val="bg1"/>
                </a:solidFill>
              </a:rPr>
              <a:t>See full timeline for more details</a:t>
            </a:r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06AF6A9A-0638-4916-AD29-9FC8FC07AE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79057B2B-0D8C-47F2-836B-2E7DD4621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F088D5B8-035C-F155-2A89-122C518E51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0316519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0369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2EC7880-C5D9-40A8-A6B0-3198AD07A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4619543" cy="6854038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F99094-8289-4CF2-3BCB-B6CB6B5C2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" y="645106"/>
            <a:ext cx="4517943" cy="703403"/>
          </a:xfrm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n-US" sz="5300" dirty="0">
                <a:solidFill>
                  <a:schemeClr val="tx1"/>
                </a:solidFill>
              </a:rPr>
              <a:t>Questions?</a:t>
            </a:r>
            <a:br>
              <a:rPr lang="en-US" sz="2800" dirty="0">
                <a:solidFill>
                  <a:schemeClr val="tx1"/>
                </a:solidFill>
              </a:rPr>
            </a:br>
            <a:br>
              <a:rPr lang="en-US" sz="2800" dirty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0F908-1320-CD76-9EB8-37492AFFC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5" y="4092498"/>
            <a:ext cx="3650278" cy="1800355"/>
          </a:xfrm>
        </p:spPr>
        <p:txBody>
          <a:bodyPr>
            <a:normAutofit/>
          </a:bodyPr>
          <a:lstStyle/>
          <a:p>
            <a:pPr marL="0" indent="0" algn="ctr">
              <a:buClr>
                <a:srgbClr val="588DBA"/>
              </a:buClr>
              <a:buNone/>
            </a:pPr>
            <a:r>
              <a:rPr lang="en-US" dirty="0"/>
              <a:t>Questions can also be submitted to </a:t>
            </a:r>
            <a:r>
              <a:rPr lang="en-US" dirty="0">
                <a:hlinkClick r:id="rId2"/>
              </a:rPr>
              <a:t>applications@bigbendcoc.org</a:t>
            </a:r>
            <a:r>
              <a:rPr lang="en-US" dirty="0"/>
              <a:t>.</a:t>
            </a:r>
          </a:p>
          <a:p>
            <a:pPr marL="0" indent="0" algn="ctr">
              <a:buClr>
                <a:srgbClr val="588DBA"/>
              </a:buClr>
              <a:buNone/>
            </a:pPr>
            <a:endParaRPr lang="en-US" dirty="0"/>
          </a:p>
        </p:txBody>
      </p:sp>
      <p:pic>
        <p:nvPicPr>
          <p:cNvPr id="5" name="Picture 4" descr="Question mark boxes">
            <a:extLst>
              <a:ext uri="{FF2B5EF4-FFF2-40B4-BE49-F238E27FC236}">
                <a16:creationId xmlns:a16="http://schemas.microsoft.com/office/drawing/2014/main" id="{0D8D1BEE-CD22-B177-3091-EC1AA1AD30E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885" r="16005"/>
          <a:stretch/>
        </p:blipFill>
        <p:spPr>
          <a:xfrm>
            <a:off x="4619543" y="10"/>
            <a:ext cx="757245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7845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78AAD-3BB8-CFE1-E024-37DFA8C45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26126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5B6C1-8A7A-FC4B-E589-F741F4A94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63880"/>
            <a:ext cx="8915400" cy="4347342"/>
          </a:xfrm>
        </p:spPr>
        <p:txBody>
          <a:bodyPr>
            <a:normAutofit/>
          </a:bodyPr>
          <a:lstStyle/>
          <a:p>
            <a:r>
              <a:rPr lang="en-US" sz="2800" dirty="0"/>
              <a:t>Welcome and Introductions</a:t>
            </a:r>
          </a:p>
          <a:p>
            <a:r>
              <a:rPr lang="en-US" sz="2800" dirty="0"/>
              <a:t>2023 HUD CoC NOFO Highlights</a:t>
            </a:r>
          </a:p>
          <a:p>
            <a:r>
              <a:rPr lang="en-US" sz="2800" dirty="0"/>
              <a:t>BBCoC Local Funding Process</a:t>
            </a:r>
          </a:p>
          <a:p>
            <a:pPr lvl="1"/>
            <a:r>
              <a:rPr lang="en-US" sz="2600" dirty="0"/>
              <a:t>Who Can Apply</a:t>
            </a:r>
          </a:p>
          <a:p>
            <a:pPr lvl="1"/>
            <a:r>
              <a:rPr lang="en-US" sz="2600" dirty="0"/>
              <a:t>Funding Priorities</a:t>
            </a:r>
          </a:p>
          <a:p>
            <a:r>
              <a:rPr lang="en-US" sz="2800" dirty="0"/>
              <a:t>Renewal Applications</a:t>
            </a:r>
          </a:p>
          <a:p>
            <a:r>
              <a:rPr lang="en-US" sz="2800" dirty="0"/>
              <a:t>New Project Applications</a:t>
            </a:r>
          </a:p>
          <a:p>
            <a:r>
              <a:rPr lang="en-US" sz="2800" dirty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1379188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51BE15AD-74D9-4540-AECA-6A338D3028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608E99-8AC3-7E48-ED54-09FFF75C5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897" y="624110"/>
            <a:ext cx="9712998" cy="1280890"/>
          </a:xfrm>
        </p:spPr>
        <p:txBody>
          <a:bodyPr>
            <a:normAutofit/>
          </a:bodyPr>
          <a:lstStyle/>
          <a:p>
            <a:r>
              <a:rPr lang="en-US"/>
              <a:t>Be Sure to Stay Informed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E2E47D1-2C32-4FB7-A5F0-F31C8F390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7" name="Freeform 11">
            <a:extLst>
              <a:ext uri="{FF2B5EF4-FFF2-40B4-BE49-F238E27FC236}">
                <a16:creationId xmlns:a16="http://schemas.microsoft.com/office/drawing/2014/main" id="{884C5A90-A356-4F6E-92BE-AA6527470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7EC487F-AEEE-23E1-DFDC-3ED47D60EF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6113991"/>
              </p:ext>
            </p:extLst>
          </p:nvPr>
        </p:nvGraphicFramePr>
        <p:xfrm>
          <a:off x="1317703" y="2306111"/>
          <a:ext cx="9556594" cy="3653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2889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1BE15AD-74D9-4540-AECA-6A338D3028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A30D68-A097-4AB0-DE7C-2EFE2663F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897" y="624110"/>
            <a:ext cx="9712998" cy="1280890"/>
          </a:xfrm>
        </p:spPr>
        <p:txBody>
          <a:bodyPr>
            <a:normAutofit/>
          </a:bodyPr>
          <a:lstStyle/>
          <a:p>
            <a:r>
              <a:rPr lang="en-US" dirty="0"/>
              <a:t>What is the CoC NOFO?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2E47D1-2C32-4FB7-A5F0-F31C8F390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884C5A90-A356-4F6E-92BE-AA6527470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D5E5E0C-0644-0FAA-2CEB-08F7A82392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1642561"/>
              </p:ext>
            </p:extLst>
          </p:nvPr>
        </p:nvGraphicFramePr>
        <p:xfrm>
          <a:off x="1576072" y="2017884"/>
          <a:ext cx="9567644" cy="3653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9372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satMod val="92000"/>
                <a:lumMod val="120000"/>
              </a:schemeClr>
            </a:gs>
            <a:gs pos="100000">
              <a:schemeClr val="bg1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45303F1-AF94-4311-B5EF-A9C5F6D18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77FAB8-A7B0-4388-BB57-6129D431C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11070708" cy="782250"/>
          </a:xfrm>
        </p:spPr>
        <p:txBody>
          <a:bodyPr>
            <a:normAutofit/>
          </a:bodyPr>
          <a:lstStyle/>
          <a:p>
            <a:r>
              <a:rPr lang="en-US" dirty="0"/>
              <a:t>HUD Requirements for NOFO Local Competition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1310D98-E16D-4AA1-8834-28F2202C0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82DF013-A59B-6731-DF39-629365424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4" y="2133600"/>
            <a:ext cx="7229394" cy="434109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b="1" dirty="0"/>
              <a:t>Each year CoC’s are required to: </a:t>
            </a:r>
          </a:p>
          <a:p>
            <a:pPr>
              <a:lnSpc>
                <a:spcPct val="90000"/>
              </a:lnSpc>
            </a:pPr>
            <a:r>
              <a:rPr lang="en-US" b="0" i="0" u="none" strike="noStrike" baseline="0" dirty="0">
                <a:latin typeface="Calibri" panose="020F0502020204030204" pitchFamily="34" charset="0"/>
              </a:rPr>
              <a:t>Evaluate project performance using local evaluation methodology</a:t>
            </a:r>
          </a:p>
          <a:p>
            <a:pPr>
              <a:lnSpc>
                <a:spcPct val="90000"/>
              </a:lnSpc>
            </a:pPr>
            <a:r>
              <a:rPr lang="en-US" b="0" i="0" u="none" strike="noStrike" baseline="0" dirty="0">
                <a:latin typeface="Calibri" panose="020F0502020204030204" pitchFamily="34" charset="0"/>
              </a:rPr>
              <a:t>Establish funding priorities for new projects and/or expansion of existing CoC projects</a:t>
            </a:r>
          </a:p>
          <a:p>
            <a:pPr lvl="1">
              <a:lnSpc>
                <a:spcPct val="90000"/>
              </a:lnSpc>
            </a:pPr>
            <a:r>
              <a:rPr lang="en-US" sz="1800" b="0" i="0" u="none" strike="noStrike" baseline="0" dirty="0">
                <a:latin typeface="Calibri" panose="020F0502020204030204" pitchFamily="34" charset="0"/>
              </a:rPr>
              <a:t>New Projects: to be awarded via competition bonus and/or reallocation funds</a:t>
            </a:r>
          </a:p>
          <a:p>
            <a:pPr>
              <a:lnSpc>
                <a:spcPct val="90000"/>
              </a:lnSpc>
            </a:pPr>
            <a:r>
              <a:rPr lang="en-US" b="0" i="0" u="none" strike="noStrike" baseline="0" dirty="0">
                <a:latin typeface="Calibri" panose="020F0502020204030204" pitchFamily="34" charset="0"/>
              </a:rPr>
              <a:t>Establish and apply a local reallocation policy to projects eligible for renewal</a:t>
            </a:r>
          </a:p>
          <a:p>
            <a:pPr>
              <a:lnSpc>
                <a:spcPct val="90000"/>
              </a:lnSpc>
            </a:pPr>
            <a:r>
              <a:rPr lang="en-US" b="0" i="0" u="none" strike="noStrike" baseline="0" dirty="0">
                <a:latin typeface="Arial" panose="020B0604020202020204" pitchFamily="34" charset="0"/>
              </a:rPr>
              <a:t>•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Establish a program priority list ranking policy</a:t>
            </a:r>
          </a:p>
          <a:p>
            <a:pPr lvl="1">
              <a:lnSpc>
                <a:spcPct val="90000"/>
              </a:lnSpc>
            </a:pPr>
            <a:r>
              <a:rPr lang="en-US" sz="1800" b="0" i="0" u="none" strike="noStrike" baseline="0" dirty="0">
                <a:latin typeface="Calibri" panose="020F0502020204030204" pitchFamily="34" charset="0"/>
              </a:rPr>
              <a:t>Tier 1 and Tier 2 funding priorities to HUD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Calibri" panose="020F0502020204030204" pitchFamily="34" charset="0"/>
              </a:rPr>
              <a:t>Tier 1- 93% of Annual Renewal Demand based on HUD GIW</a:t>
            </a:r>
          </a:p>
          <a:p>
            <a:pPr lvl="2">
              <a:lnSpc>
                <a:spcPct val="90000"/>
              </a:lnSpc>
            </a:pPr>
            <a:r>
              <a:rPr lang="en-US" sz="1600" b="0" i="0" u="none" strike="noStrike" baseline="0" dirty="0">
                <a:latin typeface="Calibri" panose="020F0502020204030204" pitchFamily="34" charset="0"/>
              </a:rPr>
              <a:t>Tier 2- Reallocated and Bonus Funding</a:t>
            </a:r>
          </a:p>
          <a:p>
            <a:pPr>
              <a:lnSpc>
                <a:spcPct val="90000"/>
              </a:lnSpc>
            </a:pPr>
            <a:r>
              <a:rPr lang="en-US" b="0" i="0" u="none" strike="noStrike" baseline="0" dirty="0">
                <a:latin typeface="Arial" panose="020B0604020202020204" pitchFamily="34" charset="0"/>
              </a:rPr>
              <a:t>•</a:t>
            </a:r>
            <a:r>
              <a:rPr lang="en-US" b="0" i="0" u="none" strike="noStrike" baseline="0" dirty="0">
                <a:latin typeface="Calibri" panose="020F0502020204030204" pitchFamily="34" charset="0"/>
              </a:rPr>
              <a:t>Submit a Consolidated Application to HUD</a:t>
            </a:r>
          </a:p>
          <a:p>
            <a:pPr marL="0" indent="0">
              <a:lnSpc>
                <a:spcPct val="90000"/>
              </a:lnSpc>
              <a:buNone/>
            </a:pPr>
            <a:endParaRPr lang="en-US" sz="1500" dirty="0"/>
          </a:p>
        </p:txBody>
      </p:sp>
      <p:pic>
        <p:nvPicPr>
          <p:cNvPr id="7" name="Graphic 6" descr="Presentation with Checklist">
            <a:extLst>
              <a:ext uri="{FF2B5EF4-FFF2-40B4-BE49-F238E27FC236}">
                <a16:creationId xmlns:a16="http://schemas.microsoft.com/office/drawing/2014/main" id="{D7339C92-18F6-4E21-C34C-73676CAB26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62088" y="1278252"/>
            <a:ext cx="3981455" cy="3981455"/>
          </a:xfrm>
          <a:prstGeom prst="rect">
            <a:avLst/>
          </a:prstGeom>
        </p:spPr>
      </p:pic>
      <p:sp>
        <p:nvSpPr>
          <p:cNvPr id="17" name="Freeform 10">
            <a:extLst>
              <a:ext uri="{FF2B5EF4-FFF2-40B4-BE49-F238E27FC236}">
                <a16:creationId xmlns:a16="http://schemas.microsoft.com/office/drawing/2014/main" id="{5B65E675-687B-4B31-9CB4-880C462053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425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1">
            <a:extLst>
              <a:ext uri="{FF2B5EF4-FFF2-40B4-BE49-F238E27FC236}">
                <a16:creationId xmlns:a16="http://schemas.microsoft.com/office/drawing/2014/main" id="{1BB01FB5-37B9-4EBD-AF40-DE68D3CA4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70DDF93-65DA-F886-CCA1-AE9A21A6B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HUD Homeless Policy Priorities</a:t>
            </a:r>
          </a:p>
        </p:txBody>
      </p:sp>
      <p:sp>
        <p:nvSpPr>
          <p:cNvPr id="29" name="Freeform 11">
            <a:extLst>
              <a:ext uri="{FF2B5EF4-FFF2-40B4-BE49-F238E27FC236}">
                <a16:creationId xmlns:a16="http://schemas.microsoft.com/office/drawing/2014/main" id="{06AF6A9A-0638-4916-AD29-9FC8FC07AE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 useBgFill="1">
        <p:nvSpPr>
          <p:cNvPr id="30" name="Rectangle 25">
            <a:extLst>
              <a:ext uri="{FF2B5EF4-FFF2-40B4-BE49-F238E27FC236}">
                <a16:creationId xmlns:a16="http://schemas.microsoft.com/office/drawing/2014/main" id="{79057B2B-0D8C-47F2-836B-2E7DD4621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D9A182BC-BDB7-3C39-7C2A-148E645D7E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0891752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7366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5B7A4-D45F-A515-B7BB-A734EB2A5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FY 2023 HUD</a:t>
            </a:r>
            <a:br>
              <a:rPr lang="en-US" dirty="0"/>
            </a:br>
            <a:r>
              <a:rPr lang="en-US" dirty="0"/>
              <a:t>Big Bend CoC Competition Funding 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B9390A0C-695E-41FE-CA02-B3116E920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25361"/>
            <a:ext cx="5835121" cy="460997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dirty="0"/>
              <a:t>Estimated ARD- $1,898,386</a:t>
            </a:r>
          </a:p>
          <a:p>
            <a:pPr marL="0" indent="0" algn="ctr">
              <a:lnSpc>
                <a:spcPct val="90000"/>
              </a:lnSpc>
              <a:buNone/>
            </a:pPr>
            <a:endParaRPr lang="en-US" u="sng" dirty="0"/>
          </a:p>
          <a:p>
            <a:pPr marL="0" indent="0" algn="ctr">
              <a:lnSpc>
                <a:spcPct val="90000"/>
              </a:lnSpc>
              <a:buNone/>
            </a:pPr>
            <a:r>
              <a:rPr lang="en-US" b="1" u="sng" dirty="0">
                <a:solidFill>
                  <a:srgbClr val="00B0F0"/>
                </a:solidFill>
              </a:rPr>
              <a:t>Tier 1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b="1" dirty="0">
                <a:solidFill>
                  <a:srgbClr val="00B0F0"/>
                </a:solidFill>
              </a:rPr>
              <a:t>$1,765,499</a:t>
            </a:r>
          </a:p>
          <a:p>
            <a:pPr marL="0" indent="0" algn="ctr">
              <a:lnSpc>
                <a:spcPct val="90000"/>
              </a:lnSpc>
              <a:buNone/>
            </a:pPr>
            <a:endParaRPr lang="en-US" b="1" dirty="0"/>
          </a:p>
          <a:p>
            <a:pPr marL="0" indent="0" algn="ctr">
              <a:lnSpc>
                <a:spcPct val="90000"/>
              </a:lnSpc>
              <a:buNone/>
            </a:pPr>
            <a:r>
              <a:rPr lang="en-US" b="1" u="sng" dirty="0">
                <a:solidFill>
                  <a:srgbClr val="00B050"/>
                </a:solidFill>
              </a:rPr>
              <a:t>Tier 2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b="1" dirty="0">
                <a:solidFill>
                  <a:srgbClr val="00B050"/>
                </a:solidFill>
              </a:rPr>
              <a:t>CoC Bonus- $207,235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b="1" dirty="0">
                <a:solidFill>
                  <a:srgbClr val="00B050"/>
                </a:solidFill>
              </a:rPr>
              <a:t>DV Bonus- $296,051</a:t>
            </a:r>
          </a:p>
          <a:p>
            <a:pPr marL="0" indent="0" algn="ctr">
              <a:lnSpc>
                <a:spcPct val="90000"/>
              </a:lnSpc>
              <a:buNone/>
            </a:pPr>
            <a:endParaRPr lang="en-US" dirty="0"/>
          </a:p>
          <a:p>
            <a:pPr marL="0" indent="0" algn="ctr">
              <a:lnSpc>
                <a:spcPct val="90000"/>
              </a:lnSpc>
              <a:buNone/>
            </a:pPr>
            <a:r>
              <a:rPr lang="en-US" dirty="0"/>
              <a:t>CoC Planning- $148,025</a:t>
            </a:r>
          </a:p>
        </p:txBody>
      </p:sp>
      <p:pic>
        <p:nvPicPr>
          <p:cNvPr id="7" name="Graphic 6" descr="Money">
            <a:extLst>
              <a:ext uri="{FF2B5EF4-FFF2-40B4-BE49-F238E27FC236}">
                <a16:creationId xmlns:a16="http://schemas.microsoft.com/office/drawing/2014/main" id="{B78B5FDA-70C6-3E9F-1026-9343DF9230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31452" y="2561913"/>
            <a:ext cx="2873159" cy="2873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995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EDB84-978C-3D45-4C91-8B000334E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Big Bend CoC</a:t>
            </a:r>
            <a:br>
              <a:rPr lang="en-US" dirty="0"/>
            </a:br>
            <a:r>
              <a:rPr lang="en-US" dirty="0"/>
              <a:t>Local Competition Process Highlights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2137D-353D-F9A0-4626-DC4C8011C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Attend Community Call for NOFO Process Overview</a:t>
            </a:r>
          </a:p>
          <a:p>
            <a:r>
              <a:rPr lang="en-US" dirty="0"/>
              <a:t>Submit a Letter of Intent</a:t>
            </a:r>
          </a:p>
          <a:p>
            <a:pPr lvl="1"/>
            <a:r>
              <a:rPr lang="en-US" dirty="0"/>
              <a:t>A brief letter that describes project type, target county(s), target population(s), name of agency interested in applying. Must be signed from agency Executive Director or Board Chair.</a:t>
            </a:r>
          </a:p>
          <a:p>
            <a:r>
              <a:rPr lang="en-US" dirty="0"/>
              <a:t>Attend Weekly TA Calls for Applicants- Technical assistance provided to answer questions about local application process, scoring criteria, ESNAPS access, etc.</a:t>
            </a:r>
          </a:p>
          <a:p>
            <a:r>
              <a:rPr lang="en-US" dirty="0"/>
              <a:t>Applications due on August 28, 2023 by midnight</a:t>
            </a:r>
          </a:p>
          <a:p>
            <a:r>
              <a:rPr lang="en-US" dirty="0"/>
              <a:t>Applications are scored, ranked, and applicants will be notified of status and inclusion in Consolidated Application.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4F679-E4FC-3A97-C7D6-482861A6E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9588" y="492762"/>
            <a:ext cx="7478301" cy="613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Renewal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B0440-9F1D-6DFF-5856-63C3403E8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9589" y="1228436"/>
            <a:ext cx="7561429" cy="5477164"/>
          </a:xfrm>
        </p:spPr>
        <p:txBody>
          <a:bodyPr>
            <a:normAutofit fontScale="92500" lnSpcReduction="20000"/>
          </a:bodyPr>
          <a:lstStyle/>
          <a:p>
            <a:pPr marL="0" marR="0" indent="0" algn="ctr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Projects Eligible for Renewal Reviews Based on Annual Renewal Demand (ARD): $1,765,499</a:t>
            </a:r>
          </a:p>
          <a:p>
            <a:pPr marL="0" marR="0" indent="0" algn="ctr">
              <a:spcBef>
                <a:spcPts val="0"/>
              </a:spcBef>
              <a:spcAft>
                <a:spcPts val="800"/>
              </a:spcAft>
              <a:buNone/>
            </a:pP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These projects are eligible to renew and/or expand and are subject to reallocation based on performance</a:t>
            </a:r>
          </a:p>
          <a:p>
            <a:pPr marL="0" marR="0" indent="0" algn="ctr">
              <a:lnSpc>
                <a:spcPct val="134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34000"/>
              </a:lnSpc>
              <a:spcBef>
                <a:spcPts val="0"/>
              </a:spcBef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Ability 1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Place Called Home for Families Permanent Supportive Housing Program</a:t>
            </a:r>
          </a:p>
          <a:p>
            <a:pPr>
              <a:lnSpc>
                <a:spcPct val="134000"/>
              </a:lnSpc>
              <a:spcBef>
                <a:spcPts val="0"/>
              </a:spcBef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Ability 1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/Family Promise A Place Called Home for Individuals Permanent Supportive Housing Program</a:t>
            </a:r>
          </a:p>
          <a:p>
            <a:pPr>
              <a:lnSpc>
                <a:spcPct val="134000"/>
              </a:lnSpc>
              <a:spcBef>
                <a:spcPts val="0"/>
              </a:spcBef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Family Promise Home Plate (Individuals)Permanent Supportive Housing Program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34000"/>
              </a:lnSpc>
              <a:spcBef>
                <a:spcPts val="0"/>
              </a:spcBef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Family Promise Youth Rapid Rehousing Program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34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Big Bend CoC HMIS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Graphic 6" descr="House">
            <a:extLst>
              <a:ext uri="{FF2B5EF4-FFF2-40B4-BE49-F238E27FC236}">
                <a16:creationId xmlns:a16="http://schemas.microsoft.com/office/drawing/2014/main" id="{C92500D1-E4BC-36FB-1561-20DC503580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01018" y="3967018"/>
            <a:ext cx="2873159" cy="2873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84224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289</TotalTime>
  <Words>856</Words>
  <Application>Microsoft Office PowerPoint</Application>
  <PresentationFormat>Widescreen</PresentationFormat>
  <Paragraphs>113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Questrial</vt:lpstr>
      <vt:lpstr>Wingdings 3</vt:lpstr>
      <vt:lpstr>Wisp</vt:lpstr>
      <vt:lpstr>2023 HUD CoC Program Local Competition Community Call</vt:lpstr>
      <vt:lpstr>Agenda</vt:lpstr>
      <vt:lpstr>Be Sure to Stay Informed</vt:lpstr>
      <vt:lpstr>What is the CoC NOFO?</vt:lpstr>
      <vt:lpstr>HUD Requirements for NOFO Local Competition</vt:lpstr>
      <vt:lpstr>HUD Homeless Policy Priorities</vt:lpstr>
      <vt:lpstr>FY 2023 HUD Big Bend CoC Competition Funding </vt:lpstr>
      <vt:lpstr>Big Bend CoC Local Competition Process Highlights</vt:lpstr>
      <vt:lpstr>Renewal Projects</vt:lpstr>
      <vt:lpstr>New Projects  Are you planning to apply?</vt:lpstr>
      <vt:lpstr>Eligible Projects Types  New Funding Under CoC Bonus: $207,235                          New Domestic Violence Bonus: $296,051  Under CoC Bonus: $207,235DV DV Bonus- $296,051us- $296,051 </vt:lpstr>
      <vt:lpstr>Applicants </vt:lpstr>
      <vt:lpstr>Upcoming Important Dates See full timeline for more details</vt:lpstr>
      <vt:lpstr>Questions?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HUD CoC Program Local Competition Community Call</dc:title>
  <dc:creator>Johnna Coleman</dc:creator>
  <cp:lastModifiedBy>Eric Layton</cp:lastModifiedBy>
  <cp:revision>4</cp:revision>
  <dcterms:created xsi:type="dcterms:W3CDTF">2023-08-01T15:24:58Z</dcterms:created>
  <dcterms:modified xsi:type="dcterms:W3CDTF">2023-08-04T18:35:39Z</dcterms:modified>
</cp:coreProperties>
</file>