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4"/>
  </p:notesMasterIdLst>
  <p:sldIdLst>
    <p:sldId id="256" r:id="rId3"/>
    <p:sldId id="261" r:id="rId4"/>
    <p:sldId id="262" r:id="rId5"/>
    <p:sldId id="263" r:id="rId6"/>
    <p:sldId id="264" r:id="rId7"/>
    <p:sldId id="265" r:id="rId8"/>
    <p:sldId id="266" r:id="rId9"/>
    <p:sldId id="267" r:id="rId10"/>
    <p:sldId id="269" r:id="rId11"/>
    <p:sldId id="268"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426C0D-6ABD-44A8-A02B-B46E9E10DAB4}" v="36" dt="2024-06-24T16:25:52.7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7" autoAdjust="0"/>
    <p:restoredTop sz="94660"/>
  </p:normalViewPr>
  <p:slideViewPr>
    <p:cSldViewPr snapToGrid="0">
      <p:cViewPr varScale="1">
        <p:scale>
          <a:sx n="110" d="100"/>
          <a:sy n="110" d="100"/>
        </p:scale>
        <p:origin x="89" y="6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Layton" userId="9f65e2b5-28da-42e5-9c9e-b9a441ebb4fc" providerId="ADAL" clId="{D5426C0D-6ABD-44A8-A02B-B46E9E10DAB4}"/>
    <pc:docChg chg="undo redo custSel delSld modSld">
      <pc:chgData name="Eric Layton" userId="9f65e2b5-28da-42e5-9c9e-b9a441ebb4fc" providerId="ADAL" clId="{D5426C0D-6ABD-44A8-A02B-B46E9E10DAB4}" dt="2024-06-24T16:27:20.914" v="536" actId="20577"/>
      <pc:docMkLst>
        <pc:docMk/>
      </pc:docMkLst>
      <pc:sldChg chg="addSp delSp modSp mod">
        <pc:chgData name="Eric Layton" userId="9f65e2b5-28da-42e5-9c9e-b9a441ebb4fc" providerId="ADAL" clId="{D5426C0D-6ABD-44A8-A02B-B46E9E10DAB4}" dt="2024-06-24T15:53:05.333" v="161" actId="20577"/>
        <pc:sldMkLst>
          <pc:docMk/>
          <pc:sldMk cId="985910139" sldId="267"/>
        </pc:sldMkLst>
        <pc:spChg chg="mod">
          <ac:chgData name="Eric Layton" userId="9f65e2b5-28da-42e5-9c9e-b9a441ebb4fc" providerId="ADAL" clId="{D5426C0D-6ABD-44A8-A02B-B46E9E10DAB4}" dt="2024-06-24T15:53:05.333" v="161" actId="20577"/>
          <ac:spMkLst>
            <pc:docMk/>
            <pc:sldMk cId="985910139" sldId="267"/>
            <ac:spMk id="2" creationId="{9E15AC2E-AC26-6578-A0DA-332939A6A941}"/>
          </ac:spMkLst>
        </pc:spChg>
        <pc:spChg chg="add del mod">
          <ac:chgData name="Eric Layton" userId="9f65e2b5-28da-42e5-9c9e-b9a441ebb4fc" providerId="ADAL" clId="{D5426C0D-6ABD-44A8-A02B-B46E9E10DAB4}" dt="2024-06-24T15:37:38.164" v="15" actId="478"/>
          <ac:spMkLst>
            <pc:docMk/>
            <pc:sldMk cId="985910139" sldId="267"/>
            <ac:spMk id="6" creationId="{CB1FDA27-0656-B853-3364-65765B7B7463}"/>
          </ac:spMkLst>
        </pc:spChg>
        <pc:spChg chg="add del mod">
          <ac:chgData name="Eric Layton" userId="9f65e2b5-28da-42e5-9c9e-b9a441ebb4fc" providerId="ADAL" clId="{D5426C0D-6ABD-44A8-A02B-B46E9E10DAB4}" dt="2024-06-24T15:42:39.556" v="85" actId="478"/>
          <ac:spMkLst>
            <pc:docMk/>
            <pc:sldMk cId="985910139" sldId="267"/>
            <ac:spMk id="7" creationId="{E390632B-62AC-0333-BBCB-E21BBD98A370}"/>
          </ac:spMkLst>
        </pc:spChg>
      </pc:sldChg>
      <pc:sldChg chg="addSp modSp mod">
        <pc:chgData name="Eric Layton" userId="9f65e2b5-28da-42e5-9c9e-b9a441ebb4fc" providerId="ADAL" clId="{D5426C0D-6ABD-44A8-A02B-B46E9E10DAB4}" dt="2024-06-24T16:27:20.914" v="536" actId="20577"/>
        <pc:sldMkLst>
          <pc:docMk/>
          <pc:sldMk cId="592016029" sldId="268"/>
        </pc:sldMkLst>
        <pc:spChg chg="mod">
          <ac:chgData name="Eric Layton" userId="9f65e2b5-28da-42e5-9c9e-b9a441ebb4fc" providerId="ADAL" clId="{D5426C0D-6ABD-44A8-A02B-B46E9E10DAB4}" dt="2024-06-24T16:27:20.914" v="536" actId="20577"/>
          <ac:spMkLst>
            <pc:docMk/>
            <pc:sldMk cId="592016029" sldId="268"/>
            <ac:spMk id="2" creationId="{64C93F9E-411B-5C1E-0438-36A42092E80F}"/>
          </ac:spMkLst>
        </pc:spChg>
        <pc:spChg chg="add">
          <ac:chgData name="Eric Layton" userId="9f65e2b5-28da-42e5-9c9e-b9a441ebb4fc" providerId="ADAL" clId="{D5426C0D-6ABD-44A8-A02B-B46E9E10DAB4}" dt="2024-06-24T16:25:17.224" v="384"/>
          <ac:spMkLst>
            <pc:docMk/>
            <pc:sldMk cId="592016029" sldId="268"/>
            <ac:spMk id="3" creationId="{CF186CC0-7555-AE0E-17EA-A9AD6B2ED043}"/>
          </ac:spMkLst>
        </pc:spChg>
        <pc:spChg chg="add mod">
          <ac:chgData name="Eric Layton" userId="9f65e2b5-28da-42e5-9c9e-b9a441ebb4fc" providerId="ADAL" clId="{D5426C0D-6ABD-44A8-A02B-B46E9E10DAB4}" dt="2024-06-24T16:25:28.288" v="386"/>
          <ac:spMkLst>
            <pc:docMk/>
            <pc:sldMk cId="592016029" sldId="268"/>
            <ac:spMk id="6" creationId="{DA605913-5FBC-2B4F-5FC3-3F5D2EE95224}"/>
          </ac:spMkLst>
        </pc:spChg>
        <pc:spChg chg="add">
          <ac:chgData name="Eric Layton" userId="9f65e2b5-28da-42e5-9c9e-b9a441ebb4fc" providerId="ADAL" clId="{D5426C0D-6ABD-44A8-A02B-B46E9E10DAB4}" dt="2024-06-24T16:25:38.742" v="387"/>
          <ac:spMkLst>
            <pc:docMk/>
            <pc:sldMk cId="592016029" sldId="268"/>
            <ac:spMk id="8" creationId="{8DEDA2CF-2EF4-E8E2-90BF-73D3E8550B98}"/>
          </ac:spMkLst>
        </pc:spChg>
        <pc:spChg chg="add">
          <ac:chgData name="Eric Layton" userId="9f65e2b5-28da-42e5-9c9e-b9a441ebb4fc" providerId="ADAL" clId="{D5426C0D-6ABD-44A8-A02B-B46E9E10DAB4}" dt="2024-06-24T16:25:46.662" v="390"/>
          <ac:spMkLst>
            <pc:docMk/>
            <pc:sldMk cId="592016029" sldId="268"/>
            <ac:spMk id="9" creationId="{AED7B5F6-0F12-5973-2DAA-303FEF442AA7}"/>
          </ac:spMkLst>
        </pc:spChg>
        <pc:spChg chg="add">
          <ac:chgData name="Eric Layton" userId="9f65e2b5-28da-42e5-9c9e-b9a441ebb4fc" providerId="ADAL" clId="{D5426C0D-6ABD-44A8-A02B-B46E9E10DAB4}" dt="2024-06-24T16:25:51.946" v="391"/>
          <ac:spMkLst>
            <pc:docMk/>
            <pc:sldMk cId="592016029" sldId="268"/>
            <ac:spMk id="10" creationId="{F6CF5089-C56A-60DA-6DD5-2EBE4D16F4D5}"/>
          </ac:spMkLst>
        </pc:spChg>
      </pc:sldChg>
      <pc:sldChg chg="addSp delSp modSp mod">
        <pc:chgData name="Eric Layton" userId="9f65e2b5-28da-42e5-9c9e-b9a441ebb4fc" providerId="ADAL" clId="{D5426C0D-6ABD-44A8-A02B-B46E9E10DAB4}" dt="2024-06-24T16:22:41.656" v="380" actId="20577"/>
        <pc:sldMkLst>
          <pc:docMk/>
          <pc:sldMk cId="3886714518" sldId="269"/>
        </pc:sldMkLst>
        <pc:spChg chg="mod">
          <ac:chgData name="Eric Layton" userId="9f65e2b5-28da-42e5-9c9e-b9a441ebb4fc" providerId="ADAL" clId="{D5426C0D-6ABD-44A8-A02B-B46E9E10DAB4}" dt="2024-06-24T16:22:41.656" v="380" actId="20577"/>
          <ac:spMkLst>
            <pc:docMk/>
            <pc:sldMk cId="3886714518" sldId="269"/>
            <ac:spMk id="2" creationId="{9D7045E7-77E0-C044-7F35-DDCC5E3B7E79}"/>
          </ac:spMkLst>
        </pc:spChg>
        <pc:graphicFrameChg chg="add mod">
          <ac:chgData name="Eric Layton" userId="9f65e2b5-28da-42e5-9c9e-b9a441ebb4fc" providerId="ADAL" clId="{D5426C0D-6ABD-44A8-A02B-B46E9E10DAB4}" dt="2024-06-24T16:06:25.963" v="165"/>
          <ac:graphicFrameMkLst>
            <pc:docMk/>
            <pc:sldMk cId="3886714518" sldId="269"/>
            <ac:graphicFrameMk id="3" creationId="{7625A204-AAAB-DE7E-9F2A-20E3237257ED}"/>
          </ac:graphicFrameMkLst>
        </pc:graphicFrameChg>
        <pc:graphicFrameChg chg="del mod">
          <ac:chgData name="Eric Layton" userId="9f65e2b5-28da-42e5-9c9e-b9a441ebb4fc" providerId="ADAL" clId="{D5426C0D-6ABD-44A8-A02B-B46E9E10DAB4}" dt="2024-06-24T16:06:19.982" v="162" actId="478"/>
          <ac:graphicFrameMkLst>
            <pc:docMk/>
            <pc:sldMk cId="3886714518" sldId="269"/>
            <ac:graphicFrameMk id="6" creationId="{11A4D6DC-73EE-CC03-42FD-11BE460C2D1F}"/>
          </ac:graphicFrameMkLst>
        </pc:graphicFrameChg>
        <pc:graphicFrameChg chg="add del mod">
          <ac:chgData name="Eric Layton" userId="9f65e2b5-28da-42e5-9c9e-b9a441ebb4fc" providerId="ADAL" clId="{D5426C0D-6ABD-44A8-A02B-B46E9E10DAB4}" dt="2024-06-24T16:12:31.168" v="175" actId="478"/>
          <ac:graphicFrameMkLst>
            <pc:docMk/>
            <pc:sldMk cId="3886714518" sldId="269"/>
            <ac:graphicFrameMk id="7" creationId="{7625A204-AAAB-DE7E-9F2A-20E3237257ED}"/>
          </ac:graphicFrameMkLst>
        </pc:graphicFrameChg>
        <pc:graphicFrameChg chg="add mod">
          <ac:chgData name="Eric Layton" userId="9f65e2b5-28da-42e5-9c9e-b9a441ebb4fc" providerId="ADAL" clId="{D5426C0D-6ABD-44A8-A02B-B46E9E10DAB4}" dt="2024-06-24T16:13:56.624" v="186"/>
          <ac:graphicFrameMkLst>
            <pc:docMk/>
            <pc:sldMk cId="3886714518" sldId="269"/>
            <ac:graphicFrameMk id="8" creationId="{7625A204-AAAB-DE7E-9F2A-20E3237257ED}"/>
          </ac:graphicFrameMkLst>
        </pc:graphicFrameChg>
      </pc:sldChg>
      <pc:sldChg chg="del">
        <pc:chgData name="Eric Layton" userId="9f65e2b5-28da-42e5-9c9e-b9a441ebb4fc" providerId="ADAL" clId="{D5426C0D-6ABD-44A8-A02B-B46E9E10DAB4}" dt="2024-06-24T15:35:20.290" v="0" actId="47"/>
        <pc:sldMkLst>
          <pc:docMk/>
          <pc:sldMk cId="4048561659" sldId="27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bigbendcoc-my.sharepoint.com/personal/elayton_bigbendcoc_org/Documents/Documents/2022%20SPM%20Comparison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bigbendcoc-my.sharepoint.com/personal/elayton_bigbendcoc_org/Documents/Documents/2022%20SPM%20Comparisons.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https://bigbendcoc-my.sharepoint.com/personal/elayton_bigbendcoc_org/Documents/Documents/2022%20SPM%20Comparison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bigbendcoc-my.sharepoint.com/personal/elayton_bigbendcoc_org/Documents/Documents/2022%20SPM%20Comparison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oleObject" Target="https://bigbendcoc-my.sharepoint.com/personal/elayton_bigbendcoc_org/Documents/Documents/2022%20SPM%20Comparisons.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https://bigbendcoc-my.sharepoint.com/personal/elayton_bigbendcoc_org/Documents/Documents/2022%20SPM%20Comparisons.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bigbendcoc-my.sharepoint.com/personal/elayton_bigbendcoc_org/Documents/Documents/2022%20SPM%20Comparison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Universe</a:t>
            </a:r>
            <a:r>
              <a:rPr lang="en-US" b="1" baseline="0"/>
              <a:t> (persons)</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'[2022 SPM Comparisons.xlsx]Measure 1'!$A$6:$B$6</c:f>
              <c:strCache>
                <c:ptCount val="2"/>
                <c:pt idx="0">
                  <c:v>1.1</c:v>
                </c:pt>
                <c:pt idx="1">
                  <c:v>Persons in ES</c:v>
                </c:pt>
              </c:strCache>
            </c:strRef>
          </c:tx>
          <c:spPr>
            <a:ln w="28575" cap="rnd">
              <a:solidFill>
                <a:schemeClr val="accent1"/>
              </a:solidFill>
              <a:round/>
            </a:ln>
            <a:effectLst/>
          </c:spPr>
          <c:marker>
            <c:symbol val="none"/>
          </c:marker>
          <c:dLbls>
            <c:dLbl>
              <c:idx val="0"/>
              <c:layout>
                <c:manualLayout>
                  <c:x val="-2.9475344880461517E-2"/>
                  <c:y val="4.04931238600197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B7-485A-8A8A-CE909DC413CE}"/>
                </c:ext>
              </c:extLst>
            </c:dLbl>
            <c:dLbl>
              <c:idx val="1"/>
              <c:layout>
                <c:manualLayout>
                  <c:x val="-3.2496907656521114E-2"/>
                  <c:y val="3.02221812462831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B7-485A-8A8A-CE909DC413CE}"/>
                </c:ext>
              </c:extLst>
            </c:dLbl>
            <c:dLbl>
              <c:idx val="2"/>
              <c:layout>
                <c:manualLayout>
                  <c:x val="-3.4007689044550975E-2"/>
                  <c:y val="3.70694763221075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B7-485A-8A8A-CE909DC413CE}"/>
                </c:ext>
              </c:extLst>
            </c:dLbl>
            <c:dLbl>
              <c:idx val="3"/>
              <c:layout>
                <c:manualLayout>
                  <c:x val="-3.0986126268491308E-2"/>
                  <c:y val="2.33748861704588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DB7-485A-8A8A-CE909DC413CE}"/>
                </c:ext>
              </c:extLst>
            </c:dLbl>
            <c:dLbl>
              <c:idx val="4"/>
              <c:layout>
                <c:manualLayout>
                  <c:x val="-2.9475344880461503E-2"/>
                  <c:y val="3.02221812462831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B7-485A-8A8A-CE909DC413CE}"/>
                </c:ext>
              </c:extLst>
            </c:dLbl>
            <c:dLbl>
              <c:idx val="5"/>
              <c:layout>
                <c:manualLayout>
                  <c:x val="-2.7964563492431808E-2"/>
                  <c:y val="3.70694763221075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B7-485A-8A8A-CE909DC413C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'[2022 SPM Comparisons.xlsx]Measure 1'!$C$3:$H$5</c:f>
              <c:multiLvlStrCache>
                <c:ptCount val="6"/>
                <c:lvl>
                  <c:pt idx="0">
                    <c:v>FY 2018</c:v>
                  </c:pt>
                  <c:pt idx="1">
                    <c:v>FY 2019</c:v>
                  </c:pt>
                  <c:pt idx="2">
                    <c:v>FY 2020</c:v>
                  </c:pt>
                  <c:pt idx="3">
                    <c:v>FY 2021</c:v>
                  </c:pt>
                  <c:pt idx="4">
                    <c:v>FY 2022</c:v>
                  </c:pt>
                  <c:pt idx="5">
                    <c:v>FY 2023</c:v>
                  </c:pt>
                </c:lvl>
                <c:lvl>
                  <c:pt idx="0">
                    <c:v>Universe (Persons)</c:v>
                  </c:pt>
                </c:lvl>
              </c:multiLvlStrCache>
            </c:multiLvlStrRef>
          </c:cat>
          <c:val>
            <c:numRef>
              <c:f>'[2022 SPM Comparisons.xlsx]Measure 1'!$C$6:$H$6</c:f>
              <c:numCache>
                <c:formatCode>General</c:formatCode>
                <c:ptCount val="6"/>
                <c:pt idx="0">
                  <c:v>2898</c:v>
                </c:pt>
                <c:pt idx="1">
                  <c:v>2724</c:v>
                </c:pt>
                <c:pt idx="2">
                  <c:v>2499</c:v>
                </c:pt>
                <c:pt idx="3">
                  <c:v>1534</c:v>
                </c:pt>
                <c:pt idx="4">
                  <c:v>1448</c:v>
                </c:pt>
                <c:pt idx="5">
                  <c:v>2290</c:v>
                </c:pt>
              </c:numCache>
            </c:numRef>
          </c:val>
          <c:smooth val="0"/>
          <c:extLst>
            <c:ext xmlns:c16="http://schemas.microsoft.com/office/drawing/2014/chart" uri="{C3380CC4-5D6E-409C-BE32-E72D297353CC}">
              <c16:uniqueId val="{00000006-1DB7-485A-8A8A-CE909DC413CE}"/>
            </c:ext>
          </c:extLst>
        </c:ser>
        <c:ser>
          <c:idx val="1"/>
          <c:order val="1"/>
          <c:tx>
            <c:strRef>
              <c:f>'[2022 SPM Comparisons.xlsx]Measure 1'!$A$7:$B$7</c:f>
              <c:strCache>
                <c:ptCount val="2"/>
                <c:pt idx="0">
                  <c:v>1.2</c:v>
                </c:pt>
                <c:pt idx="1">
                  <c:v>Persons in ES and TH</c:v>
                </c:pt>
              </c:strCache>
            </c:strRef>
          </c:tx>
          <c:spPr>
            <a:ln w="28575" cap="rnd">
              <a:solidFill>
                <a:schemeClr val="accent2"/>
              </a:solidFill>
              <a:round/>
            </a:ln>
            <a:effectLst/>
          </c:spPr>
          <c:marker>
            <c:symbol val="none"/>
          </c:marker>
          <c:dLbls>
            <c:dLbl>
              <c:idx val="2"/>
              <c:layout>
                <c:manualLayout>
                  <c:x val="-3.551847043258078E-2"/>
                  <c:y val="-4.85217121256969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DB7-485A-8A8A-CE909DC413C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'[2022 SPM Comparisons.xlsx]Measure 1'!$C$3:$H$5</c:f>
              <c:multiLvlStrCache>
                <c:ptCount val="6"/>
                <c:lvl>
                  <c:pt idx="0">
                    <c:v>FY 2018</c:v>
                  </c:pt>
                  <c:pt idx="1">
                    <c:v>FY 2019</c:v>
                  </c:pt>
                  <c:pt idx="2">
                    <c:v>FY 2020</c:v>
                  </c:pt>
                  <c:pt idx="3">
                    <c:v>FY 2021</c:v>
                  </c:pt>
                  <c:pt idx="4">
                    <c:v>FY 2022</c:v>
                  </c:pt>
                  <c:pt idx="5">
                    <c:v>FY 2023</c:v>
                  </c:pt>
                </c:lvl>
                <c:lvl>
                  <c:pt idx="0">
                    <c:v>Universe (Persons)</c:v>
                  </c:pt>
                </c:lvl>
              </c:multiLvlStrCache>
            </c:multiLvlStrRef>
          </c:cat>
          <c:val>
            <c:numRef>
              <c:f>'[2022 SPM Comparisons.xlsx]Measure 1'!$C$7:$H$7</c:f>
              <c:numCache>
                <c:formatCode>General</c:formatCode>
                <c:ptCount val="6"/>
                <c:pt idx="0">
                  <c:v>3038</c:v>
                </c:pt>
                <c:pt idx="1">
                  <c:v>2835</c:v>
                </c:pt>
                <c:pt idx="2">
                  <c:v>2516</c:v>
                </c:pt>
                <c:pt idx="3">
                  <c:v>1655</c:v>
                </c:pt>
                <c:pt idx="4">
                  <c:v>1566</c:v>
                </c:pt>
                <c:pt idx="5">
                  <c:v>2408</c:v>
                </c:pt>
              </c:numCache>
            </c:numRef>
          </c:val>
          <c:smooth val="0"/>
          <c:extLst>
            <c:ext xmlns:c16="http://schemas.microsoft.com/office/drawing/2014/chart" uri="{C3380CC4-5D6E-409C-BE32-E72D297353CC}">
              <c16:uniqueId val="{00000008-1DB7-485A-8A8A-CE909DC413CE}"/>
            </c:ext>
          </c:extLst>
        </c:ser>
        <c:dLbls>
          <c:dLblPos val="t"/>
          <c:showLegendKey val="0"/>
          <c:showVal val="1"/>
          <c:showCatName val="0"/>
          <c:showSerName val="0"/>
          <c:showPercent val="0"/>
          <c:showBubbleSize val="0"/>
        </c:dLbls>
        <c:smooth val="0"/>
        <c:axId val="866420112"/>
        <c:axId val="866421096"/>
      </c:lineChart>
      <c:catAx>
        <c:axId val="86642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866421096"/>
        <c:crosses val="autoZero"/>
        <c:auto val="1"/>
        <c:lblAlgn val="ctr"/>
        <c:lblOffset val="100"/>
        <c:noMultiLvlLbl val="0"/>
      </c:catAx>
      <c:valAx>
        <c:axId val="866421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866420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Average Length of Time Homeless  (bed nights)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'[2022 SPM Comparisons.xlsx]Measure 1'!$B$6</c:f>
              <c:strCache>
                <c:ptCount val="1"/>
                <c:pt idx="0">
                  <c:v>Persons in ES</c:v>
                </c:pt>
              </c:strCache>
            </c:strRef>
          </c:tx>
          <c:spPr>
            <a:ln w="28575" cap="rnd">
              <a:solidFill>
                <a:schemeClr val="accent1"/>
              </a:solidFill>
              <a:round/>
            </a:ln>
            <a:effectLst/>
          </c:spPr>
          <c:marker>
            <c:symbol val="none"/>
          </c:marker>
          <c:dLbls>
            <c:dLbl>
              <c:idx val="0"/>
              <c:layout>
                <c:manualLayout>
                  <c:x val="-2.5694703676290238E-2"/>
                  <c:y val="2.92406797273244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85-456C-B91C-35AAF274DBF8}"/>
                </c:ext>
              </c:extLst>
            </c:dLbl>
            <c:dLbl>
              <c:idx val="1"/>
              <c:layout>
                <c:manualLayout>
                  <c:x val="-1.7381599348865174E-2"/>
                  <c:y val="3.58656006977554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85-456C-B91C-35AAF274DBF8}"/>
                </c:ext>
              </c:extLst>
            </c:dLbl>
            <c:dLbl>
              <c:idx val="2"/>
              <c:layout>
                <c:manualLayout>
                  <c:x val="-2.5694703676290169E-2"/>
                  <c:y val="3.91780611829708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685-456C-B91C-35AAF274DBF8}"/>
                </c:ext>
              </c:extLst>
            </c:dLbl>
            <c:dLbl>
              <c:idx val="3"/>
              <c:layout>
                <c:manualLayout>
                  <c:x val="-2.4183922288260419E-2"/>
                  <c:y val="3.25531402125399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85-456C-B91C-35AAF274DBF8}"/>
                </c:ext>
              </c:extLst>
            </c:dLbl>
            <c:dLbl>
              <c:idx val="4"/>
              <c:layout>
                <c:manualLayout>
                  <c:x val="-2.5694703676290225E-2"/>
                  <c:y val="3.25531402125399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85-456C-B91C-35AAF274DBF8}"/>
                </c:ext>
              </c:extLst>
            </c:dLbl>
            <c:dLbl>
              <c:idx val="5"/>
              <c:layout>
                <c:manualLayout>
                  <c:x val="-2.5694703676290113E-2"/>
                  <c:y val="2.92406797273245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85-456C-B91C-35AAF274DBF8}"/>
                </c:ext>
              </c:extLst>
            </c:dLbl>
            <c:spPr>
              <a:noFill/>
              <a:ln>
                <a:noFill/>
              </a:ln>
              <a:effectLst/>
            </c:spPr>
            <c:txPr>
              <a:bodyPr rot="0" spcFirstLastPara="1" vertOverflow="ellipsis" vert="horz" wrap="square" anchor="ctr" anchorCtr="1"/>
              <a:lstStyle/>
              <a:p>
                <a:pPr>
                  <a:defRPr sz="900"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'[2022 SPM Comparisons.xlsx]Measure 1'!$C$3:$O$5</c:f>
              <c:multiLvlStrCache>
                <c:ptCount val="13"/>
                <c:lvl>
                  <c:pt idx="0">
                    <c:v>FY 2018</c:v>
                  </c:pt>
                  <c:pt idx="1">
                    <c:v>FY 2019</c:v>
                  </c:pt>
                  <c:pt idx="2">
                    <c:v>FY 2020</c:v>
                  </c:pt>
                  <c:pt idx="3">
                    <c:v>FY 2021</c:v>
                  </c:pt>
                  <c:pt idx="4">
                    <c:v>FY 2022</c:v>
                  </c:pt>
                  <c:pt idx="5">
                    <c:v>FY 2023</c:v>
                  </c:pt>
                  <c:pt idx="6">
                    <c:v>FY 2018</c:v>
                  </c:pt>
                  <c:pt idx="7">
                    <c:v>FY 2019</c:v>
                  </c:pt>
                  <c:pt idx="8">
                    <c:v>FY 2020</c:v>
                  </c:pt>
                  <c:pt idx="9">
                    <c:v>FY 2021</c:v>
                  </c:pt>
                  <c:pt idx="10">
                    <c:v>FY 2022</c:v>
                  </c:pt>
                  <c:pt idx="11">
                    <c:v>FY 2023</c:v>
                  </c:pt>
                  <c:pt idx="12">
                    <c:v>Difference</c:v>
                  </c:pt>
                </c:lvl>
                <c:lvl>
                  <c:pt idx="0">
                    <c:v>Universe (Persons)</c:v>
                  </c:pt>
                  <c:pt idx="6">
                    <c:v>Average LOT Homeless (bed nights)</c:v>
                  </c:pt>
                </c:lvl>
              </c:multiLvlStrCache>
            </c:multiLvlStrRef>
          </c:cat>
          <c:val>
            <c:numRef>
              <c:f>'[2022 SPM Comparisons.xlsx]Measure 1'!$I$6:$N$6</c:f>
              <c:numCache>
                <c:formatCode>General</c:formatCode>
                <c:ptCount val="6"/>
                <c:pt idx="0">
                  <c:v>123</c:v>
                </c:pt>
                <c:pt idx="1">
                  <c:v>98</c:v>
                </c:pt>
                <c:pt idx="2">
                  <c:v>105</c:v>
                </c:pt>
                <c:pt idx="3">
                  <c:v>106</c:v>
                </c:pt>
                <c:pt idx="4">
                  <c:v>108</c:v>
                </c:pt>
                <c:pt idx="5">
                  <c:v>113</c:v>
                </c:pt>
              </c:numCache>
            </c:numRef>
          </c:val>
          <c:smooth val="0"/>
          <c:extLst>
            <c:ext xmlns:c16="http://schemas.microsoft.com/office/drawing/2014/chart" uri="{C3380CC4-5D6E-409C-BE32-E72D297353CC}">
              <c16:uniqueId val="{00000006-B685-456C-B91C-35AAF274DBF8}"/>
            </c:ext>
          </c:extLst>
        </c:ser>
        <c:ser>
          <c:idx val="1"/>
          <c:order val="1"/>
          <c:tx>
            <c:strRef>
              <c:f>'[2022 SPM Comparisons.xlsx]Measure 1'!$B$7</c:f>
              <c:strCache>
                <c:ptCount val="1"/>
                <c:pt idx="0">
                  <c:v>Persons in ES and TH</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900" b="1" i="0" u="none" strike="noStrike" kern="1200" baseline="0">
                    <a:solidFill>
                      <a:schemeClr val="accent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'[2022 SPM Comparisons.xlsx]Measure 1'!$C$3:$O$5</c:f>
              <c:multiLvlStrCache>
                <c:ptCount val="13"/>
                <c:lvl>
                  <c:pt idx="0">
                    <c:v>FY 2018</c:v>
                  </c:pt>
                  <c:pt idx="1">
                    <c:v>FY 2019</c:v>
                  </c:pt>
                  <c:pt idx="2">
                    <c:v>FY 2020</c:v>
                  </c:pt>
                  <c:pt idx="3">
                    <c:v>FY 2021</c:v>
                  </c:pt>
                  <c:pt idx="4">
                    <c:v>FY 2022</c:v>
                  </c:pt>
                  <c:pt idx="5">
                    <c:v>FY 2023</c:v>
                  </c:pt>
                  <c:pt idx="6">
                    <c:v>FY 2018</c:v>
                  </c:pt>
                  <c:pt idx="7">
                    <c:v>FY 2019</c:v>
                  </c:pt>
                  <c:pt idx="8">
                    <c:v>FY 2020</c:v>
                  </c:pt>
                  <c:pt idx="9">
                    <c:v>FY 2021</c:v>
                  </c:pt>
                  <c:pt idx="10">
                    <c:v>FY 2022</c:v>
                  </c:pt>
                  <c:pt idx="11">
                    <c:v>FY 2023</c:v>
                  </c:pt>
                  <c:pt idx="12">
                    <c:v>Difference</c:v>
                  </c:pt>
                </c:lvl>
                <c:lvl>
                  <c:pt idx="0">
                    <c:v>Universe (Persons)</c:v>
                  </c:pt>
                  <c:pt idx="6">
                    <c:v>Average LOT Homeless (bed nights)</c:v>
                  </c:pt>
                </c:lvl>
              </c:multiLvlStrCache>
            </c:multiLvlStrRef>
          </c:cat>
          <c:val>
            <c:numRef>
              <c:f>'[2022 SPM Comparisons.xlsx]Measure 1'!$I$7:$N$7</c:f>
              <c:numCache>
                <c:formatCode>General</c:formatCode>
                <c:ptCount val="6"/>
                <c:pt idx="0">
                  <c:v>129</c:v>
                </c:pt>
                <c:pt idx="1">
                  <c:v>130</c:v>
                </c:pt>
                <c:pt idx="2">
                  <c:v>144</c:v>
                </c:pt>
                <c:pt idx="3">
                  <c:v>140</c:v>
                </c:pt>
                <c:pt idx="4">
                  <c:v>120</c:v>
                </c:pt>
                <c:pt idx="5">
                  <c:v>121</c:v>
                </c:pt>
              </c:numCache>
            </c:numRef>
          </c:val>
          <c:smooth val="0"/>
          <c:extLst>
            <c:ext xmlns:c16="http://schemas.microsoft.com/office/drawing/2014/chart" uri="{C3380CC4-5D6E-409C-BE32-E72D297353CC}">
              <c16:uniqueId val="{00000007-B685-456C-B91C-35AAF274DBF8}"/>
            </c:ext>
          </c:extLst>
        </c:ser>
        <c:ser>
          <c:idx val="2"/>
          <c:order val="2"/>
          <c:tx>
            <c:strRef>
              <c:f>'[2022 SPM Comparisons.xlsx]Measure 1'!$B$8</c:f>
              <c:strCache>
                <c:ptCount val="1"/>
                <c:pt idx="0">
                  <c:v>National Average</c:v>
                </c:pt>
              </c:strCache>
            </c:strRef>
          </c:tx>
          <c:spPr>
            <a:ln w="28575" cap="rnd">
              <a:solidFill>
                <a:schemeClr val="accent3"/>
              </a:solidFill>
              <a:prstDash val="sysDash"/>
              <a:round/>
            </a:ln>
            <a:effectLst/>
          </c:spPr>
          <c:marker>
            <c:symbol val="none"/>
          </c:marker>
          <c:dLbls>
            <c:spPr>
              <a:noFill/>
              <a:ln>
                <a:noFill/>
              </a:ln>
              <a:effectLst/>
            </c:spPr>
            <c:txPr>
              <a:bodyPr rot="0" spcFirstLastPara="1" vertOverflow="ellipsis" vert="horz" wrap="square" anchor="ctr" anchorCtr="1"/>
              <a:lstStyle/>
              <a:p>
                <a:pPr>
                  <a:defRPr sz="900" b="1" i="0" u="none" strike="noStrike" kern="1200" baseline="0">
                    <a:solidFill>
                      <a:schemeClr val="accent3"/>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'[2022 SPM Comparisons.xlsx]Measure 1'!$C$3:$O$5</c:f>
              <c:multiLvlStrCache>
                <c:ptCount val="13"/>
                <c:lvl>
                  <c:pt idx="0">
                    <c:v>FY 2018</c:v>
                  </c:pt>
                  <c:pt idx="1">
                    <c:v>FY 2019</c:v>
                  </c:pt>
                  <c:pt idx="2">
                    <c:v>FY 2020</c:v>
                  </c:pt>
                  <c:pt idx="3">
                    <c:v>FY 2021</c:v>
                  </c:pt>
                  <c:pt idx="4">
                    <c:v>FY 2022</c:v>
                  </c:pt>
                  <c:pt idx="5">
                    <c:v>FY 2023</c:v>
                  </c:pt>
                  <c:pt idx="6">
                    <c:v>FY 2018</c:v>
                  </c:pt>
                  <c:pt idx="7">
                    <c:v>FY 2019</c:v>
                  </c:pt>
                  <c:pt idx="8">
                    <c:v>FY 2020</c:v>
                  </c:pt>
                  <c:pt idx="9">
                    <c:v>FY 2021</c:v>
                  </c:pt>
                  <c:pt idx="10">
                    <c:v>FY 2022</c:v>
                  </c:pt>
                  <c:pt idx="11">
                    <c:v>FY 2023</c:v>
                  </c:pt>
                  <c:pt idx="12">
                    <c:v>Difference</c:v>
                  </c:pt>
                </c:lvl>
                <c:lvl>
                  <c:pt idx="0">
                    <c:v>Universe (Persons)</c:v>
                  </c:pt>
                  <c:pt idx="6">
                    <c:v>Average LOT Homeless (bed nights)</c:v>
                  </c:pt>
                </c:lvl>
              </c:multiLvlStrCache>
            </c:multiLvlStrRef>
          </c:cat>
          <c:val>
            <c:numRef>
              <c:f>'[2022 SPM Comparisons.xlsx]Measure 1'!$I$8:$M$8</c:f>
              <c:numCache>
                <c:formatCode>General</c:formatCode>
                <c:ptCount val="5"/>
                <c:pt idx="0">
                  <c:v>164</c:v>
                </c:pt>
                <c:pt idx="1">
                  <c:v>156</c:v>
                </c:pt>
                <c:pt idx="2">
                  <c:v>193</c:v>
                </c:pt>
                <c:pt idx="3">
                  <c:v>160</c:v>
                </c:pt>
                <c:pt idx="4">
                  <c:v>158</c:v>
                </c:pt>
              </c:numCache>
            </c:numRef>
          </c:val>
          <c:smooth val="0"/>
          <c:extLst>
            <c:ext xmlns:c16="http://schemas.microsoft.com/office/drawing/2014/chart" uri="{C3380CC4-5D6E-409C-BE32-E72D297353CC}">
              <c16:uniqueId val="{00000008-B685-456C-B91C-35AAF274DBF8}"/>
            </c:ext>
          </c:extLst>
        </c:ser>
        <c:dLbls>
          <c:showLegendKey val="0"/>
          <c:showVal val="0"/>
          <c:showCatName val="0"/>
          <c:showSerName val="0"/>
          <c:showPercent val="0"/>
          <c:showBubbleSize val="0"/>
        </c:dLbls>
        <c:smooth val="0"/>
        <c:axId val="810065192"/>
        <c:axId val="813394936"/>
      </c:lineChart>
      <c:catAx>
        <c:axId val="8100651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13394936"/>
        <c:crosses val="autoZero"/>
        <c:auto val="1"/>
        <c:lblAlgn val="ctr"/>
        <c:lblOffset val="100"/>
        <c:noMultiLvlLbl val="0"/>
      </c:catAx>
      <c:valAx>
        <c:axId val="813394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10065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b="1"/>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vert="horz"/>
          <a:lstStyle/>
          <a:p>
            <a:pPr>
              <a:defRPr/>
            </a:pPr>
            <a:r>
              <a:rPr lang="en-US"/>
              <a:t>Returns to Homelessness in Less than 6 Months</a:t>
            </a:r>
          </a:p>
        </c:rich>
      </c:tx>
      <c:overlay val="0"/>
      <c:spPr>
        <a:noFill/>
        <a:ln>
          <a:noFill/>
        </a:ln>
        <a:effectLst/>
      </c:spPr>
    </c:title>
    <c:autoTitleDeleted val="0"/>
    <c:plotArea>
      <c:layout/>
      <c:barChart>
        <c:barDir val="bar"/>
        <c:grouping val="stacked"/>
        <c:varyColors val="0"/>
        <c:ser>
          <c:idx val="0"/>
          <c:order val="0"/>
          <c:tx>
            <c:v>Clients who Returned to Homelessness</c:v>
          </c:tx>
          <c:spPr>
            <a:solidFill>
              <a:srgbClr val="FFFF00"/>
            </a:solidFill>
            <a:ln>
              <a:noFill/>
            </a:ln>
            <a:effectLst/>
          </c:spPr>
          <c:invertIfNegative val="0"/>
          <c:dLbls>
            <c:dLbl>
              <c:idx val="0"/>
              <c:layout>
                <c:manualLayout>
                  <c:x val="2.1072414550413754E-2"/>
                  <c:y val="7.3681636825143821E-5"/>
                </c:manualLayout>
              </c:layout>
              <c:tx>
                <c:rich>
                  <a:bodyPr/>
                  <a:lstStyle/>
                  <a:p>
                    <a:fld id="{FAE3A0A6-DB4E-4489-8805-90C244100276}" type="VALUE">
                      <a:rPr lang="en-US"/>
                      <a:pPr/>
                      <a:t>[VALUE]</a:t>
                    </a:fld>
                    <a:r>
                      <a:rPr lang="en-US"/>
                      <a:t> </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ED0-4B88-927E-7618FA648F6D}"/>
                </c:ext>
              </c:extLst>
            </c:dLbl>
            <c:dLbl>
              <c:idx val="1"/>
              <c:layout>
                <c:manualLayout>
                  <c:x val="1.0156470047861584E-3"/>
                  <c:y val="-6.7180333426204735E-17"/>
                </c:manualLayout>
              </c:layout>
              <c:tx>
                <c:rich>
                  <a:bodyPr/>
                  <a:lstStyle/>
                  <a:p>
                    <a:fld id="{74AC004C-BBED-4158-9310-0015CDDFBB83}" type="VALUE">
                      <a:rPr lang="en-US"/>
                      <a:pPr/>
                      <a:t>[VALUE]</a:t>
                    </a:fld>
                    <a:r>
                      <a:rPr lang="en-US"/>
                      <a:t> (16%)</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ED0-4B88-927E-7618FA648F6D}"/>
                </c:ext>
              </c:extLst>
            </c:dLbl>
            <c:dLbl>
              <c:idx val="2"/>
              <c:layout>
                <c:manualLayout>
                  <c:x val="2.6295526496022261E-2"/>
                  <c:y val="0"/>
                </c:manualLayout>
              </c:layout>
              <c:tx>
                <c:rich>
                  <a:bodyPr/>
                  <a:lstStyle/>
                  <a:p>
                    <a:r>
                      <a:rPr lang="en-US"/>
                      <a:t>3</a:t>
                    </a:r>
                    <a:r>
                      <a:rPr lang="en-US" baseline="0"/>
                      <a:t> (6%)</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ED0-4B88-927E-7618FA648F6D}"/>
                </c:ext>
              </c:extLst>
            </c:dLbl>
            <c:dLbl>
              <c:idx val="3"/>
              <c:layout>
                <c:manualLayout>
                  <c:x val="2.8899814442809875E-2"/>
                  <c:y val="0"/>
                </c:manualLayout>
              </c:layout>
              <c:tx>
                <c:rich>
                  <a:bodyPr/>
                  <a:lstStyle/>
                  <a:p>
                    <a:fld id="{7D8489D8-D73F-4F28-8617-3B83E86D68BA}" type="VALUE">
                      <a:rPr lang="en-US"/>
                      <a:pPr/>
                      <a:t>[VALUE]</a:t>
                    </a:fld>
                    <a:r>
                      <a:rPr lang="en-US"/>
                      <a:t> (3%)</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ED0-4B88-927E-7618FA648F6D}"/>
                </c:ext>
              </c:extLst>
            </c:dLbl>
            <c:spPr>
              <a:noFill/>
              <a:ln>
                <a:noFill/>
              </a:ln>
              <a:effectLst/>
            </c:spPr>
            <c:txPr>
              <a:bodyPr rot="0" vert="horz"/>
              <a:lstStyle/>
              <a:p>
                <a:pP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 SPM Comparisons.xlsx]Measure 2'!$A$5:$A$9</c:f>
              <c:strCache>
                <c:ptCount val="4"/>
                <c:pt idx="0">
                  <c:v>Exit was from SO</c:v>
                </c:pt>
                <c:pt idx="1">
                  <c:v>Exit was from ES</c:v>
                </c:pt>
                <c:pt idx="2">
                  <c:v>Exit was from TH</c:v>
                </c:pt>
                <c:pt idx="3">
                  <c:v>Exit was from PH</c:v>
                </c:pt>
              </c:strCache>
              <c:extLst/>
            </c:strRef>
          </c:cat>
          <c:val>
            <c:numRef>
              <c:f>'[2022 SPM Comparisons.xlsx]Measure 2'!$C$5:$C$9</c:f>
              <c:numCache>
                <c:formatCode>General</c:formatCode>
                <c:ptCount val="4"/>
                <c:pt idx="0">
                  <c:v>0</c:v>
                </c:pt>
                <c:pt idx="1">
                  <c:v>68</c:v>
                </c:pt>
                <c:pt idx="2">
                  <c:v>3</c:v>
                </c:pt>
                <c:pt idx="3">
                  <c:v>9</c:v>
                </c:pt>
              </c:numCache>
              <c:extLst/>
            </c:numRef>
          </c:val>
          <c:extLst>
            <c:ext xmlns:c16="http://schemas.microsoft.com/office/drawing/2014/chart" uri="{C3380CC4-5D6E-409C-BE32-E72D297353CC}">
              <c16:uniqueId val="{00000004-7ED0-4B88-927E-7618FA648F6D}"/>
            </c:ext>
          </c:extLst>
        </c:ser>
        <c:ser>
          <c:idx val="1"/>
          <c:order val="1"/>
          <c:tx>
            <c:v>Clients who Exited to Permanent Destinations</c:v>
          </c:tx>
          <c:spPr>
            <a:solidFill>
              <a:srgbClr val="00B050"/>
            </a:solidFill>
            <a:ln>
              <a:noFill/>
            </a:ln>
            <a:effectLst/>
          </c:spPr>
          <c:invertIfNegative val="0"/>
          <c:dLbls>
            <c:dLbl>
              <c:idx val="0"/>
              <c:layout>
                <c:manualLayout>
                  <c:x val="8.0729150112953091E-2"/>
                  <c:y val="-1.3705497939375849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ED0-4B88-927E-7618FA648F6D}"/>
                </c:ext>
              </c:extLst>
            </c:dLbl>
            <c:dLbl>
              <c:idx val="1"/>
              <c:layout>
                <c:manualLayout>
                  <c:x val="0.33790467260149121"/>
                  <c:y val="6.7180333426204735E-17"/>
                </c:manualLayout>
              </c:layout>
              <c:spPr>
                <a:noFill/>
                <a:ln>
                  <a:noFill/>
                </a:ln>
                <a:effectLst/>
              </c:spPr>
              <c:txPr>
                <a:bodyPr rot="0" vert="horz"/>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ED0-4B88-927E-7618FA648F6D}"/>
                </c:ext>
              </c:extLst>
            </c:dLbl>
            <c:dLbl>
              <c:idx val="2"/>
              <c:layout>
                <c:manualLayout>
                  <c:x val="8.33333162456290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ED0-4B88-927E-7618FA648F6D}"/>
                </c:ext>
              </c:extLst>
            </c:dLbl>
            <c:dLbl>
              <c:idx val="3"/>
              <c:layout>
                <c:manualLayout>
                  <c:x val="0.25023698465690769"/>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ED0-4B88-927E-7618FA648F6D}"/>
                </c:ext>
              </c:extLst>
            </c:dLbl>
            <c:spPr>
              <a:noFill/>
              <a:ln>
                <a:noFill/>
              </a:ln>
              <a:effectLst/>
            </c:spPr>
            <c:txPr>
              <a:bodyPr rot="0" vert="horz"/>
              <a:lstStyle/>
              <a:p>
                <a:pP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 SPM Comparisons.xlsx]Measure 2'!$A$5:$A$9</c:f>
              <c:strCache>
                <c:ptCount val="4"/>
                <c:pt idx="0">
                  <c:v>Exit was from SO</c:v>
                </c:pt>
                <c:pt idx="1">
                  <c:v>Exit was from ES</c:v>
                </c:pt>
                <c:pt idx="2">
                  <c:v>Exit was from TH</c:v>
                </c:pt>
                <c:pt idx="3">
                  <c:v>Exit was from PH</c:v>
                </c:pt>
              </c:strCache>
              <c:extLst/>
            </c:strRef>
          </c:cat>
          <c:val>
            <c:numRef>
              <c:f>'[2022 SPM Comparisons.xlsx]Measure 2'!$B$5:$B$9</c:f>
              <c:numCache>
                <c:formatCode>General</c:formatCode>
                <c:ptCount val="4"/>
                <c:pt idx="0">
                  <c:v>20</c:v>
                </c:pt>
                <c:pt idx="1">
                  <c:v>420</c:v>
                </c:pt>
                <c:pt idx="2">
                  <c:v>53</c:v>
                </c:pt>
                <c:pt idx="3">
                  <c:v>310</c:v>
                </c:pt>
              </c:numCache>
              <c:extLst/>
            </c:numRef>
          </c:val>
          <c:extLst>
            <c:ext xmlns:c16="http://schemas.microsoft.com/office/drawing/2014/chart" uri="{C3380CC4-5D6E-409C-BE32-E72D297353CC}">
              <c16:uniqueId val="{00000009-7ED0-4B88-927E-7618FA648F6D}"/>
            </c:ext>
          </c:extLst>
        </c:ser>
        <c:dLbls>
          <c:dLblPos val="ctr"/>
          <c:showLegendKey val="0"/>
          <c:showVal val="1"/>
          <c:showCatName val="0"/>
          <c:showSerName val="0"/>
          <c:showPercent val="0"/>
          <c:showBubbleSize val="0"/>
        </c:dLbls>
        <c:gapWidth val="150"/>
        <c:overlap val="100"/>
        <c:axId val="500855432"/>
        <c:axId val="617383024"/>
      </c:barChart>
      <c:catAx>
        <c:axId val="500855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617383024"/>
        <c:crosses val="autoZero"/>
        <c:auto val="1"/>
        <c:lblAlgn val="ctr"/>
        <c:lblOffset val="100"/>
        <c:noMultiLvlLbl val="0"/>
      </c:catAx>
      <c:valAx>
        <c:axId val="6173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500855432"/>
        <c:crosses val="autoZero"/>
        <c:crossBetween val="between"/>
      </c:valAx>
      <c:spPr>
        <a:noFill/>
        <a:ln>
          <a:noFill/>
        </a:ln>
        <a:effectLst/>
      </c:spPr>
    </c:plotArea>
    <c:legend>
      <c:legendPos val="b"/>
      <c:overlay val="0"/>
      <c:spPr>
        <a:no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b="1"/>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Returns to Homelessness in 6 to 12 Months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1"/>
          <c:order val="0"/>
          <c:tx>
            <c:v>Clients who Returned to Homelessness</c:v>
          </c:tx>
          <c:spPr>
            <a:solidFill>
              <a:srgbClr val="FFFF00"/>
            </a:solidFill>
            <a:ln>
              <a:noFill/>
            </a:ln>
            <a:effectLst/>
          </c:spPr>
          <c:invertIfNegative val="0"/>
          <c:dLbls>
            <c:dLbl>
              <c:idx val="0"/>
              <c:layout>
                <c:manualLayout>
                  <c:x val="2.1149137285570357E-2"/>
                  <c:y val="0"/>
                </c:manualLayout>
              </c:layout>
              <c:tx>
                <c:rich>
                  <a:bodyPr/>
                  <a:lstStyle/>
                  <a:p>
                    <a:fld id="{59223BCE-3420-416C-B776-274B65E4C984}" type="VALUE">
                      <a:rPr lang="en-US"/>
                      <a:pPr/>
                      <a:t>[VALUE]</a:t>
                    </a:fld>
                    <a:r>
                      <a:rPr lang="en-US"/>
                      <a:t> </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76E-49D8-9F23-12A1FD36E67B}"/>
                </c:ext>
              </c:extLst>
            </c:dLbl>
            <c:dLbl>
              <c:idx val="1"/>
              <c:layout>
                <c:manualLayout>
                  <c:x val="4.7134608742471487E-3"/>
                  <c:y val="-6.4463880517711288E-17"/>
                </c:manualLayout>
              </c:layout>
              <c:tx>
                <c:rich>
                  <a:bodyPr/>
                  <a:lstStyle/>
                  <a:p>
                    <a:fld id="{3285AB3D-DF42-4301-A4A8-79ED7D13E718}" type="VALUE">
                      <a:rPr lang="en-US"/>
                      <a:pPr/>
                      <a:t>[VALUE]</a:t>
                    </a:fld>
                    <a:r>
                      <a:rPr lang="en-US"/>
                      <a:t> (8%)</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76E-49D8-9F23-12A1FD36E67B}"/>
                </c:ext>
              </c:extLst>
            </c:dLbl>
            <c:dLbl>
              <c:idx val="2"/>
              <c:layout>
                <c:manualLayout>
                  <c:x val="2.7879464602143321E-2"/>
                  <c:y val="3.5162522841796335E-3"/>
                </c:manualLayout>
              </c:layout>
              <c:tx>
                <c:rich>
                  <a:bodyPr/>
                  <a:lstStyle/>
                  <a:p>
                    <a:fld id="{B6646D79-0C5B-4AC6-B6A5-504300F7FCAF}" type="VALUE">
                      <a:rPr lang="en-US"/>
                      <a:pPr/>
                      <a:t>[VALUE]</a:t>
                    </a:fld>
                    <a:r>
                      <a:rPr lang="en-US"/>
                      <a:t> (4%)</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76E-49D8-9F23-12A1FD36E67B}"/>
                </c:ext>
              </c:extLst>
            </c:dLbl>
            <c:dLbl>
              <c:idx val="3"/>
              <c:layout>
                <c:manualLayout>
                  <c:x val="8.1342835713732152E-3"/>
                  <c:y val="-3.3624958285391765E-17"/>
                </c:manualLayout>
              </c:layout>
              <c:tx>
                <c:rich>
                  <a:bodyPr/>
                  <a:lstStyle/>
                  <a:p>
                    <a:fld id="{C22E41BB-D098-4FB2-BAB5-FC71AC3D6823}" type="VALUE">
                      <a:rPr lang="en-US"/>
                      <a:pPr/>
                      <a:t>[VALUE]</a:t>
                    </a:fld>
                    <a:r>
                      <a:rPr lang="en-US"/>
                      <a:t> (6%)</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76E-49D8-9F23-12A1FD36E67B}"/>
                </c:ext>
              </c:extLst>
            </c:dLbl>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 SPM Comparisons.xlsx]Measure 2'!$A$5:$A$9</c:f>
              <c:strCache>
                <c:ptCount val="4"/>
                <c:pt idx="0">
                  <c:v>Exit was from SO</c:v>
                </c:pt>
                <c:pt idx="1">
                  <c:v>Exit was from ES</c:v>
                </c:pt>
                <c:pt idx="2">
                  <c:v>Exit was from TH</c:v>
                </c:pt>
                <c:pt idx="3">
                  <c:v>Exit was from PH</c:v>
                </c:pt>
              </c:strCache>
              <c:extLst/>
            </c:strRef>
          </c:cat>
          <c:val>
            <c:numRef>
              <c:f>'[2022 SPM Comparisons.xlsx]Measure 2'!$E$5:$E$9</c:f>
              <c:numCache>
                <c:formatCode>General</c:formatCode>
                <c:ptCount val="4"/>
                <c:pt idx="0">
                  <c:v>0</c:v>
                </c:pt>
                <c:pt idx="1">
                  <c:v>35</c:v>
                </c:pt>
                <c:pt idx="2">
                  <c:v>2</c:v>
                </c:pt>
                <c:pt idx="3">
                  <c:v>19</c:v>
                </c:pt>
              </c:numCache>
              <c:extLst/>
            </c:numRef>
          </c:val>
          <c:extLst>
            <c:ext xmlns:c16="http://schemas.microsoft.com/office/drawing/2014/chart" uri="{C3380CC4-5D6E-409C-BE32-E72D297353CC}">
              <c16:uniqueId val="{00000004-076E-49D8-9F23-12A1FD36E67B}"/>
            </c:ext>
          </c:extLst>
        </c:ser>
        <c:ser>
          <c:idx val="0"/>
          <c:order val="1"/>
          <c:tx>
            <c:v>Clients who Exited to Permanent Destinations</c:v>
          </c:tx>
          <c:spPr>
            <a:solidFill>
              <a:srgbClr val="00B050"/>
            </a:solidFill>
            <a:ln>
              <a:noFill/>
            </a:ln>
            <a:effectLst/>
          </c:spPr>
          <c:invertIfNegative val="0"/>
          <c:dLbls>
            <c:dLbl>
              <c:idx val="0"/>
              <c:layout>
                <c:manualLayout>
                  <c:x val="5.367394366323449E-2"/>
                  <c:y val="-1.3705497939375849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76E-49D8-9F23-12A1FD36E67B}"/>
                </c:ext>
              </c:extLst>
            </c:dLbl>
            <c:dLbl>
              <c:idx val="1"/>
              <c:layout>
                <c:manualLayout>
                  <c:x val="0.40825508088488194"/>
                  <c:y val="-6.7249916570783531E-17"/>
                </c:manualLayout>
              </c:layout>
              <c:spPr>
                <a:noFill/>
                <a:ln>
                  <a:no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6-076E-49D8-9F23-12A1FD36E67B}"/>
                </c:ext>
              </c:extLst>
            </c:dLbl>
            <c:dLbl>
              <c:idx val="2"/>
              <c:layout>
                <c:manualLayout>
                  <c:x val="8.33333162456290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76E-49D8-9F23-12A1FD36E67B}"/>
                </c:ext>
              </c:extLst>
            </c:dLbl>
            <c:dLbl>
              <c:idx val="3"/>
              <c:layout>
                <c:manualLayout>
                  <c:x val="0.29091766156060506"/>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76E-49D8-9F23-12A1FD36E67B}"/>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 SPM Comparisons.xlsx]Measure 2'!$A$5:$A$9</c:f>
              <c:strCache>
                <c:ptCount val="4"/>
                <c:pt idx="0">
                  <c:v>Exit was from SO</c:v>
                </c:pt>
                <c:pt idx="1">
                  <c:v>Exit was from ES</c:v>
                </c:pt>
                <c:pt idx="2">
                  <c:v>Exit was from TH</c:v>
                </c:pt>
                <c:pt idx="3">
                  <c:v>Exit was from PH</c:v>
                </c:pt>
              </c:strCache>
              <c:extLst/>
            </c:strRef>
          </c:cat>
          <c:val>
            <c:numRef>
              <c:f>'[2022 SPM Comparisons.xlsx]Measure 2'!$B$5:$B$9</c:f>
              <c:numCache>
                <c:formatCode>General</c:formatCode>
                <c:ptCount val="4"/>
                <c:pt idx="0">
                  <c:v>20</c:v>
                </c:pt>
                <c:pt idx="1">
                  <c:v>420</c:v>
                </c:pt>
                <c:pt idx="2">
                  <c:v>53</c:v>
                </c:pt>
                <c:pt idx="3">
                  <c:v>310</c:v>
                </c:pt>
              </c:numCache>
              <c:extLst/>
            </c:numRef>
          </c:val>
          <c:extLst>
            <c:ext xmlns:c16="http://schemas.microsoft.com/office/drawing/2014/chart" uri="{C3380CC4-5D6E-409C-BE32-E72D297353CC}">
              <c16:uniqueId val="{00000009-076E-49D8-9F23-12A1FD36E67B}"/>
            </c:ext>
          </c:extLst>
        </c:ser>
        <c:dLbls>
          <c:dLblPos val="ctr"/>
          <c:showLegendKey val="0"/>
          <c:showVal val="1"/>
          <c:showCatName val="0"/>
          <c:showSerName val="0"/>
          <c:showPercent val="0"/>
          <c:showBubbleSize val="0"/>
        </c:dLbls>
        <c:gapWidth val="150"/>
        <c:overlap val="100"/>
        <c:axId val="500855432"/>
        <c:axId val="617383024"/>
      </c:barChart>
      <c:catAx>
        <c:axId val="500855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617383024"/>
        <c:crosses val="autoZero"/>
        <c:auto val="1"/>
        <c:lblAlgn val="ctr"/>
        <c:lblOffset val="100"/>
        <c:noMultiLvlLbl val="0"/>
      </c:catAx>
      <c:valAx>
        <c:axId val="6173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00855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b="1"/>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Change in PIT Counts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'[2022 SPM Comparisons.xlsx]Measure 3'!$A$7</c:f>
              <c:strCache>
                <c:ptCount val="1"/>
                <c:pt idx="0">
                  <c:v>Emergency Shelter Total</c:v>
                </c:pt>
              </c:strCache>
            </c:strRef>
          </c:tx>
          <c:spPr>
            <a:ln w="28575" cap="rnd">
              <a:solidFill>
                <a:schemeClr val="accent2"/>
              </a:solidFill>
              <a:round/>
            </a:ln>
            <a:effectLst/>
          </c:spPr>
          <c:marker>
            <c:symbol val="none"/>
          </c:marker>
          <c:dLbls>
            <c:dLbl>
              <c:idx val="0"/>
              <c:layout>
                <c:manualLayout>
                  <c:x val="-2.1293247879385552E-2"/>
                  <c:y val="2.2292528222548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944-4434-9911-74D812F0A7AC}"/>
                </c:ext>
              </c:extLst>
            </c:dLbl>
            <c:dLbl>
              <c:idx val="1"/>
              <c:layout>
                <c:manualLayout>
                  <c:x val="-2.1293247879385552E-2"/>
                  <c:y val="1.4654856942507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44-4434-9911-74D812F0A7AC}"/>
                </c:ext>
              </c:extLst>
            </c:dLbl>
            <c:dLbl>
              <c:idx val="2"/>
              <c:layout>
                <c:manualLayout>
                  <c:x val="-2.2497617103332788E-2"/>
                  <c:y val="2.42019460425585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944-4434-9911-74D812F0A7AC}"/>
                </c:ext>
              </c:extLst>
            </c:dLbl>
            <c:dLbl>
              <c:idx val="3"/>
              <c:layout>
                <c:manualLayout>
                  <c:x val="-2.1293247879385638E-2"/>
                  <c:y val="2.2292528222548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44-4434-9911-74D812F0A7AC}"/>
                </c:ext>
              </c:extLst>
            </c:dLbl>
            <c:dLbl>
              <c:idx val="4"/>
              <c:layout>
                <c:manualLayout>
                  <c:x val="-2.1293247879385638E-2"/>
                  <c:y val="1.27454391224976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944-4434-9911-74D812F0A7AC}"/>
                </c:ext>
              </c:extLst>
            </c:dLbl>
            <c:dLbl>
              <c:idx val="5"/>
              <c:layout>
                <c:manualLayout>
                  <c:x val="-2.1293247879385729E-2"/>
                  <c:y val="2.42019460425586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944-4434-9911-74D812F0A7AC}"/>
                </c:ext>
              </c:extLst>
            </c:dLbl>
            <c:dLbl>
              <c:idx val="6"/>
              <c:layout>
                <c:manualLayout>
                  <c:x val="-2.1293247879385729E-2"/>
                  <c:y val="2.03831104025383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944-4434-9911-74D812F0A7AC}"/>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 SPM Comparisons.xlsx]Measure 3'!$B$3:$G$5</c:f>
              <c:strCache>
                <c:ptCount val="6"/>
                <c:pt idx="0">
                  <c:v>2018 PIT Count</c:v>
                </c:pt>
                <c:pt idx="1">
                  <c:v>2019 PIT Count</c:v>
                </c:pt>
                <c:pt idx="2">
                  <c:v>2020 PIT Count</c:v>
                </c:pt>
                <c:pt idx="3">
                  <c:v>2021 PIT Count</c:v>
                </c:pt>
                <c:pt idx="4">
                  <c:v>2022 PIT Count</c:v>
                </c:pt>
                <c:pt idx="5">
                  <c:v>2023 PIT Count</c:v>
                </c:pt>
              </c:strCache>
            </c:strRef>
          </c:cat>
          <c:val>
            <c:numRef>
              <c:f>'[2022 SPM Comparisons.xlsx]Measure 3'!$B$7:$H$7</c:f>
              <c:numCache>
                <c:formatCode>General</c:formatCode>
                <c:ptCount val="7"/>
                <c:pt idx="0">
                  <c:v>677</c:v>
                </c:pt>
                <c:pt idx="1">
                  <c:v>593</c:v>
                </c:pt>
                <c:pt idx="2">
                  <c:v>551</c:v>
                </c:pt>
                <c:pt idx="3">
                  <c:v>462</c:v>
                </c:pt>
                <c:pt idx="4">
                  <c:v>380</c:v>
                </c:pt>
                <c:pt idx="5">
                  <c:v>414</c:v>
                </c:pt>
                <c:pt idx="6">
                  <c:v>396</c:v>
                </c:pt>
              </c:numCache>
            </c:numRef>
          </c:val>
          <c:smooth val="0"/>
          <c:extLst>
            <c:ext xmlns:c16="http://schemas.microsoft.com/office/drawing/2014/chart" uri="{C3380CC4-5D6E-409C-BE32-E72D297353CC}">
              <c16:uniqueId val="{00000007-0944-4434-9911-74D812F0A7AC}"/>
            </c:ext>
          </c:extLst>
        </c:ser>
        <c:ser>
          <c:idx val="2"/>
          <c:order val="2"/>
          <c:tx>
            <c:strRef>
              <c:f>'[2022 SPM Comparisons.xlsx]Measure 3'!$A$8</c:f>
              <c:strCache>
                <c:ptCount val="1"/>
                <c:pt idx="0">
                  <c:v>Transitional Housing Total</c:v>
                </c:pt>
              </c:strCache>
            </c:strRef>
          </c:tx>
          <c:spPr>
            <a:ln w="28575" cap="rnd">
              <a:solidFill>
                <a:schemeClr val="accent3"/>
              </a:solidFill>
              <a:round/>
            </a:ln>
            <a:effectLst/>
          </c:spPr>
          <c:marker>
            <c:symbol val="none"/>
          </c:marker>
          <c:dLbls>
            <c:dLbl>
              <c:idx val="3"/>
              <c:layout>
                <c:manualLayout>
                  <c:x val="-1.6403508830160226E-2"/>
                  <c:y val="1.4654856942507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944-4434-9911-74D812F0A7AC}"/>
                </c:ext>
              </c:extLst>
            </c:dLbl>
            <c:dLbl>
              <c:idx val="4"/>
              <c:layout>
                <c:manualLayout>
                  <c:x val="-1.8812247278054431E-2"/>
                  <c:y val="2.2292528222548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944-4434-9911-74D812F0A7AC}"/>
                </c:ext>
              </c:extLst>
            </c:dLbl>
            <c:dLbl>
              <c:idx val="5"/>
              <c:layout>
                <c:manualLayout>
                  <c:x val="-2.1293247879385729E-2"/>
                  <c:y val="2.61113638625686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944-4434-9911-74D812F0A7AC}"/>
                </c:ext>
              </c:extLst>
            </c:dLbl>
            <c:dLbl>
              <c:idx val="6"/>
              <c:layout>
                <c:manualLayout>
                  <c:x val="-1.7607878054107282E-2"/>
                  <c:y val="1.84736925825281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944-4434-9911-74D812F0A7AC}"/>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3"/>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 SPM Comparisons.xlsx]Measure 3'!$B$3:$G$5</c:f>
              <c:strCache>
                <c:ptCount val="6"/>
                <c:pt idx="0">
                  <c:v>2018 PIT Count</c:v>
                </c:pt>
                <c:pt idx="1">
                  <c:v>2019 PIT Count</c:v>
                </c:pt>
                <c:pt idx="2">
                  <c:v>2020 PIT Count</c:v>
                </c:pt>
                <c:pt idx="3">
                  <c:v>2021 PIT Count</c:v>
                </c:pt>
                <c:pt idx="4">
                  <c:v>2022 PIT Count</c:v>
                </c:pt>
                <c:pt idx="5">
                  <c:v>2023 PIT Count</c:v>
                </c:pt>
              </c:strCache>
            </c:strRef>
          </c:cat>
          <c:val>
            <c:numRef>
              <c:f>'[2022 SPM Comparisons.xlsx]Measure 3'!$B$8:$H$8</c:f>
              <c:numCache>
                <c:formatCode>General</c:formatCode>
                <c:ptCount val="7"/>
                <c:pt idx="0">
                  <c:v>133</c:v>
                </c:pt>
                <c:pt idx="1">
                  <c:v>282</c:v>
                </c:pt>
                <c:pt idx="2">
                  <c:v>145</c:v>
                </c:pt>
                <c:pt idx="3">
                  <c:v>68</c:v>
                </c:pt>
                <c:pt idx="4">
                  <c:v>77</c:v>
                </c:pt>
                <c:pt idx="5">
                  <c:v>118</c:v>
                </c:pt>
                <c:pt idx="6">
                  <c:v>86</c:v>
                </c:pt>
              </c:numCache>
            </c:numRef>
          </c:val>
          <c:smooth val="0"/>
          <c:extLst>
            <c:ext xmlns:c16="http://schemas.microsoft.com/office/drawing/2014/chart" uri="{C3380CC4-5D6E-409C-BE32-E72D297353CC}">
              <c16:uniqueId val="{0000000C-0944-4434-9911-74D812F0A7AC}"/>
            </c:ext>
          </c:extLst>
        </c:ser>
        <c:ser>
          <c:idx val="3"/>
          <c:order val="3"/>
          <c:tx>
            <c:strRef>
              <c:f>'[2022 SPM Comparisons.xlsx]Measure 3'!$A$9</c:f>
              <c:strCache>
                <c:ptCount val="1"/>
                <c:pt idx="0">
                  <c:v>Total Sheltered Count</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7030A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 SPM Comparisons.xlsx]Measure 3'!$B$3:$G$5</c:f>
              <c:strCache>
                <c:ptCount val="6"/>
                <c:pt idx="0">
                  <c:v>2018 PIT Count</c:v>
                </c:pt>
                <c:pt idx="1">
                  <c:v>2019 PIT Count</c:v>
                </c:pt>
                <c:pt idx="2">
                  <c:v>2020 PIT Count</c:v>
                </c:pt>
                <c:pt idx="3">
                  <c:v>2021 PIT Count</c:v>
                </c:pt>
                <c:pt idx="4">
                  <c:v>2022 PIT Count</c:v>
                </c:pt>
                <c:pt idx="5">
                  <c:v>2023 PIT Count</c:v>
                </c:pt>
              </c:strCache>
            </c:strRef>
          </c:cat>
          <c:val>
            <c:numRef>
              <c:f>'[2022 SPM Comparisons.xlsx]Measure 3'!$B$9:$H$9</c:f>
              <c:numCache>
                <c:formatCode>General</c:formatCode>
                <c:ptCount val="7"/>
                <c:pt idx="0">
                  <c:v>810</c:v>
                </c:pt>
                <c:pt idx="1">
                  <c:v>875</c:v>
                </c:pt>
                <c:pt idx="2">
                  <c:v>696</c:v>
                </c:pt>
                <c:pt idx="3">
                  <c:v>530</c:v>
                </c:pt>
                <c:pt idx="4">
                  <c:v>457</c:v>
                </c:pt>
                <c:pt idx="5">
                  <c:v>532</c:v>
                </c:pt>
                <c:pt idx="6">
                  <c:v>482</c:v>
                </c:pt>
              </c:numCache>
            </c:numRef>
          </c:val>
          <c:smooth val="0"/>
          <c:extLst>
            <c:ext xmlns:c16="http://schemas.microsoft.com/office/drawing/2014/chart" uri="{C3380CC4-5D6E-409C-BE32-E72D297353CC}">
              <c16:uniqueId val="{0000000D-0944-4434-9911-74D812F0A7AC}"/>
            </c:ext>
          </c:extLst>
        </c:ser>
        <c:ser>
          <c:idx val="4"/>
          <c:order val="4"/>
          <c:tx>
            <c:strRef>
              <c:f>'[2022 SPM Comparisons.xlsx]Measure 3'!$A$10</c:f>
              <c:strCache>
                <c:ptCount val="1"/>
                <c:pt idx="0">
                  <c:v>Unsheltered Count</c:v>
                </c:pt>
              </c:strCache>
            </c:strRef>
          </c:tx>
          <c:spPr>
            <a:ln w="28575" cap="rnd">
              <a:solidFill>
                <a:schemeClr val="accent5"/>
              </a:solidFill>
              <a:round/>
            </a:ln>
            <a:effectLst/>
          </c:spPr>
          <c:marker>
            <c:symbol val="none"/>
          </c:marker>
          <c:dLbls>
            <c:dLbl>
              <c:idx val="0"/>
              <c:layout>
                <c:manualLayout>
                  <c:x val="-1.7607878054107282E-2"/>
                  <c:y val="2.03831104025382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944-4434-9911-74D812F0A7AC}"/>
                </c:ext>
              </c:extLst>
            </c:dLbl>
            <c:dLbl>
              <c:idx val="1"/>
              <c:layout>
                <c:manualLayout>
                  <c:x val="-1.8812247278054431E-2"/>
                  <c:y val="2.03831104025383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944-4434-9911-74D812F0A7AC}"/>
                </c:ext>
              </c:extLst>
            </c:dLbl>
            <c:dLbl>
              <c:idx val="2"/>
              <c:layout>
                <c:manualLayout>
                  <c:x val="-2.4906355551227079E-2"/>
                  <c:y val="2.42019460425586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944-4434-9911-74D812F0A7AC}"/>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5"/>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 SPM Comparisons.xlsx]Measure 3'!$B$3:$G$5</c:f>
              <c:strCache>
                <c:ptCount val="6"/>
                <c:pt idx="0">
                  <c:v>2018 PIT Count</c:v>
                </c:pt>
                <c:pt idx="1">
                  <c:v>2019 PIT Count</c:v>
                </c:pt>
                <c:pt idx="2">
                  <c:v>2020 PIT Count</c:v>
                </c:pt>
                <c:pt idx="3">
                  <c:v>2021 PIT Count</c:v>
                </c:pt>
                <c:pt idx="4">
                  <c:v>2022 PIT Count</c:v>
                </c:pt>
                <c:pt idx="5">
                  <c:v>2023 PIT Count</c:v>
                </c:pt>
              </c:strCache>
            </c:strRef>
          </c:cat>
          <c:val>
            <c:numRef>
              <c:f>'[2022 SPM Comparisons.xlsx]Measure 3'!$B$10:$H$10</c:f>
              <c:numCache>
                <c:formatCode>General</c:formatCode>
                <c:ptCount val="7"/>
                <c:pt idx="0">
                  <c:v>99</c:v>
                </c:pt>
                <c:pt idx="1">
                  <c:v>91</c:v>
                </c:pt>
                <c:pt idx="2">
                  <c:v>109</c:v>
                </c:pt>
                <c:pt idx="3">
                  <c:v>91</c:v>
                </c:pt>
                <c:pt idx="4">
                  <c:v>164</c:v>
                </c:pt>
                <c:pt idx="5">
                  <c:v>269</c:v>
                </c:pt>
                <c:pt idx="6">
                  <c:v>288</c:v>
                </c:pt>
              </c:numCache>
            </c:numRef>
          </c:val>
          <c:smooth val="0"/>
          <c:extLst>
            <c:ext xmlns:c16="http://schemas.microsoft.com/office/drawing/2014/chart" uri="{C3380CC4-5D6E-409C-BE32-E72D297353CC}">
              <c16:uniqueId val="{00000011-0944-4434-9911-74D812F0A7AC}"/>
            </c:ext>
          </c:extLst>
        </c:ser>
        <c:dLbls>
          <c:dLblPos val="t"/>
          <c:showLegendKey val="0"/>
          <c:showVal val="1"/>
          <c:showCatName val="0"/>
          <c:showSerName val="0"/>
          <c:showPercent val="0"/>
          <c:showBubbleSize val="0"/>
        </c:dLbls>
        <c:smooth val="0"/>
        <c:axId val="1051726496"/>
        <c:axId val="1051723872"/>
        <c:extLst>
          <c:ext xmlns:c15="http://schemas.microsoft.com/office/drawing/2012/chart" uri="{02D57815-91ED-43cb-92C2-25804820EDAC}">
            <c15:filteredLineSeries>
              <c15:ser>
                <c:idx val="0"/>
                <c:order val="0"/>
                <c:tx>
                  <c:strRef>
                    <c:extLst>
                      <c:ext uri="{02D57815-91ED-43cb-92C2-25804820EDAC}">
                        <c15:formulaRef>
                          <c15:sqref>'[2022 SPM Comparisons.xlsx]Measure 3'!$A$6</c15:sqref>
                        </c15:formulaRef>
                      </c:ext>
                    </c:extLst>
                    <c:strCache>
                      <c:ptCount val="1"/>
                      <c:pt idx="0">
                        <c:v>Universe: Total PIT Count of sheltered and unsheltered persons</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'[2022 SPM Comparisons.xlsx]Measure 3'!$B$3:$G$5</c15:sqref>
                        </c15:formulaRef>
                      </c:ext>
                    </c:extLst>
                    <c:strCache>
                      <c:ptCount val="6"/>
                      <c:pt idx="0">
                        <c:v>2018 PIT Count</c:v>
                      </c:pt>
                      <c:pt idx="1">
                        <c:v>2019 PIT Count</c:v>
                      </c:pt>
                      <c:pt idx="2">
                        <c:v>2020 PIT Count</c:v>
                      </c:pt>
                      <c:pt idx="3">
                        <c:v>2021 PIT Count</c:v>
                      </c:pt>
                      <c:pt idx="4">
                        <c:v>2022 PIT Count</c:v>
                      </c:pt>
                      <c:pt idx="5">
                        <c:v>2023 PIT Count</c:v>
                      </c:pt>
                    </c:strCache>
                  </c:strRef>
                </c:cat>
                <c:val>
                  <c:numRef>
                    <c:extLst>
                      <c:ext uri="{02D57815-91ED-43cb-92C2-25804820EDAC}">
                        <c15:formulaRef>
                          <c15:sqref>'[2022 SPM Comparisons.xlsx]Measure 3'!$B$6:$G$6</c15:sqref>
                        </c15:formulaRef>
                      </c:ext>
                    </c:extLst>
                    <c:numCache>
                      <c:formatCode>General</c:formatCode>
                      <c:ptCount val="6"/>
                      <c:pt idx="0">
                        <c:v>909</c:v>
                      </c:pt>
                      <c:pt idx="1">
                        <c:v>966</c:v>
                      </c:pt>
                      <c:pt idx="2">
                        <c:v>805</c:v>
                      </c:pt>
                      <c:pt idx="3">
                        <c:v>621</c:v>
                      </c:pt>
                      <c:pt idx="4">
                        <c:v>621</c:v>
                      </c:pt>
                      <c:pt idx="5">
                        <c:v>801</c:v>
                      </c:pt>
                    </c:numCache>
                  </c:numRef>
                </c:val>
                <c:smooth val="0"/>
                <c:extLst>
                  <c:ext xmlns:c16="http://schemas.microsoft.com/office/drawing/2014/chart" uri="{C3380CC4-5D6E-409C-BE32-E72D297353CC}">
                    <c16:uniqueId val="{00000012-0944-4434-9911-74D812F0A7AC}"/>
                  </c:ext>
                </c:extLst>
              </c15:ser>
            </c15:filteredLineSeries>
          </c:ext>
        </c:extLst>
      </c:lineChart>
      <c:catAx>
        <c:axId val="105172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51723872"/>
        <c:crosses val="autoZero"/>
        <c:auto val="1"/>
        <c:lblAlgn val="ctr"/>
        <c:lblOffset val="100"/>
        <c:noMultiLvlLbl val="0"/>
      </c:catAx>
      <c:valAx>
        <c:axId val="1051723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051726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b="1"/>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First-Time Homeless (based on entries into ES</a:t>
            </a:r>
            <a:r>
              <a:rPr lang="en-US" b="1" baseline="0"/>
              <a:t> and TH)</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2"/>
          <c:tx>
            <c:v>First-time Homeless</c:v>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 SPM Comparisons.xlsx]Measure 5'!$B$11:$G$12</c:f>
              <c:strCache>
                <c:ptCount val="6"/>
                <c:pt idx="0">
                  <c:v>FY 2018</c:v>
                </c:pt>
                <c:pt idx="1">
                  <c:v>FY 2019</c:v>
                </c:pt>
                <c:pt idx="2">
                  <c:v>FY 2020</c:v>
                </c:pt>
                <c:pt idx="3">
                  <c:v>FY 2021</c:v>
                </c:pt>
                <c:pt idx="4">
                  <c:v>FY 2022</c:v>
                </c:pt>
                <c:pt idx="5">
                  <c:v>FY 2023</c:v>
                </c:pt>
              </c:strCache>
            </c:strRef>
          </c:cat>
          <c:val>
            <c:numRef>
              <c:f>'[2022 SPM Comparisons.xlsx]Measure 5'!$B$7:$G$7</c:f>
              <c:numCache>
                <c:formatCode>General</c:formatCode>
                <c:ptCount val="6"/>
                <c:pt idx="0">
                  <c:v>1835</c:v>
                </c:pt>
                <c:pt idx="1">
                  <c:v>1681</c:v>
                </c:pt>
                <c:pt idx="2">
                  <c:v>1178</c:v>
                </c:pt>
                <c:pt idx="3">
                  <c:v>896</c:v>
                </c:pt>
                <c:pt idx="4">
                  <c:v>1194</c:v>
                </c:pt>
                <c:pt idx="5">
                  <c:v>1796</c:v>
                </c:pt>
              </c:numCache>
            </c:numRef>
          </c:val>
          <c:smooth val="0"/>
          <c:extLst>
            <c:ext xmlns:c16="http://schemas.microsoft.com/office/drawing/2014/chart" uri="{C3380CC4-5D6E-409C-BE32-E72D297353CC}">
              <c16:uniqueId val="{00000000-7CF8-4D5F-AFC9-1CC2F5EBF228}"/>
            </c:ext>
          </c:extLst>
        </c:ser>
        <c:dLbls>
          <c:dLblPos val="t"/>
          <c:showLegendKey val="0"/>
          <c:showVal val="1"/>
          <c:showCatName val="0"/>
          <c:showSerName val="0"/>
          <c:showPercent val="0"/>
          <c:showBubbleSize val="0"/>
        </c:dLbls>
        <c:smooth val="0"/>
        <c:axId val="1050970040"/>
        <c:axId val="1050969712"/>
        <c:extLst>
          <c:ext xmlns:c15="http://schemas.microsoft.com/office/drawing/2012/chart" uri="{02D57815-91ED-43cb-92C2-25804820EDAC}">
            <c15:filteredLineSeries>
              <c15:ser>
                <c:idx val="0"/>
                <c:order val="0"/>
                <c:tx>
                  <c:strRef>
                    <c:extLst>
                      <c:ext uri="{02D57815-91ED-43cb-92C2-25804820EDAC}">
                        <c15:formulaRef>
                          <c15:sqref>'[2022 SPM Comparisons.xlsx]Measure 5'!$A$5</c15:sqref>
                        </c15:formulaRef>
                      </c:ext>
                    </c:extLst>
                    <c:strCache>
                      <c:ptCount val="1"/>
                      <c:pt idx="0">
                        <c:v>Universe: Person with entries into ES, SH or TH during the reporting period.</c:v>
                      </c:pt>
                    </c:strCache>
                  </c:strRef>
                </c:tx>
                <c:spPr>
                  <a:ln w="28575" cap="rnd">
                    <a:solidFill>
                      <a:schemeClr val="accent1"/>
                    </a:solidFill>
                    <a:round/>
                  </a:ln>
                  <a:effectLst/>
                </c:spPr>
                <c:marker>
                  <c:symbol val="none"/>
                </c:marker>
                <c:dLbls>
                  <c:delete val="1"/>
                </c:dLbls>
                <c:cat>
                  <c:strRef>
                    <c:extLst>
                      <c:ext uri="{02D57815-91ED-43cb-92C2-25804820EDAC}">
                        <c15:formulaRef>
                          <c15:sqref>'[2022 SPM Comparisons.xlsx]Measure 5'!$B$11:$G$12</c15:sqref>
                        </c15:formulaRef>
                      </c:ext>
                    </c:extLst>
                    <c:strCache>
                      <c:ptCount val="6"/>
                      <c:pt idx="0">
                        <c:v>FY 2018</c:v>
                      </c:pt>
                      <c:pt idx="1">
                        <c:v>FY 2019</c:v>
                      </c:pt>
                      <c:pt idx="2">
                        <c:v>FY 2020</c:v>
                      </c:pt>
                      <c:pt idx="3">
                        <c:v>FY 2021</c:v>
                      </c:pt>
                      <c:pt idx="4">
                        <c:v>FY 2022</c:v>
                      </c:pt>
                      <c:pt idx="5">
                        <c:v>FY 2023</c:v>
                      </c:pt>
                    </c:strCache>
                  </c:strRef>
                </c:cat>
                <c:val>
                  <c:numRef>
                    <c:extLst>
                      <c:ext uri="{02D57815-91ED-43cb-92C2-25804820EDAC}">
                        <c15:formulaRef>
                          <c15:sqref>'[2022 SPM Comparisons.xlsx]Measure 5'!$B$5:$F$5</c15:sqref>
                        </c15:formulaRef>
                      </c:ext>
                    </c:extLst>
                    <c:numCache>
                      <c:formatCode>General</c:formatCode>
                      <c:ptCount val="5"/>
                      <c:pt idx="0">
                        <c:v>2943</c:v>
                      </c:pt>
                      <c:pt idx="1">
                        <c:v>2782</c:v>
                      </c:pt>
                      <c:pt idx="2">
                        <c:v>2166</c:v>
                      </c:pt>
                      <c:pt idx="3">
                        <c:v>1465</c:v>
                      </c:pt>
                      <c:pt idx="4">
                        <c:v>1575</c:v>
                      </c:pt>
                    </c:numCache>
                  </c:numRef>
                </c:val>
                <c:smooth val="0"/>
                <c:extLst>
                  <c:ext xmlns:c16="http://schemas.microsoft.com/office/drawing/2014/chart" uri="{C3380CC4-5D6E-409C-BE32-E72D297353CC}">
                    <c16:uniqueId val="{00000001-7CF8-4D5F-AFC9-1CC2F5EBF228}"/>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'[2022 SPM Comparisons.xlsx]Measure 5'!$A$6</c15:sqref>
                        </c15:formulaRef>
                      </c:ext>
                    </c:extLst>
                    <c:strCache>
                      <c:ptCount val="1"/>
                      <c:pt idx="0">
                        <c:v>Of persons above, count those who were in ES, SH, TH or any PH within 24 months prior to their entry during the reporting year.</c:v>
                      </c:pt>
                    </c:strCache>
                  </c:strRef>
                </c:tx>
                <c:spPr>
                  <a:ln w="28575" cap="rnd">
                    <a:solidFill>
                      <a:schemeClr val="accent2"/>
                    </a:solidFill>
                    <a:round/>
                  </a:ln>
                  <a:effectLst/>
                </c:spPr>
                <c:marker>
                  <c:symbol val="none"/>
                </c:marker>
                <c:dLbls>
                  <c:delete val="1"/>
                </c:dLbls>
                <c:cat>
                  <c:strRef>
                    <c:extLst xmlns:c15="http://schemas.microsoft.com/office/drawing/2012/chart">
                      <c:ext xmlns:c15="http://schemas.microsoft.com/office/drawing/2012/chart" uri="{02D57815-91ED-43cb-92C2-25804820EDAC}">
                        <c15:formulaRef>
                          <c15:sqref>'[2022 SPM Comparisons.xlsx]Measure 5'!$B$11:$G$12</c15:sqref>
                        </c15:formulaRef>
                      </c:ext>
                    </c:extLst>
                    <c:strCache>
                      <c:ptCount val="6"/>
                      <c:pt idx="0">
                        <c:v>FY 2018</c:v>
                      </c:pt>
                      <c:pt idx="1">
                        <c:v>FY 2019</c:v>
                      </c:pt>
                      <c:pt idx="2">
                        <c:v>FY 2020</c:v>
                      </c:pt>
                      <c:pt idx="3">
                        <c:v>FY 2021</c:v>
                      </c:pt>
                      <c:pt idx="4">
                        <c:v>FY 2022</c:v>
                      </c:pt>
                      <c:pt idx="5">
                        <c:v>FY 2023</c:v>
                      </c:pt>
                    </c:strCache>
                  </c:strRef>
                </c:cat>
                <c:val>
                  <c:numRef>
                    <c:extLst xmlns:c15="http://schemas.microsoft.com/office/drawing/2012/chart">
                      <c:ext xmlns:c15="http://schemas.microsoft.com/office/drawing/2012/chart" uri="{02D57815-91ED-43cb-92C2-25804820EDAC}">
                        <c15:formulaRef>
                          <c15:sqref>'[2022 SPM Comparisons.xlsx]Measure 5'!$B$6:$F$6</c15:sqref>
                        </c15:formulaRef>
                      </c:ext>
                    </c:extLst>
                    <c:numCache>
                      <c:formatCode>General</c:formatCode>
                      <c:ptCount val="5"/>
                      <c:pt idx="0">
                        <c:v>1108</c:v>
                      </c:pt>
                      <c:pt idx="1">
                        <c:v>1101</c:v>
                      </c:pt>
                      <c:pt idx="2">
                        <c:v>988</c:v>
                      </c:pt>
                      <c:pt idx="3">
                        <c:v>569</c:v>
                      </c:pt>
                      <c:pt idx="4">
                        <c:v>381</c:v>
                      </c:pt>
                    </c:numCache>
                  </c:numRef>
                </c:val>
                <c:smooth val="0"/>
                <c:extLst xmlns:c15="http://schemas.microsoft.com/office/drawing/2012/chart">
                  <c:ext xmlns:c16="http://schemas.microsoft.com/office/drawing/2014/chart" uri="{C3380CC4-5D6E-409C-BE32-E72D297353CC}">
                    <c16:uniqueId val="{00000002-7CF8-4D5F-AFC9-1CC2F5EBF228}"/>
                  </c:ext>
                </c:extLst>
              </c15:ser>
            </c15:filteredLineSeries>
          </c:ext>
        </c:extLst>
      </c:lineChart>
      <c:catAx>
        <c:axId val="1050970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050969712"/>
        <c:crosses val="autoZero"/>
        <c:auto val="1"/>
        <c:lblAlgn val="ctr"/>
        <c:lblOffset val="100"/>
        <c:noMultiLvlLbl val="0"/>
      </c:catAx>
      <c:valAx>
        <c:axId val="1050969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050970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Change in SO exits to temporary destinations, some institutional destinations, and permanent housing destinations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3"/>
          <c:order val="3"/>
          <c:tx>
            <c:strRef>
              <c:f>'Measure 7'!$A$8</c:f>
              <c:strCache>
                <c:ptCount val="1"/>
                <c:pt idx="0">
                  <c:v>% Successful exits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'Measure 7'!$B$3:$G$4</c:f>
              <c:strCache>
                <c:ptCount val="6"/>
                <c:pt idx="0">
                  <c:v>FY 2018</c:v>
                </c:pt>
                <c:pt idx="1">
                  <c:v>FY 2019</c:v>
                </c:pt>
                <c:pt idx="2">
                  <c:v>FY 2020</c:v>
                </c:pt>
                <c:pt idx="3">
                  <c:v>FY 2021</c:v>
                </c:pt>
                <c:pt idx="4">
                  <c:v>FY 2022</c:v>
                </c:pt>
                <c:pt idx="5">
                  <c:v>FY 2023</c:v>
                </c:pt>
              </c:strCache>
            </c:strRef>
          </c:cat>
          <c:val>
            <c:numRef>
              <c:f>'Measure 7'!$B$8:$G$8</c:f>
              <c:numCache>
                <c:formatCode>0%</c:formatCode>
                <c:ptCount val="6"/>
                <c:pt idx="0">
                  <c:v>0.66</c:v>
                </c:pt>
                <c:pt idx="1">
                  <c:v>0.79</c:v>
                </c:pt>
                <c:pt idx="2">
                  <c:v>0.81</c:v>
                </c:pt>
                <c:pt idx="3">
                  <c:v>0.64</c:v>
                </c:pt>
                <c:pt idx="4">
                  <c:v>0.24</c:v>
                </c:pt>
                <c:pt idx="5">
                  <c:v>0.41</c:v>
                </c:pt>
              </c:numCache>
            </c:numRef>
          </c:val>
          <c:smooth val="0"/>
          <c:extLst>
            <c:ext xmlns:c16="http://schemas.microsoft.com/office/drawing/2014/chart" uri="{C3380CC4-5D6E-409C-BE32-E72D297353CC}">
              <c16:uniqueId val="{00000000-11F9-4E44-94B1-BDCBB801A8F9}"/>
            </c:ext>
          </c:extLst>
        </c:ser>
        <c:ser>
          <c:idx val="4"/>
          <c:order val="4"/>
          <c:tx>
            <c:strRef>
              <c:f>'Measure 7'!$A$9</c:f>
              <c:strCache>
                <c:ptCount val="1"/>
                <c:pt idx="0">
                  <c:v>National Average</c:v>
                </c:pt>
              </c:strCache>
            </c:strRef>
          </c:tx>
          <c:spPr>
            <a:ln w="28575" cap="rnd">
              <a:solidFill>
                <a:schemeClr val="bg1">
                  <a:lumMod val="65000"/>
                </a:schemeClr>
              </a:solidFill>
              <a:prstDash val="sysDash"/>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'Measure 7'!$B$3:$G$4</c:f>
              <c:strCache>
                <c:ptCount val="6"/>
                <c:pt idx="0">
                  <c:v>FY 2018</c:v>
                </c:pt>
                <c:pt idx="1">
                  <c:v>FY 2019</c:v>
                </c:pt>
                <c:pt idx="2">
                  <c:v>FY 2020</c:v>
                </c:pt>
                <c:pt idx="3">
                  <c:v>FY 2021</c:v>
                </c:pt>
                <c:pt idx="4">
                  <c:v>FY 2022</c:v>
                </c:pt>
                <c:pt idx="5">
                  <c:v>FY 2023</c:v>
                </c:pt>
              </c:strCache>
            </c:strRef>
          </c:cat>
          <c:val>
            <c:numRef>
              <c:f>'Measure 7'!$B$9:$G$9</c:f>
              <c:numCache>
                <c:formatCode>0%</c:formatCode>
                <c:ptCount val="6"/>
                <c:pt idx="0">
                  <c:v>0.35</c:v>
                </c:pt>
                <c:pt idx="1">
                  <c:v>0.33</c:v>
                </c:pt>
                <c:pt idx="2">
                  <c:v>0.36</c:v>
                </c:pt>
                <c:pt idx="3">
                  <c:v>0.33</c:v>
                </c:pt>
                <c:pt idx="4">
                  <c:v>0.32</c:v>
                </c:pt>
              </c:numCache>
            </c:numRef>
          </c:val>
          <c:smooth val="0"/>
          <c:extLst>
            <c:ext xmlns:c16="http://schemas.microsoft.com/office/drawing/2014/chart" uri="{C3380CC4-5D6E-409C-BE32-E72D297353CC}">
              <c16:uniqueId val="{00000001-11F9-4E44-94B1-BDCBB801A8F9}"/>
            </c:ext>
          </c:extLst>
        </c:ser>
        <c:dLbls>
          <c:dLblPos val="t"/>
          <c:showLegendKey val="0"/>
          <c:showVal val="1"/>
          <c:showCatName val="0"/>
          <c:showSerName val="0"/>
          <c:showPercent val="0"/>
          <c:showBubbleSize val="0"/>
        </c:dLbls>
        <c:smooth val="0"/>
        <c:axId val="1062360448"/>
        <c:axId val="1062361432"/>
        <c:extLst>
          <c:ext xmlns:c15="http://schemas.microsoft.com/office/drawing/2012/chart" uri="{02D57815-91ED-43cb-92C2-25804820EDAC}">
            <c15:filteredLineSeries>
              <c15:ser>
                <c:idx val="0"/>
                <c:order val="0"/>
                <c:tx>
                  <c:strRef>
                    <c:extLst>
                      <c:ext uri="{02D57815-91ED-43cb-92C2-25804820EDAC}">
                        <c15:formulaRef>
                          <c15:sqref>'Measure 7'!$A$5</c15:sqref>
                        </c15:formulaRef>
                      </c:ext>
                    </c:extLst>
                    <c:strCache>
                      <c:ptCount val="1"/>
                      <c:pt idx="0">
                        <c:v>Universe: Persons who exit Street Outreach</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'Measure 7'!$B$3:$G$4</c15:sqref>
                        </c15:formulaRef>
                      </c:ext>
                    </c:extLst>
                    <c:strCache>
                      <c:ptCount val="6"/>
                      <c:pt idx="0">
                        <c:v>FY 2018</c:v>
                      </c:pt>
                      <c:pt idx="1">
                        <c:v>FY 2019</c:v>
                      </c:pt>
                      <c:pt idx="2">
                        <c:v>FY 2020</c:v>
                      </c:pt>
                      <c:pt idx="3">
                        <c:v>FY 2021</c:v>
                      </c:pt>
                      <c:pt idx="4">
                        <c:v>FY 2022</c:v>
                      </c:pt>
                      <c:pt idx="5">
                        <c:v>FY 2023</c:v>
                      </c:pt>
                    </c:strCache>
                  </c:strRef>
                </c:cat>
                <c:val>
                  <c:numRef>
                    <c:extLst>
                      <c:ext uri="{02D57815-91ED-43cb-92C2-25804820EDAC}">
                        <c15:formulaRef>
                          <c15:sqref>'Measure 7'!$B$5:$F$5</c15:sqref>
                        </c15:formulaRef>
                      </c:ext>
                    </c:extLst>
                    <c:numCache>
                      <c:formatCode>General</c:formatCode>
                      <c:ptCount val="5"/>
                      <c:pt idx="0">
                        <c:v>284</c:v>
                      </c:pt>
                      <c:pt idx="1">
                        <c:v>546</c:v>
                      </c:pt>
                      <c:pt idx="2">
                        <c:v>195</c:v>
                      </c:pt>
                      <c:pt idx="3">
                        <c:v>106</c:v>
                      </c:pt>
                      <c:pt idx="4">
                        <c:v>280</c:v>
                      </c:pt>
                    </c:numCache>
                  </c:numRef>
                </c:val>
                <c:smooth val="0"/>
                <c:extLst>
                  <c:ext xmlns:c16="http://schemas.microsoft.com/office/drawing/2014/chart" uri="{C3380CC4-5D6E-409C-BE32-E72D297353CC}">
                    <c16:uniqueId val="{00000002-11F9-4E44-94B1-BDCBB801A8F9}"/>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'Measure 7'!$A$6</c15:sqref>
                        </c15:formulaRef>
                      </c:ext>
                    </c:extLst>
                    <c:strCache>
                      <c:ptCount val="1"/>
                      <c:pt idx="0">
                        <c:v>Of persons above, those who exited to temporary &amp; some institutional destinations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'Measure 7'!$B$3:$G$4</c15:sqref>
                        </c15:formulaRef>
                      </c:ext>
                    </c:extLst>
                    <c:strCache>
                      <c:ptCount val="6"/>
                      <c:pt idx="0">
                        <c:v>FY 2018</c:v>
                      </c:pt>
                      <c:pt idx="1">
                        <c:v>FY 2019</c:v>
                      </c:pt>
                      <c:pt idx="2">
                        <c:v>FY 2020</c:v>
                      </c:pt>
                      <c:pt idx="3">
                        <c:v>FY 2021</c:v>
                      </c:pt>
                      <c:pt idx="4">
                        <c:v>FY 2022</c:v>
                      </c:pt>
                      <c:pt idx="5">
                        <c:v>FY 2023</c:v>
                      </c:pt>
                    </c:strCache>
                  </c:strRef>
                </c:cat>
                <c:val>
                  <c:numRef>
                    <c:extLst xmlns:c15="http://schemas.microsoft.com/office/drawing/2012/chart">
                      <c:ext xmlns:c15="http://schemas.microsoft.com/office/drawing/2012/chart" uri="{02D57815-91ED-43cb-92C2-25804820EDAC}">
                        <c15:formulaRef>
                          <c15:sqref>'Measure 7'!$B$6:$F$6</c15:sqref>
                        </c15:formulaRef>
                      </c:ext>
                    </c:extLst>
                    <c:numCache>
                      <c:formatCode>General</c:formatCode>
                      <c:ptCount val="5"/>
                      <c:pt idx="0">
                        <c:v>143</c:v>
                      </c:pt>
                      <c:pt idx="1">
                        <c:v>305</c:v>
                      </c:pt>
                      <c:pt idx="2">
                        <c:v>123</c:v>
                      </c:pt>
                      <c:pt idx="3">
                        <c:v>41</c:v>
                      </c:pt>
                      <c:pt idx="4">
                        <c:v>37</c:v>
                      </c:pt>
                    </c:numCache>
                  </c:numRef>
                </c:val>
                <c:smooth val="0"/>
                <c:extLst xmlns:c15="http://schemas.microsoft.com/office/drawing/2012/chart">
                  <c:ext xmlns:c16="http://schemas.microsoft.com/office/drawing/2014/chart" uri="{C3380CC4-5D6E-409C-BE32-E72D297353CC}">
                    <c16:uniqueId val="{00000003-11F9-4E44-94B1-BDCBB801A8F9}"/>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'Measure 7'!$A$7</c15:sqref>
                        </c15:formulaRef>
                      </c:ext>
                    </c:extLst>
                    <c:strCache>
                      <c:ptCount val="1"/>
                      <c:pt idx="0">
                        <c:v>Of the persons above, those who exited to permanent housing destinations</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'Measure 7'!$B$3:$G$4</c15:sqref>
                        </c15:formulaRef>
                      </c:ext>
                    </c:extLst>
                    <c:strCache>
                      <c:ptCount val="6"/>
                      <c:pt idx="0">
                        <c:v>FY 2018</c:v>
                      </c:pt>
                      <c:pt idx="1">
                        <c:v>FY 2019</c:v>
                      </c:pt>
                      <c:pt idx="2">
                        <c:v>FY 2020</c:v>
                      </c:pt>
                      <c:pt idx="3">
                        <c:v>FY 2021</c:v>
                      </c:pt>
                      <c:pt idx="4">
                        <c:v>FY 2022</c:v>
                      </c:pt>
                      <c:pt idx="5">
                        <c:v>FY 2023</c:v>
                      </c:pt>
                    </c:strCache>
                  </c:strRef>
                </c:cat>
                <c:val>
                  <c:numRef>
                    <c:extLst xmlns:c15="http://schemas.microsoft.com/office/drawing/2012/chart">
                      <c:ext xmlns:c15="http://schemas.microsoft.com/office/drawing/2012/chart" uri="{02D57815-91ED-43cb-92C2-25804820EDAC}">
                        <c15:formulaRef>
                          <c15:sqref>'Measure 7'!$B$7:$F$7</c15:sqref>
                        </c15:formulaRef>
                      </c:ext>
                    </c:extLst>
                    <c:numCache>
                      <c:formatCode>General</c:formatCode>
                      <c:ptCount val="5"/>
                      <c:pt idx="0">
                        <c:v>45</c:v>
                      </c:pt>
                      <c:pt idx="1">
                        <c:v>125</c:v>
                      </c:pt>
                      <c:pt idx="2">
                        <c:v>35</c:v>
                      </c:pt>
                      <c:pt idx="3">
                        <c:v>27</c:v>
                      </c:pt>
                      <c:pt idx="4">
                        <c:v>31</c:v>
                      </c:pt>
                    </c:numCache>
                  </c:numRef>
                </c:val>
                <c:smooth val="0"/>
                <c:extLst xmlns:c15="http://schemas.microsoft.com/office/drawing/2012/chart">
                  <c:ext xmlns:c16="http://schemas.microsoft.com/office/drawing/2014/chart" uri="{C3380CC4-5D6E-409C-BE32-E72D297353CC}">
                    <c16:uniqueId val="{00000004-11F9-4E44-94B1-BDCBB801A8F9}"/>
                  </c:ext>
                </c:extLst>
              </c15:ser>
            </c15:filteredLineSeries>
          </c:ext>
        </c:extLst>
      </c:lineChart>
      <c:catAx>
        <c:axId val="106236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2361432"/>
        <c:crosses val="autoZero"/>
        <c:auto val="1"/>
        <c:lblAlgn val="ctr"/>
        <c:lblOffset val="100"/>
        <c:noMultiLvlLbl val="0"/>
      </c:catAx>
      <c:valAx>
        <c:axId val="1062361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2360448"/>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Change in ES, TH, and PH-RRH exits to permanent housing destinations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2"/>
          <c:tx>
            <c:strRef>
              <c:f>'[2022 SPM Comparisons.xlsx]Measure 7'!$A$16</c:f>
              <c:strCache>
                <c:ptCount val="1"/>
                <c:pt idx="0">
                  <c:v>% Successful exits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 SPM Comparisons.xlsx]Measure 7'!$B$12:$H$13</c:f>
              <c:strCache>
                <c:ptCount val="7"/>
                <c:pt idx="0">
                  <c:v>FY 2018</c:v>
                </c:pt>
                <c:pt idx="1">
                  <c:v>FY 2019</c:v>
                </c:pt>
                <c:pt idx="2">
                  <c:v>FY 2020</c:v>
                </c:pt>
                <c:pt idx="3">
                  <c:v>FY 2021</c:v>
                </c:pt>
                <c:pt idx="4">
                  <c:v>FY 2022</c:v>
                </c:pt>
                <c:pt idx="5">
                  <c:v>FY 2023</c:v>
                </c:pt>
                <c:pt idx="6">
                  <c:v>Difference</c:v>
                </c:pt>
              </c:strCache>
              <c:extLst/>
            </c:strRef>
          </c:cat>
          <c:val>
            <c:numRef>
              <c:f>'[2022 SPM Comparisons.xlsx]Measure 7'!$B$16:$G$16</c:f>
              <c:numCache>
                <c:formatCode>0%</c:formatCode>
                <c:ptCount val="6"/>
                <c:pt idx="0">
                  <c:v>0.33</c:v>
                </c:pt>
                <c:pt idx="1">
                  <c:v>0.3</c:v>
                </c:pt>
                <c:pt idx="2">
                  <c:v>0.33</c:v>
                </c:pt>
                <c:pt idx="3">
                  <c:v>0.42</c:v>
                </c:pt>
                <c:pt idx="4">
                  <c:v>0.46</c:v>
                </c:pt>
                <c:pt idx="5">
                  <c:v>0.31</c:v>
                </c:pt>
              </c:numCache>
              <c:extLst/>
            </c:numRef>
          </c:val>
          <c:smooth val="0"/>
          <c:extLst>
            <c:ext xmlns:c16="http://schemas.microsoft.com/office/drawing/2014/chart" uri="{C3380CC4-5D6E-409C-BE32-E72D297353CC}">
              <c16:uniqueId val="{00000000-0A14-47CA-9BC2-AF27202F42A3}"/>
            </c:ext>
          </c:extLst>
        </c:ser>
        <c:ser>
          <c:idx val="3"/>
          <c:order val="3"/>
          <c:tx>
            <c:strRef>
              <c:f>'[2022 SPM Comparisons.xlsx]Measure 7'!$A$17</c:f>
              <c:strCache>
                <c:ptCount val="1"/>
                <c:pt idx="0">
                  <c:v>National Average</c:v>
                </c:pt>
              </c:strCache>
            </c:strRef>
          </c:tx>
          <c:spPr>
            <a:ln w="28575" cap="rnd">
              <a:solidFill>
                <a:schemeClr val="bg1">
                  <a:lumMod val="65000"/>
                </a:schemeClr>
              </a:solidFill>
              <a:prstDash val="sysDash"/>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 SPM Comparisons.xlsx]Measure 7'!$B$12:$H$13</c:f>
              <c:strCache>
                <c:ptCount val="6"/>
                <c:pt idx="0">
                  <c:v>FY 2018</c:v>
                </c:pt>
                <c:pt idx="1">
                  <c:v>FY 2019</c:v>
                </c:pt>
                <c:pt idx="2">
                  <c:v>FY 2020</c:v>
                </c:pt>
                <c:pt idx="3">
                  <c:v>FY 2021</c:v>
                </c:pt>
                <c:pt idx="4">
                  <c:v>FY 2022</c:v>
                </c:pt>
                <c:pt idx="5">
                  <c:v>FY 2023</c:v>
                </c:pt>
              </c:strCache>
              <c:extLst/>
            </c:strRef>
          </c:cat>
          <c:val>
            <c:numRef>
              <c:f>'[2022 SPM Comparisons.xlsx]Measure 7'!$B$17:$H$17</c:f>
              <c:numCache>
                <c:formatCode>0%</c:formatCode>
                <c:ptCount val="6"/>
                <c:pt idx="0">
                  <c:v>0.42</c:v>
                </c:pt>
                <c:pt idx="1">
                  <c:v>0.41</c:v>
                </c:pt>
                <c:pt idx="2">
                  <c:v>0.4</c:v>
                </c:pt>
                <c:pt idx="3">
                  <c:v>0.38</c:v>
                </c:pt>
                <c:pt idx="4">
                  <c:v>0.34</c:v>
                </c:pt>
              </c:numCache>
              <c:extLst/>
            </c:numRef>
          </c:val>
          <c:smooth val="0"/>
          <c:extLst>
            <c:ext xmlns:c16="http://schemas.microsoft.com/office/drawing/2014/chart" uri="{C3380CC4-5D6E-409C-BE32-E72D297353CC}">
              <c16:uniqueId val="{00000001-0A14-47CA-9BC2-AF27202F42A3}"/>
            </c:ext>
          </c:extLst>
        </c:ser>
        <c:dLbls>
          <c:dLblPos val="t"/>
          <c:showLegendKey val="0"/>
          <c:showVal val="1"/>
          <c:showCatName val="0"/>
          <c:showSerName val="0"/>
          <c:showPercent val="0"/>
          <c:showBubbleSize val="0"/>
        </c:dLbls>
        <c:smooth val="0"/>
        <c:axId val="572695864"/>
        <c:axId val="572693240"/>
        <c:extLst>
          <c:ext xmlns:c15="http://schemas.microsoft.com/office/drawing/2012/chart" uri="{02D57815-91ED-43cb-92C2-25804820EDAC}">
            <c15:filteredLineSeries>
              <c15:ser>
                <c:idx val="0"/>
                <c:order val="0"/>
                <c:tx>
                  <c:strRef>
                    <c:extLst>
                      <c:ext uri="{02D57815-91ED-43cb-92C2-25804820EDAC}">
                        <c15:formulaRef>
                          <c15:sqref>'[2022 SPM Comparisons.xlsx]Measure 7'!$A$14</c15:sqref>
                        </c15:formulaRef>
                      </c:ext>
                    </c:extLst>
                    <c:strCache>
                      <c:ptCount val="1"/>
                      <c:pt idx="0">
                        <c:v>Universe: Persons in ES, SH, TH and PH-RRH who exited, plus persons in other PH projects who exited without moving into housing</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'[2022 SPM Comparisons.xlsx]Measure 7'!$B$12:$H$13</c15:sqref>
                        </c15:formulaRef>
                      </c:ext>
                    </c:extLst>
                    <c:strCache>
                      <c:ptCount val="6"/>
                      <c:pt idx="0">
                        <c:v>FY 2018</c:v>
                      </c:pt>
                      <c:pt idx="1">
                        <c:v>FY 2019</c:v>
                      </c:pt>
                      <c:pt idx="2">
                        <c:v>FY 2020</c:v>
                      </c:pt>
                      <c:pt idx="3">
                        <c:v>FY 2021</c:v>
                      </c:pt>
                      <c:pt idx="4">
                        <c:v>FY 2022</c:v>
                      </c:pt>
                      <c:pt idx="5">
                        <c:v>FY 2023</c:v>
                      </c:pt>
                    </c:strCache>
                  </c:strRef>
                </c:cat>
                <c:val>
                  <c:numRef>
                    <c:extLst>
                      <c:ext uri="{02D57815-91ED-43cb-92C2-25804820EDAC}">
                        <c15:formulaRef>
                          <c15:sqref>'[2022 SPM Comparisons.xlsx]Measure 7'!$B$14:$H$14</c15:sqref>
                        </c15:formulaRef>
                      </c:ext>
                    </c:extLst>
                    <c:numCache>
                      <c:formatCode>General</c:formatCode>
                      <c:ptCount val="6"/>
                      <c:pt idx="0">
                        <c:v>2506</c:v>
                      </c:pt>
                      <c:pt idx="1">
                        <c:v>2420</c:v>
                      </c:pt>
                      <c:pt idx="2">
                        <c:v>1954</c:v>
                      </c:pt>
                      <c:pt idx="3">
                        <c:v>1547</c:v>
                      </c:pt>
                      <c:pt idx="4">
                        <c:v>1717</c:v>
                      </c:pt>
                      <c:pt idx="5">
                        <c:v>2012</c:v>
                      </c:pt>
                    </c:numCache>
                  </c:numRef>
                </c:val>
                <c:smooth val="0"/>
                <c:extLst>
                  <c:ext xmlns:c16="http://schemas.microsoft.com/office/drawing/2014/chart" uri="{C3380CC4-5D6E-409C-BE32-E72D297353CC}">
                    <c16:uniqueId val="{00000002-0A14-47CA-9BC2-AF27202F42A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'[2022 SPM Comparisons.xlsx]Measure 7'!$A$15</c15:sqref>
                        </c15:formulaRef>
                      </c:ext>
                    </c:extLst>
                    <c:strCache>
                      <c:ptCount val="1"/>
                      <c:pt idx="0">
                        <c:v>Of the persons above, those who exited to permanent housing destinations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'[2022 SPM Comparisons.xlsx]Measure 7'!$B$12:$H$13</c15:sqref>
                        </c15:formulaRef>
                      </c:ext>
                    </c:extLst>
                    <c:strCache>
                      <c:ptCount val="6"/>
                      <c:pt idx="0">
                        <c:v>FY 2018</c:v>
                      </c:pt>
                      <c:pt idx="1">
                        <c:v>FY 2019</c:v>
                      </c:pt>
                      <c:pt idx="2">
                        <c:v>FY 2020</c:v>
                      </c:pt>
                      <c:pt idx="3">
                        <c:v>FY 2021</c:v>
                      </c:pt>
                      <c:pt idx="4">
                        <c:v>FY 2022</c:v>
                      </c:pt>
                      <c:pt idx="5">
                        <c:v>FY 2023</c:v>
                      </c:pt>
                    </c:strCache>
                  </c:strRef>
                </c:cat>
                <c:val>
                  <c:numRef>
                    <c:extLst xmlns:c15="http://schemas.microsoft.com/office/drawing/2012/chart">
                      <c:ext xmlns:c15="http://schemas.microsoft.com/office/drawing/2012/chart" uri="{02D57815-91ED-43cb-92C2-25804820EDAC}">
                        <c15:formulaRef>
                          <c15:sqref>'[2022 SPM Comparisons.xlsx]Measure 7'!$B$15:$H$15</c15:sqref>
                        </c15:formulaRef>
                      </c:ext>
                    </c:extLst>
                    <c:numCache>
                      <c:formatCode>General</c:formatCode>
                      <c:ptCount val="6"/>
                      <c:pt idx="0">
                        <c:v>820</c:v>
                      </c:pt>
                      <c:pt idx="1">
                        <c:v>736</c:v>
                      </c:pt>
                      <c:pt idx="2">
                        <c:v>641</c:v>
                      </c:pt>
                      <c:pt idx="3">
                        <c:v>645</c:v>
                      </c:pt>
                      <c:pt idx="4">
                        <c:v>785</c:v>
                      </c:pt>
                      <c:pt idx="5">
                        <c:v>618</c:v>
                      </c:pt>
                    </c:numCache>
                  </c:numRef>
                </c:val>
                <c:smooth val="0"/>
                <c:extLst xmlns:c15="http://schemas.microsoft.com/office/drawing/2012/chart">
                  <c:ext xmlns:c16="http://schemas.microsoft.com/office/drawing/2014/chart" uri="{C3380CC4-5D6E-409C-BE32-E72D297353CC}">
                    <c16:uniqueId val="{00000003-0A14-47CA-9BC2-AF27202F42A3}"/>
                  </c:ext>
                </c:extLst>
              </c15:ser>
            </c15:filteredLineSeries>
          </c:ext>
        </c:extLst>
      </c:lineChart>
      <c:catAx>
        <c:axId val="572695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72693240"/>
        <c:crosses val="autoZero"/>
        <c:auto val="1"/>
        <c:lblAlgn val="ctr"/>
        <c:lblOffset val="100"/>
        <c:noMultiLvlLbl val="0"/>
      </c:catAx>
      <c:valAx>
        <c:axId val="572693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72695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Change in PH exits to permanent housing destinations or retention of permanent housing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2"/>
          <c:tx>
            <c:strRef>
              <c:f>'[2022 SPM Comparisons.xlsx]Measure 7'!$A$24</c:f>
              <c:strCache>
                <c:ptCount val="1"/>
                <c:pt idx="0">
                  <c:v>% Successful exits/retention</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 SPM Comparisons.xlsx]Measure 7'!$B$20:$G$21</c:f>
              <c:strCache>
                <c:ptCount val="6"/>
                <c:pt idx="0">
                  <c:v>FY 2018</c:v>
                </c:pt>
                <c:pt idx="1">
                  <c:v>FY 2019</c:v>
                </c:pt>
                <c:pt idx="2">
                  <c:v>FY 2020</c:v>
                </c:pt>
                <c:pt idx="3">
                  <c:v>FY 2021</c:v>
                </c:pt>
                <c:pt idx="4">
                  <c:v>FY 2022</c:v>
                </c:pt>
                <c:pt idx="5">
                  <c:v>FY 2023</c:v>
                </c:pt>
              </c:strCache>
            </c:strRef>
          </c:cat>
          <c:val>
            <c:numRef>
              <c:f>'[2022 SPM Comparisons.xlsx]Measure 7'!$B$24:$G$24</c:f>
              <c:numCache>
                <c:formatCode>0%</c:formatCode>
                <c:ptCount val="6"/>
                <c:pt idx="0">
                  <c:v>0.94</c:v>
                </c:pt>
                <c:pt idx="1">
                  <c:v>0.97</c:v>
                </c:pt>
                <c:pt idx="2">
                  <c:v>0.97</c:v>
                </c:pt>
                <c:pt idx="3">
                  <c:v>0.98</c:v>
                </c:pt>
                <c:pt idx="4">
                  <c:v>0.98</c:v>
                </c:pt>
                <c:pt idx="5">
                  <c:v>0.96</c:v>
                </c:pt>
              </c:numCache>
            </c:numRef>
          </c:val>
          <c:smooth val="0"/>
          <c:extLst>
            <c:ext xmlns:c16="http://schemas.microsoft.com/office/drawing/2014/chart" uri="{C3380CC4-5D6E-409C-BE32-E72D297353CC}">
              <c16:uniqueId val="{00000000-4A6A-4E85-A48D-ECCEF9663A67}"/>
            </c:ext>
          </c:extLst>
        </c:ser>
        <c:ser>
          <c:idx val="3"/>
          <c:order val="3"/>
          <c:tx>
            <c:strRef>
              <c:f>'[2022 SPM Comparisons.xlsx]Measure 7'!$A$25</c:f>
              <c:strCache>
                <c:ptCount val="1"/>
                <c:pt idx="0">
                  <c:v>National Average</c:v>
                </c:pt>
              </c:strCache>
            </c:strRef>
          </c:tx>
          <c:spPr>
            <a:ln w="28575" cap="rnd">
              <a:solidFill>
                <a:schemeClr val="bg1">
                  <a:lumMod val="65000"/>
                </a:schemeClr>
              </a:solidFill>
              <a:prstDash val="sysDash"/>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 SPM Comparisons.xlsx]Measure 7'!$B$20:$G$21</c:f>
              <c:strCache>
                <c:ptCount val="6"/>
                <c:pt idx="0">
                  <c:v>FY 2018</c:v>
                </c:pt>
                <c:pt idx="1">
                  <c:v>FY 2019</c:v>
                </c:pt>
                <c:pt idx="2">
                  <c:v>FY 2020</c:v>
                </c:pt>
                <c:pt idx="3">
                  <c:v>FY 2021</c:v>
                </c:pt>
                <c:pt idx="4">
                  <c:v>FY 2022</c:v>
                </c:pt>
                <c:pt idx="5">
                  <c:v>FY 2023</c:v>
                </c:pt>
              </c:strCache>
            </c:strRef>
          </c:cat>
          <c:val>
            <c:numRef>
              <c:f>'[2022 SPM Comparisons.xlsx]Measure 7'!$B$25:$F$25</c:f>
              <c:numCache>
                <c:formatCode>0%</c:formatCode>
                <c:ptCount val="5"/>
                <c:pt idx="0">
                  <c:v>0.96</c:v>
                </c:pt>
                <c:pt idx="1">
                  <c:v>0.96</c:v>
                </c:pt>
                <c:pt idx="2">
                  <c:v>0.96</c:v>
                </c:pt>
                <c:pt idx="3">
                  <c:v>0.96</c:v>
                </c:pt>
                <c:pt idx="4">
                  <c:v>0.96</c:v>
                </c:pt>
              </c:numCache>
            </c:numRef>
          </c:val>
          <c:smooth val="0"/>
          <c:extLst>
            <c:ext xmlns:c16="http://schemas.microsoft.com/office/drawing/2014/chart" uri="{C3380CC4-5D6E-409C-BE32-E72D297353CC}">
              <c16:uniqueId val="{00000001-4A6A-4E85-A48D-ECCEF9663A67}"/>
            </c:ext>
          </c:extLst>
        </c:ser>
        <c:dLbls>
          <c:dLblPos val="t"/>
          <c:showLegendKey val="0"/>
          <c:showVal val="1"/>
          <c:showCatName val="0"/>
          <c:showSerName val="0"/>
          <c:showPercent val="0"/>
          <c:showBubbleSize val="0"/>
        </c:dLbls>
        <c:smooth val="0"/>
        <c:axId val="492191392"/>
        <c:axId val="492192048"/>
        <c:extLst>
          <c:ext xmlns:c15="http://schemas.microsoft.com/office/drawing/2012/chart" uri="{02D57815-91ED-43cb-92C2-25804820EDAC}">
            <c15:filteredLineSeries>
              <c15:ser>
                <c:idx val="0"/>
                <c:order val="0"/>
                <c:tx>
                  <c:strRef>
                    <c:extLst>
                      <c:ext uri="{02D57815-91ED-43cb-92C2-25804820EDAC}">
                        <c15:formulaRef>
                          <c15:sqref>'[2022 SPM Comparisons.xlsx]Measure 7'!$A$22</c15:sqref>
                        </c15:formulaRef>
                      </c:ext>
                    </c:extLst>
                    <c:strCache>
                      <c:ptCount val="1"/>
                      <c:pt idx="0">
                        <c:v>Universe: Persons in all PH projects except PH-RRH who exited after moving into housing, or who moved into housing and remained in the PH project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'[2022 SPM Comparisons.xlsx]Measure 7'!$B$20:$G$21</c15:sqref>
                        </c15:formulaRef>
                      </c:ext>
                    </c:extLst>
                    <c:strCache>
                      <c:ptCount val="6"/>
                      <c:pt idx="0">
                        <c:v>FY 2018</c:v>
                      </c:pt>
                      <c:pt idx="1">
                        <c:v>FY 2019</c:v>
                      </c:pt>
                      <c:pt idx="2">
                        <c:v>FY 2020</c:v>
                      </c:pt>
                      <c:pt idx="3">
                        <c:v>FY 2021</c:v>
                      </c:pt>
                      <c:pt idx="4">
                        <c:v>FY 2022</c:v>
                      </c:pt>
                      <c:pt idx="5">
                        <c:v>FY 2023</c:v>
                      </c:pt>
                    </c:strCache>
                  </c:strRef>
                </c:cat>
                <c:val>
                  <c:numRef>
                    <c:extLst>
                      <c:ext uri="{02D57815-91ED-43cb-92C2-25804820EDAC}">
                        <c15:formulaRef>
                          <c15:sqref>'[2022 SPM Comparisons.xlsx]Measure 7'!$B$22:$F$22</c15:sqref>
                        </c15:formulaRef>
                      </c:ext>
                    </c:extLst>
                    <c:numCache>
                      <c:formatCode>General</c:formatCode>
                      <c:ptCount val="5"/>
                      <c:pt idx="0">
                        <c:v>421</c:v>
                      </c:pt>
                      <c:pt idx="1">
                        <c:v>333</c:v>
                      </c:pt>
                      <c:pt idx="2">
                        <c:v>212</c:v>
                      </c:pt>
                      <c:pt idx="3">
                        <c:v>359</c:v>
                      </c:pt>
                      <c:pt idx="4">
                        <c:v>274</c:v>
                      </c:pt>
                    </c:numCache>
                  </c:numRef>
                </c:val>
                <c:smooth val="0"/>
                <c:extLst>
                  <c:ext xmlns:c16="http://schemas.microsoft.com/office/drawing/2014/chart" uri="{C3380CC4-5D6E-409C-BE32-E72D297353CC}">
                    <c16:uniqueId val="{00000002-4A6A-4E85-A48D-ECCEF9663A67}"/>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'[2022 SPM Comparisons.xlsx]Measure 7'!$A$23</c15:sqref>
                        </c15:formulaRef>
                      </c:ext>
                    </c:extLst>
                    <c:strCache>
                      <c:ptCount val="1"/>
                      <c:pt idx="0">
                        <c:v>Of persons above, those who remained in applicable PH projects and those who exited to permanent housing destinations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'[2022 SPM Comparisons.xlsx]Measure 7'!$B$20:$G$21</c15:sqref>
                        </c15:formulaRef>
                      </c:ext>
                    </c:extLst>
                    <c:strCache>
                      <c:ptCount val="6"/>
                      <c:pt idx="0">
                        <c:v>FY 2018</c:v>
                      </c:pt>
                      <c:pt idx="1">
                        <c:v>FY 2019</c:v>
                      </c:pt>
                      <c:pt idx="2">
                        <c:v>FY 2020</c:v>
                      </c:pt>
                      <c:pt idx="3">
                        <c:v>FY 2021</c:v>
                      </c:pt>
                      <c:pt idx="4">
                        <c:v>FY 2022</c:v>
                      </c:pt>
                      <c:pt idx="5">
                        <c:v>FY 2023</c:v>
                      </c:pt>
                    </c:strCache>
                  </c:strRef>
                </c:cat>
                <c:val>
                  <c:numRef>
                    <c:extLst xmlns:c15="http://schemas.microsoft.com/office/drawing/2012/chart">
                      <c:ext xmlns:c15="http://schemas.microsoft.com/office/drawing/2012/chart" uri="{02D57815-91ED-43cb-92C2-25804820EDAC}">
                        <c15:formulaRef>
                          <c15:sqref>'[2022 SPM Comparisons.xlsx]Measure 7'!$B$23:$F$23</c15:sqref>
                        </c15:formulaRef>
                      </c:ext>
                    </c:extLst>
                    <c:numCache>
                      <c:formatCode>General</c:formatCode>
                      <c:ptCount val="5"/>
                      <c:pt idx="0">
                        <c:v>397</c:v>
                      </c:pt>
                      <c:pt idx="1">
                        <c:v>324</c:v>
                      </c:pt>
                      <c:pt idx="2">
                        <c:v>205</c:v>
                      </c:pt>
                      <c:pt idx="3">
                        <c:v>353</c:v>
                      </c:pt>
                      <c:pt idx="4">
                        <c:v>268</c:v>
                      </c:pt>
                    </c:numCache>
                  </c:numRef>
                </c:val>
                <c:smooth val="0"/>
                <c:extLst xmlns:c15="http://schemas.microsoft.com/office/drawing/2012/chart">
                  <c:ext xmlns:c16="http://schemas.microsoft.com/office/drawing/2014/chart" uri="{C3380CC4-5D6E-409C-BE32-E72D297353CC}">
                    <c16:uniqueId val="{00000003-4A6A-4E85-A48D-ECCEF9663A67}"/>
                  </c:ext>
                </c:extLst>
              </c15:ser>
            </c15:filteredLineSeries>
          </c:ext>
        </c:extLst>
      </c:lineChart>
      <c:catAx>
        <c:axId val="492191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492192048"/>
        <c:crosses val="autoZero"/>
        <c:auto val="1"/>
        <c:lblAlgn val="ctr"/>
        <c:lblOffset val="100"/>
        <c:noMultiLvlLbl val="0"/>
      </c:catAx>
      <c:valAx>
        <c:axId val="492192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492191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435A85-9E0B-4327-829B-6D12C0147284}" type="datetimeFigureOut">
              <a:rPr lang="en-US" smtClean="0"/>
              <a:t>6/24/2024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F723D4-DD3E-42C6-B9DB-01B4A7AB8E04}" type="slidenum">
              <a:rPr lang="en-US" smtClean="0"/>
              <a:t>‹#›</a:t>
            </a:fld>
            <a:endParaRPr lang="en-US"/>
          </a:p>
        </p:txBody>
      </p:sp>
    </p:spTree>
    <p:extLst>
      <p:ext uri="{BB962C8B-B14F-4D97-AF65-F5344CB8AC3E}">
        <p14:creationId xmlns:p14="http://schemas.microsoft.com/office/powerpoint/2010/main" val="277771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750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3C2B07E4-CDF9-4C88-A2F3-04620E58224D}" type="datetimeFigureOut">
              <a:rPr lang="en-US" smtClean="0"/>
              <a:t>6/24/2024</a:t>
            </a:fld>
            <a:endParaRPr lang="en-US"/>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115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p:txBody>
          <a:bodyPr/>
          <a:lstStyle/>
          <a:p>
            <a:fld id="{3C2B07E4-CDF9-4C88-A2F3-04620E58224D}" type="datetimeFigureOut">
              <a:rPr lang="en-US" smtClean="0"/>
              <a:t>6/24/2024</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75621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p:txBody>
          <a:bodyPr/>
          <a:lstStyle/>
          <a:p>
            <a:fld id="{3C2B07E4-CDF9-4C88-A2F3-04620E58224D}" type="datetimeFigureOut">
              <a:rPr lang="en-US" smtClean="0"/>
              <a:t>6/24/2024</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793104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dirty="0"/>
              <a:t>Insert or Drag &amp; Drop </a:t>
            </a:r>
            <a:br>
              <a:rPr lang="en-US" noProof="0" dirty="0"/>
            </a:br>
            <a:r>
              <a:rPr lang="en-US" noProof="0" dirty="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762134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938992" y="48260"/>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1666169" y="18962"/>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556567"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2530671" y="241505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4528241" y="2404290"/>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6526576" y="241330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dirty="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8524911" y="2384376"/>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84664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34753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34753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2820747" y="272730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2321643" y="395760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2321643" y="445816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4818317" y="272748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4319213" y="3957783"/>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4319213" y="4458338"/>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6816652" y="272730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6317548" y="395760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6317548" y="445816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8814987" y="2711965"/>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8315883" y="3942267"/>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8315883" y="4442822"/>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p:txBody>
          <a:bodyPr/>
          <a:lstStyle/>
          <a:p>
            <a:endParaRPr lang="en-US" noProof="0" dirty="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p:txBody>
          <a:bodyPr/>
          <a:lstStyle>
            <a:lvl1pPr algn="ctr">
              <a:defRPr/>
            </a:lvl1pPr>
          </a:lstStyle>
          <a:p>
            <a:fld id="{B67B645E-C5E5-4727-B977-D372A0AA71D9}" type="slidenum">
              <a:rPr lang="en-US" noProof="0" smtClean="0"/>
              <a:pPr/>
              <a:t>‹#›</a:t>
            </a:fld>
            <a:endParaRPr lang="en-US" noProof="0" dirty="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dirty="0"/>
              <a:t>Click to edit Master title style</a:t>
            </a:r>
          </a:p>
        </p:txBody>
      </p:sp>
      <p:sp>
        <p:nvSpPr>
          <p:cNvPr id="32" name="Freeform: Shape 31">
            <a:extLst>
              <a:ext uri="{FF2B5EF4-FFF2-40B4-BE49-F238E27FC236}">
                <a16:creationId xmlns:a16="http://schemas.microsoft.com/office/drawing/2014/main" id="{4CEA00A0-D3BC-4A21-B878-221701DBE095}"/>
              </a:ext>
            </a:extLst>
          </p:cNvPr>
          <p:cNvSpPr>
            <a:spLocks noChangeAspect="1"/>
          </p:cNvSpPr>
          <p:nvPr userDrawn="1"/>
        </p:nvSpPr>
        <p:spPr>
          <a:xfrm>
            <a:off x="10493453" y="2424385"/>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lumMod val="50000"/>
              <a:lumOff val="50000"/>
            </a:schemeClr>
          </a:solidFill>
          <a:ln w="9525" cap="flat">
            <a:noFill/>
            <a:prstDash val="solid"/>
            <a:miter/>
          </a:ln>
        </p:spPr>
        <p:txBody>
          <a:bodyPr rtlCol="0" anchor="ctr"/>
          <a:lstStyle/>
          <a:p>
            <a:endParaRPr lang="en-US" noProof="0" dirty="0"/>
          </a:p>
        </p:txBody>
      </p:sp>
      <p:sp>
        <p:nvSpPr>
          <p:cNvPr id="33" name="Text Placeholder 8">
            <a:extLst>
              <a:ext uri="{FF2B5EF4-FFF2-40B4-BE49-F238E27FC236}">
                <a16:creationId xmlns:a16="http://schemas.microsoft.com/office/drawing/2014/main" id="{930D181E-C610-4CE6-8936-4E6084964F28}"/>
              </a:ext>
            </a:extLst>
          </p:cNvPr>
          <p:cNvSpPr>
            <a:spLocks noGrp="1"/>
          </p:cNvSpPr>
          <p:nvPr>
            <p:ph type="body" sz="quarter" idx="53" hasCustomPrompt="1"/>
          </p:nvPr>
        </p:nvSpPr>
        <p:spPr>
          <a:xfrm>
            <a:off x="10313453" y="3940863"/>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34" name="Text Placeholder 10">
            <a:extLst>
              <a:ext uri="{FF2B5EF4-FFF2-40B4-BE49-F238E27FC236}">
                <a16:creationId xmlns:a16="http://schemas.microsoft.com/office/drawing/2014/main" id="{58B5E3E1-6F95-495F-9E71-7120DF5958B1}"/>
              </a:ext>
            </a:extLst>
          </p:cNvPr>
          <p:cNvSpPr>
            <a:spLocks noGrp="1"/>
          </p:cNvSpPr>
          <p:nvPr>
            <p:ph type="body" sz="quarter" idx="54" hasCustomPrompt="1"/>
          </p:nvPr>
        </p:nvSpPr>
        <p:spPr>
          <a:xfrm>
            <a:off x="10313453" y="4441418"/>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109641D0-E322-4876-8F45-2A38D05E2D8A}"/>
              </a:ext>
            </a:extLst>
          </p:cNvPr>
          <p:cNvSpPr>
            <a:spLocks noGrp="1"/>
          </p:cNvSpPr>
          <p:nvPr>
            <p:ph type="pic" sz="quarter" idx="55" hasCustomPrompt="1"/>
          </p:nvPr>
        </p:nvSpPr>
        <p:spPr>
          <a:xfrm>
            <a:off x="10812557" y="273517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Tree>
    <p:extLst>
      <p:ext uri="{BB962C8B-B14F-4D97-AF65-F5344CB8AC3E}">
        <p14:creationId xmlns:p14="http://schemas.microsoft.com/office/powerpoint/2010/main" val="2510250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s as Icons 3X Option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CE00ECA-E657-40D0-AE56-3EC645DA4D07}"/>
              </a:ext>
            </a:extLst>
          </p:cNvPr>
          <p:cNvSpPr>
            <a:spLocks noChangeAspect="1"/>
          </p:cNvSpPr>
          <p:nvPr userDrawn="1"/>
        </p:nvSpPr>
        <p:spPr>
          <a:xfrm>
            <a:off x="2522438" y="2219689"/>
            <a:ext cx="1869427" cy="184476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A5314C01-4824-49ED-B262-EE250BE8A44C}"/>
              </a:ext>
            </a:extLst>
          </p:cNvPr>
          <p:cNvSpPr>
            <a:spLocks noChangeAspect="1"/>
          </p:cNvSpPr>
          <p:nvPr userDrawn="1"/>
        </p:nvSpPr>
        <p:spPr>
          <a:xfrm>
            <a:off x="4866707" y="1914380"/>
            <a:ext cx="2458587" cy="2455384"/>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0A68FBC7-3201-4DFF-B7E8-E2047CA06AA2}"/>
              </a:ext>
            </a:extLst>
          </p:cNvPr>
          <p:cNvSpPr>
            <a:spLocks noChangeAspect="1"/>
          </p:cNvSpPr>
          <p:nvPr userDrawn="1"/>
        </p:nvSpPr>
        <p:spPr>
          <a:xfrm>
            <a:off x="7827046" y="2219689"/>
            <a:ext cx="1815606" cy="184476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146255"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647151"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647151"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785104"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5286000" y="449095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5286000" y="499151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8423953"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7924849"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7924849"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B6D07DD-F1C7-4A36-AF98-6B5500A11EC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5C17B0-42A8-446A-BBCA-2ED0DE1F70E1}"/>
              </a:ext>
            </a:extLst>
          </p:cNvPr>
          <p:cNvSpPr>
            <a:spLocks noGrp="1"/>
          </p:cNvSpPr>
          <p:nvPr>
            <p:ph type="ftr" sz="quarter" idx="50"/>
          </p:nvPr>
        </p:nvSpPr>
        <p:spPr/>
        <p:txBody>
          <a:bodyPr/>
          <a:lstStyle/>
          <a:p>
            <a:endParaRPr lang="en-US" noProof="0" dirty="0"/>
          </a:p>
        </p:txBody>
      </p:sp>
      <p:sp>
        <p:nvSpPr>
          <p:cNvPr id="13" name="Slide Number Placeholder 12">
            <a:extLst>
              <a:ext uri="{FF2B5EF4-FFF2-40B4-BE49-F238E27FC236}">
                <a16:creationId xmlns:a16="http://schemas.microsoft.com/office/drawing/2014/main" id="{170FBC51-A53D-41AF-9EF3-17C1C64384C3}"/>
              </a:ext>
            </a:extLst>
          </p:cNvPr>
          <p:cNvSpPr>
            <a:spLocks noGrp="1"/>
          </p:cNvSpPr>
          <p:nvPr>
            <p:ph type="sldNum" sz="quarter" idx="51"/>
          </p:nvPr>
        </p:nvSpPr>
        <p:spPr/>
        <p:txBody>
          <a:bodyPr/>
          <a:lstStyle>
            <a:lvl1pPr algn="ctr">
              <a:defRPr/>
            </a:lvl1pPr>
          </a:lstStyle>
          <a:p>
            <a:fld id="{B67B645E-C5E5-4727-B977-D372A0AA71D9}" type="slidenum">
              <a:rPr lang="en-US" noProof="0" smtClean="0"/>
              <a:pPr/>
              <a:t>‹#›</a:t>
            </a:fld>
            <a:endParaRPr lang="en-US" noProof="0" dirty="0"/>
          </a:p>
        </p:txBody>
      </p:sp>
      <p:sp>
        <p:nvSpPr>
          <p:cNvPr id="26" name="Text Placeholder 4">
            <a:extLst>
              <a:ext uri="{FF2B5EF4-FFF2-40B4-BE49-F238E27FC236}">
                <a16:creationId xmlns:a16="http://schemas.microsoft.com/office/drawing/2014/main" id="{CA52831F-541E-4880-AEF7-C2F6C97FAF72}"/>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32145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a:lstStyle/>
          <a:p>
            <a:endParaRPr lang="en-US" noProof="0" dirty="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spTree>
    <p:extLst>
      <p:ext uri="{BB962C8B-B14F-4D97-AF65-F5344CB8AC3E}">
        <p14:creationId xmlns:p14="http://schemas.microsoft.com/office/powerpoint/2010/main" val="4161266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as Icons 4X Option 1">
    <p:bg>
      <p:bgPr>
        <a:solidFill>
          <a:schemeClr val="bg1">
            <a:lumMod val="95000"/>
          </a:schemeClr>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A0690024-45C4-4CC9-BD1E-D825E7D4B6B1}"/>
              </a:ext>
            </a:extLst>
          </p:cNvPr>
          <p:cNvSpPr/>
          <p:nvPr userDrawn="1"/>
        </p:nvSpPr>
        <p:spPr>
          <a:xfrm flipH="1" flipV="1">
            <a:off x="0" y="0"/>
            <a:ext cx="5666950"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4" name="Footer Placeholder 3">
            <a:extLst>
              <a:ext uri="{FF2B5EF4-FFF2-40B4-BE49-F238E27FC236}">
                <a16:creationId xmlns:a16="http://schemas.microsoft.com/office/drawing/2014/main" id="{987C5A92-3AAD-4F33-9F39-62B825B0F02C}"/>
              </a:ext>
            </a:extLst>
          </p:cNvPr>
          <p:cNvSpPr>
            <a:spLocks noGrp="1"/>
          </p:cNvSpPr>
          <p:nvPr>
            <p:ph type="ftr" sz="quarter" idx="55"/>
          </p:nvPr>
        </p:nvSpPr>
        <p:spPr/>
        <p:txBody>
          <a:bodyPr/>
          <a:lstStyle/>
          <a:p>
            <a:endParaRPr lang="en-US" noProof="0" dirty="0"/>
          </a:p>
        </p:txBody>
      </p:sp>
      <p:sp>
        <p:nvSpPr>
          <p:cNvPr id="6" name="Slide Number Placeholder 5">
            <a:extLst>
              <a:ext uri="{FF2B5EF4-FFF2-40B4-BE49-F238E27FC236}">
                <a16:creationId xmlns:a16="http://schemas.microsoft.com/office/drawing/2014/main" id="{F3F8C556-B80F-421B-8F80-332CBFCE257B}"/>
              </a:ext>
            </a:extLst>
          </p:cNvPr>
          <p:cNvSpPr>
            <a:spLocks noGrp="1"/>
          </p:cNvSpPr>
          <p:nvPr>
            <p:ph type="sldNum" sz="quarter" idx="56"/>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sp>
        <p:nvSpPr>
          <p:cNvPr id="51" name="Title 1">
            <a:extLst>
              <a:ext uri="{FF2B5EF4-FFF2-40B4-BE49-F238E27FC236}">
                <a16:creationId xmlns:a16="http://schemas.microsoft.com/office/drawing/2014/main" id="{28D6001F-5A07-40AD-9813-6EB9D708DC4E}"/>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52" name="Subtitle 2">
            <a:extLst>
              <a:ext uri="{FF2B5EF4-FFF2-40B4-BE49-F238E27FC236}">
                <a16:creationId xmlns:a16="http://schemas.microsoft.com/office/drawing/2014/main" id="{3F5D994D-B125-4628-9E39-49308819F25B}"/>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998770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gital Product">
    <p:bg>
      <p:bgPr>
        <a:gradFill>
          <a:gsLst>
            <a:gs pos="0">
              <a:schemeClr val="tx2">
                <a:lumMod val="75000"/>
              </a:schemeClr>
            </a:gs>
            <a:gs pos="100000">
              <a:schemeClr val="accent1"/>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dirty="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endParaRPr lang="en-US" noProof="0" dirty="0"/>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7578276" y="3429000"/>
            <a:ext cx="3863221" cy="720000"/>
          </a:xfrm>
        </p:spPr>
        <p:txBody>
          <a:bodyPr anchor="b"/>
          <a:lstStyle>
            <a:lvl1pPr algn="r">
              <a:defRPr sz="4500">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7578276" y="4362628"/>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372884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a:lstStyle/>
          <a:p>
            <a:endParaRPr lang="en-US" noProof="0" dirty="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Slide Number Placeholder 9">
            <a:extLst>
              <a:ext uri="{FF2B5EF4-FFF2-40B4-BE49-F238E27FC236}">
                <a16:creationId xmlns:a16="http://schemas.microsoft.com/office/drawing/2014/main" id="{9BCDD160-4456-4859-BEAC-1D44AF4DAF99}"/>
              </a:ext>
            </a:extLst>
          </p:cNvPr>
          <p:cNvSpPr>
            <a:spLocks noGrp="1"/>
          </p:cNvSpPr>
          <p:nvPr>
            <p:ph type="sldNum" sz="quarter" idx="21"/>
          </p:nvPr>
        </p:nvSpPr>
        <p:spPr/>
        <p:txBody>
          <a:bodyPr/>
          <a:lstStyle/>
          <a:p>
            <a:fld id="{B67B645E-C5E5-4727-B977-D372A0AA71D9}" type="slidenum">
              <a:rPr lang="en-US" noProof="0" smtClean="0"/>
              <a:pPr/>
              <a:t>‹#›</a:t>
            </a:fld>
            <a:endParaRPr lang="en-US" noProof="0" dirty="0"/>
          </a:p>
        </p:txBody>
      </p:sp>
    </p:spTree>
    <p:extLst>
      <p:ext uri="{BB962C8B-B14F-4D97-AF65-F5344CB8AC3E}">
        <p14:creationId xmlns:p14="http://schemas.microsoft.com/office/powerpoint/2010/main" val="2198215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8015138" y="2208637"/>
            <a:ext cx="3112534"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651994"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60588" y="1864921"/>
            <a:ext cx="3804522"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92026" y="2207063"/>
            <a:ext cx="3120238"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65259" y="1425981"/>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alpha val="87000"/>
            </a:schemeClr>
          </a:solidFill>
          <a:ln w="9525" cap="flat">
            <a:noFill/>
            <a:prstDash val="solid"/>
            <a:miter/>
          </a:ln>
        </p:spPr>
        <p:txBody>
          <a:bodyPr rtlCol="0" anchor="ctr"/>
          <a:lstStyle/>
          <a:p>
            <a:endParaRPr lang="en-US" noProof="0" dirty="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829" y="1593150"/>
            <a:ext cx="4348065" cy="4348065"/>
          </a:xfrm>
          <a:prstGeom prst="ellipse">
            <a:avLst/>
          </a:prstGeom>
          <a:noFill/>
          <a:ln>
            <a:noFill/>
          </a:ln>
        </p:spPr>
        <p:txBody>
          <a:bodyPr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7052" y="2205688"/>
            <a:ext cx="2811618" cy="1440000"/>
          </a:xfrm>
          <a:prstGeom prst="rect">
            <a:avLst/>
          </a:prstGeom>
          <a:noFill/>
        </p:spPr>
        <p:txBody>
          <a:bodyPr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861"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7040"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2849"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300646"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62145"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a:lstStyle/>
          <a:p>
            <a:endParaRPr lang="en-US" noProof="0" dirty="0"/>
          </a:p>
        </p:txBody>
      </p:sp>
      <p:sp>
        <p:nvSpPr>
          <p:cNvPr id="17" name="Slide Number Placeholder 16">
            <a:extLst>
              <a:ext uri="{FF2B5EF4-FFF2-40B4-BE49-F238E27FC236}">
                <a16:creationId xmlns:a16="http://schemas.microsoft.com/office/drawing/2014/main" id="{E8012A76-B25A-41AE-A474-DD4A7ADB6B6B}"/>
              </a:ext>
            </a:extLst>
          </p:cNvPr>
          <p:cNvSpPr>
            <a:spLocks noGrp="1"/>
          </p:cNvSpPr>
          <p:nvPr>
            <p:ph type="sldNum" sz="quarter" idx="36"/>
          </p:nvPr>
        </p:nvSpPr>
        <p:spPr/>
        <p:txBody>
          <a:bodyPr/>
          <a:lstStyle>
            <a:lvl1pPr algn="ctr">
              <a:defRPr/>
            </a:lvl1pPr>
          </a:lstStyle>
          <a:p>
            <a:fld id="{B67B645E-C5E5-4727-B977-D372A0AA71D9}" type="slidenum">
              <a:rPr lang="en-US" noProof="0" smtClean="0"/>
              <a:pPr/>
              <a:t>‹#›</a:t>
            </a:fld>
            <a:endParaRPr lang="en-US" noProof="0" dirty="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192" name="Group 191">
            <a:extLst>
              <a:ext uri="{FF2B5EF4-FFF2-40B4-BE49-F238E27FC236}">
                <a16:creationId xmlns:a16="http://schemas.microsoft.com/office/drawing/2014/main" id="{03F3DBFF-E893-4319-8149-7985258E7BD0}"/>
              </a:ext>
            </a:extLst>
          </p:cNvPr>
          <p:cNvGrpSpPr/>
          <p:nvPr userDrawn="1"/>
        </p:nvGrpSpPr>
        <p:grpSpPr>
          <a:xfrm>
            <a:off x="7999730" y="2916193"/>
            <a:ext cx="449973" cy="1657292"/>
            <a:chOff x="7999730" y="2916193"/>
            <a:chExt cx="449973" cy="1657292"/>
          </a:xfrm>
        </p:grpSpPr>
        <p:sp>
          <p:nvSpPr>
            <p:cNvPr id="179" name="Freeform: Shape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endParaRPr lang="en-US" noProof="0" dirty="0"/>
            </a:p>
          </p:txBody>
        </p:sp>
        <p:grpSp>
          <p:nvGrpSpPr>
            <p:cNvPr id="182" name="Group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4" name="Freeform: Shape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5" name="Freeform: Shape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6" name="Freeform: Shape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7" name="Freeform: Shape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8" name="Freeform: Shape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9" name="Freeform: Shape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90" name="Freeform: Shape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91" name="Freeform: Shape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endParaRPr lang="en-US" noProof="0" dirty="0"/>
              </a:p>
            </p:txBody>
          </p:sp>
        </p:grpSp>
      </p:grpSp>
    </p:spTree>
    <p:extLst>
      <p:ext uri="{BB962C8B-B14F-4D97-AF65-F5344CB8AC3E}">
        <p14:creationId xmlns:p14="http://schemas.microsoft.com/office/powerpoint/2010/main" val="582222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3C2B07E4-CDF9-4C88-A2F3-04620E58224D}" type="datetimeFigureOut">
              <a:rPr lang="en-US" smtClean="0"/>
              <a:t>6/24/2024</a:t>
            </a:fld>
            <a:endParaRPr lang="en-US"/>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283659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6096600"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1" y="3652910"/>
            <a:ext cx="1132919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6600"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6600"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781200"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4" name="Title 3">
            <a:extLst>
              <a:ext uri="{FF2B5EF4-FFF2-40B4-BE49-F238E27FC236}">
                <a16:creationId xmlns:a16="http://schemas.microsoft.com/office/drawing/2014/main" id="{129EA32B-6EE8-4742-9788-FCAC7A0FE6E6}"/>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0427A446-62BF-4F99-BF28-8B764B71F115}"/>
              </a:ext>
            </a:extLst>
          </p:cNvPr>
          <p:cNvSpPr>
            <a:spLocks noGrp="1"/>
          </p:cNvSpPr>
          <p:nvPr>
            <p:ph type="ftr" sz="quarter" idx="18"/>
          </p:nvPr>
        </p:nvSpPr>
        <p:spPr/>
        <p:txBody>
          <a:bodyPr/>
          <a:lstStyle/>
          <a:p>
            <a:endParaRPr lang="en-US" noProof="0" dirty="0"/>
          </a:p>
        </p:txBody>
      </p:sp>
      <p:sp>
        <p:nvSpPr>
          <p:cNvPr id="7" name="Slide Number Placeholder 6">
            <a:extLst>
              <a:ext uri="{FF2B5EF4-FFF2-40B4-BE49-F238E27FC236}">
                <a16:creationId xmlns:a16="http://schemas.microsoft.com/office/drawing/2014/main" id="{2CAE8445-BA39-4932-B40E-1B18A4CDF6CF}"/>
              </a:ext>
            </a:extLst>
          </p:cNvPr>
          <p:cNvSpPr>
            <a:spLocks noGrp="1"/>
          </p:cNvSpPr>
          <p:nvPr>
            <p:ph type="sldNum" sz="quarter" idx="19"/>
          </p:nvPr>
        </p:nvSpPr>
        <p:spPr/>
        <p:txBody>
          <a:bodyPr/>
          <a:lstStyle>
            <a:lvl1pPr algn="ctr">
              <a:defRPr/>
            </a:lvl1pPr>
          </a:lstStyle>
          <a:p>
            <a:fld id="{B67B645E-C5E5-4727-B977-D372A0AA71D9}" type="slidenum">
              <a:rPr lang="en-US" noProof="0" smtClean="0"/>
              <a:pPr/>
              <a:t>‹#›</a:t>
            </a:fld>
            <a:endParaRPr lang="en-US" noProof="0" dirty="0"/>
          </a:p>
        </p:txBody>
      </p:sp>
    </p:spTree>
    <p:extLst>
      <p:ext uri="{BB962C8B-B14F-4D97-AF65-F5344CB8AC3E}">
        <p14:creationId xmlns:p14="http://schemas.microsoft.com/office/powerpoint/2010/main" val="782081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p:txBody>
          <a:bodyPr/>
          <a:lstStyle/>
          <a:p>
            <a:endParaRPr lang="en-US" noProof="0" dirty="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p:txBody>
          <a:bodyPr/>
          <a:lstStyle>
            <a:lvl1pPr algn="ctr">
              <a:defRPr/>
            </a:lvl1pPr>
          </a:lstStyle>
          <a:p>
            <a:fld id="{B67B645E-C5E5-4727-B977-D372A0AA71D9}" type="slidenum">
              <a:rPr lang="en-US" noProof="0" smtClean="0"/>
              <a:pPr/>
              <a:t>‹#›</a:t>
            </a:fld>
            <a:endParaRPr lang="en-US" noProof="0" dirty="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dirty="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dirty="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86995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13291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3039269"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5329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4747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9962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775703"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51777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30392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5607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512524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408225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6037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64673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61682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68972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721122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7327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825420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877570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92971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981869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138317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103401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1086167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5250792"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4" name="Title 3">
            <a:extLst>
              <a:ext uri="{FF2B5EF4-FFF2-40B4-BE49-F238E27FC236}">
                <a16:creationId xmlns:a16="http://schemas.microsoft.com/office/drawing/2014/main" id="{FF08EDE7-4EEE-467B-88CF-BC73746F06BD}"/>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4630003-5A43-4FEC-9F17-942E20FB1019}"/>
              </a:ext>
            </a:extLst>
          </p:cNvPr>
          <p:cNvSpPr>
            <a:spLocks noGrp="1"/>
          </p:cNvSpPr>
          <p:nvPr>
            <p:ph type="ftr" sz="quarter" idx="61"/>
          </p:nvPr>
        </p:nvSpPr>
        <p:spPr/>
        <p:txBody>
          <a:bodyPr/>
          <a:lstStyle/>
          <a:p>
            <a:endParaRPr lang="en-US" noProof="0" dirty="0"/>
          </a:p>
        </p:txBody>
      </p:sp>
      <p:sp>
        <p:nvSpPr>
          <p:cNvPr id="7" name="Slide Number Placeholder 6">
            <a:extLst>
              <a:ext uri="{FF2B5EF4-FFF2-40B4-BE49-F238E27FC236}">
                <a16:creationId xmlns:a16="http://schemas.microsoft.com/office/drawing/2014/main" id="{4F85F567-B041-473A-9947-76AD30DA4B3E}"/>
              </a:ext>
            </a:extLst>
          </p:cNvPr>
          <p:cNvSpPr>
            <a:spLocks noGrp="1"/>
          </p:cNvSpPr>
          <p:nvPr>
            <p:ph type="sldNum" sz="quarter" idx="62"/>
          </p:nvPr>
        </p:nvSpPr>
        <p:spPr/>
        <p:txBody>
          <a:bodyPr/>
          <a:lstStyle>
            <a:lvl1pPr algn="ctr">
              <a:defRPr/>
            </a:lvl1pPr>
          </a:lstStyle>
          <a:p>
            <a:fld id="{B67B645E-C5E5-4727-B977-D372A0AA71D9}" type="slidenum">
              <a:rPr lang="en-US" noProof="0" smtClean="0"/>
              <a:pPr/>
              <a:t>‹#›</a:t>
            </a:fld>
            <a:endParaRPr lang="en-US" noProof="0" dirty="0"/>
          </a:p>
        </p:txBody>
      </p:sp>
      <p:sp>
        <p:nvSpPr>
          <p:cNvPr id="39" name="Text Placeholder 4">
            <a:extLst>
              <a:ext uri="{FF2B5EF4-FFF2-40B4-BE49-F238E27FC236}">
                <a16:creationId xmlns:a16="http://schemas.microsoft.com/office/drawing/2014/main" id="{0DE1AB33-4069-40AB-A452-2B63090AC93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06960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p:txBody>
          <a:bodyPr/>
          <a:lstStyle/>
          <a:p>
            <a:endParaRPr lang="en-US" noProof="0" dirty="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p:txBody>
          <a:bodyPr/>
          <a:lstStyle>
            <a:lvl1pPr algn="ctr">
              <a:defRPr/>
            </a:lvl1pPr>
          </a:lstStyle>
          <a:p>
            <a:fld id="{B67B645E-C5E5-4727-B977-D372A0AA71D9}" type="slidenum">
              <a:rPr lang="en-US" noProof="0" smtClean="0"/>
              <a:pPr/>
              <a:t>‹#›</a:t>
            </a:fld>
            <a:endParaRPr lang="en-US" noProof="0" dirty="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49668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49"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grpSp>
      <p:sp>
        <p:nvSpPr>
          <p:cNvPr id="47" name="Picture Placeholder 46">
            <a:extLst>
              <a:ext uri="{FF2B5EF4-FFF2-40B4-BE49-F238E27FC236}">
                <a16:creationId xmlns:a16="http://schemas.microsoft.com/office/drawing/2014/main" id="{C4D7AAF7-0A12-4194-991C-8BB678428C27}"/>
              </a:ext>
            </a:extLst>
          </p:cNvPr>
          <p:cNvSpPr>
            <a:spLocks noGrp="1"/>
          </p:cNvSpPr>
          <p:nvPr>
            <p:ph type="pic" sz="quarter" idx="57" hasCustomPrompt="1"/>
          </p:nvPr>
        </p:nvSpPr>
        <p:spPr>
          <a:xfrm>
            <a:off x="8812249" y="4023015"/>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1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6 w 1217130"/>
              <a:gd name="connsiteY9" fmla="*/ 1158726 h 1216800"/>
              <a:gd name="connsiteX10" fmla="*/ 312035 w 1217130"/>
              <a:gd name="connsiteY10" fmla="*/ 1143515 h 1216800"/>
              <a:gd name="connsiteX11" fmla="*/ 303278 w 1217130"/>
              <a:gd name="connsiteY11" fmla="*/ 1136141 h 1216800"/>
              <a:gd name="connsiteX12" fmla="*/ 304200 w 1217130"/>
              <a:gd name="connsiteY12" fmla="*/ 1135161 h 1216800"/>
              <a:gd name="connsiteX13" fmla="*/ 262258 w 1217130"/>
              <a:gd name="connsiteY13" fmla="*/ 1118166 h 1216800"/>
              <a:gd name="connsiteX14" fmla="*/ 278389 w 1217130"/>
              <a:gd name="connsiteY14" fmla="*/ 1129688 h 1216800"/>
              <a:gd name="connsiteX15" fmla="*/ 294982 w 1217130"/>
              <a:gd name="connsiteY15" fmla="*/ 1140289 h 1216800"/>
              <a:gd name="connsiteX16" fmla="*/ 306044 w 1217130"/>
              <a:gd name="connsiteY16" fmla="*/ 1149046 h 1216800"/>
              <a:gd name="connsiteX17" fmla="*/ 293138 w 1217130"/>
              <a:gd name="connsiteY17" fmla="*/ 1143515 h 1216800"/>
              <a:gd name="connsiteX18" fmla="*/ 297747 w 1217130"/>
              <a:gd name="connsiteY18" fmla="*/ 1149968 h 1216800"/>
              <a:gd name="connsiteX19" fmla="*/ 282998 w 1217130"/>
              <a:gd name="connsiteY19" fmla="*/ 1140750 h 1216800"/>
              <a:gd name="connsiteX20" fmla="*/ 275624 w 1217130"/>
              <a:gd name="connsiteY20" fmla="*/ 1136141 h 1216800"/>
              <a:gd name="connsiteX21" fmla="*/ 268249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7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19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7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5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6 w 1217130"/>
              <a:gd name="connsiteY65" fmla="*/ 720401 h 1216800"/>
              <a:gd name="connsiteX66" fmla="*/ 6913 w 1217130"/>
              <a:gd name="connsiteY66" fmla="*/ 710261 h 1216800"/>
              <a:gd name="connsiteX67" fmla="*/ 3687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8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69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5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5 w 1217130"/>
              <a:gd name="connsiteY93" fmla="*/ 27194 h 1216800"/>
              <a:gd name="connsiteX94" fmla="*/ 626837 w 1217130"/>
              <a:gd name="connsiteY94" fmla="*/ 15210 h 1216800"/>
              <a:gd name="connsiteX95" fmla="*/ 653108 w 1217130"/>
              <a:gd name="connsiteY95" fmla="*/ 16132 h 1216800"/>
              <a:gd name="connsiteX96" fmla="*/ 679380 w 1217130"/>
              <a:gd name="connsiteY96" fmla="*/ 17975 h 1216800"/>
              <a:gd name="connsiteX97" fmla="*/ 720862 w 1217130"/>
              <a:gd name="connsiteY97" fmla="*/ 22584 h 1216800"/>
              <a:gd name="connsiteX98" fmla="*/ 853143 w 1217130"/>
              <a:gd name="connsiteY98" fmla="*/ 59918 h 1216800"/>
              <a:gd name="connsiteX99" fmla="*/ 958230 w 1217130"/>
              <a:gd name="connsiteY99" fmla="*/ 117993 h 1216800"/>
              <a:gd name="connsiteX100" fmla="*/ 981276 w 1217130"/>
              <a:gd name="connsiteY100" fmla="*/ 133203 h 1216800"/>
              <a:gd name="connsiteX101" fmla="*/ 1001556 w 1217130"/>
              <a:gd name="connsiteY101" fmla="*/ 146569 h 1216800"/>
              <a:gd name="connsiteX102" fmla="*/ 1000173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5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4 h 1216800"/>
              <a:gd name="connsiteX117" fmla="*/ 1217130 w 1217130"/>
              <a:gd name="connsiteY117" fmla="*/ 549650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6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0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2 w 1217130"/>
              <a:gd name="connsiteY133" fmla="*/ 1167944 h 1216800"/>
              <a:gd name="connsiteX134" fmla="*/ 313418 w 1217130"/>
              <a:gd name="connsiteY134" fmla="*/ 1136141 h 1216800"/>
              <a:gd name="connsiteX135" fmla="*/ 292217 w 1217130"/>
              <a:gd name="connsiteY135" fmla="*/ 1120470 h 1216800"/>
              <a:gd name="connsiteX136" fmla="*/ 267327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1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1 w 1217130"/>
              <a:gd name="connsiteY145" fmla="*/ 1036585 h 1216800"/>
              <a:gd name="connsiteX146" fmla="*/ 171919 w 1217130"/>
              <a:gd name="connsiteY146" fmla="*/ 1024140 h 1216800"/>
              <a:gd name="connsiteX147" fmla="*/ 189895 w 1217130"/>
              <a:gd name="connsiteY147" fmla="*/ 1037967 h 1216800"/>
              <a:gd name="connsiteX148" fmla="*/ 154520 w 1217130"/>
              <a:gd name="connsiteY148" fmla="*/ 994872 h 1216800"/>
              <a:gd name="connsiteX149" fmla="*/ 136887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0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6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6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7 w 1217130"/>
              <a:gd name="connsiteY187" fmla="*/ 232298 h 1216800"/>
              <a:gd name="connsiteX188" fmla="*/ 153022 w 1217130"/>
              <a:gd name="connsiteY188" fmla="*/ 232298 h 1216800"/>
              <a:gd name="connsiteX189" fmla="*/ 146108 w 1217130"/>
              <a:gd name="connsiteY189" fmla="*/ 237829 h 1216800"/>
              <a:gd name="connsiteX190" fmla="*/ 135507 w 1217130"/>
              <a:gd name="connsiteY190" fmla="*/ 248430 h 1216800"/>
              <a:gd name="connsiteX191" fmla="*/ 83424 w 1217130"/>
              <a:gd name="connsiteY191" fmla="*/ 324480 h 1216800"/>
              <a:gd name="connsiteX192" fmla="*/ 73284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5 h 1216800"/>
              <a:gd name="connsiteX196" fmla="*/ 50239 w 1217130"/>
              <a:gd name="connsiteY196" fmla="*/ 370571 h 1216800"/>
              <a:gd name="connsiteX197" fmla="*/ 59918 w 1217130"/>
              <a:gd name="connsiteY197" fmla="*/ 347986 h 1216800"/>
              <a:gd name="connsiteX198" fmla="*/ 87573 w 1217130"/>
              <a:gd name="connsiteY198" fmla="*/ 296365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89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7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4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09 w 1217130"/>
              <a:gd name="connsiteY233" fmla="*/ 17515 h 1216800"/>
              <a:gd name="connsiteX234" fmla="*/ 488564 w 1217130"/>
              <a:gd name="connsiteY234" fmla="*/ 20741 h 1216800"/>
              <a:gd name="connsiteX235" fmla="*/ 482572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1" y="1201129"/>
                </a:cubicBezTo>
                <a:cubicBezTo>
                  <a:pt x="391312"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6" y="1158726"/>
                </a:cubicBezTo>
                <a:cubicBezTo>
                  <a:pt x="333237" y="1157804"/>
                  <a:pt x="320793" y="1149507"/>
                  <a:pt x="312035" y="1143515"/>
                </a:cubicBezTo>
                <a:cubicBezTo>
                  <a:pt x="307426" y="1140289"/>
                  <a:pt x="304200" y="1137524"/>
                  <a:pt x="303278" y="1136141"/>
                </a:cubicBezTo>
                <a:cubicBezTo>
                  <a:pt x="303048" y="1135219"/>
                  <a:pt x="303278" y="1134874"/>
                  <a:pt x="304200" y="1135161"/>
                </a:cubicBezTo>
                <a:close/>
                <a:moveTo>
                  <a:pt x="262258" y="1118166"/>
                </a:moveTo>
                <a:lnTo>
                  <a:pt x="278389" y="1129688"/>
                </a:lnTo>
                <a:lnTo>
                  <a:pt x="294982" y="1140289"/>
                </a:lnTo>
                <a:cubicBezTo>
                  <a:pt x="305122" y="1147664"/>
                  <a:pt x="307427" y="1149507"/>
                  <a:pt x="306044" y="1149046"/>
                </a:cubicBezTo>
                <a:cubicBezTo>
                  <a:pt x="304200" y="1149046"/>
                  <a:pt x="298669" y="1146281"/>
                  <a:pt x="293138" y="1143515"/>
                </a:cubicBezTo>
                <a:cubicBezTo>
                  <a:pt x="282538" y="1138446"/>
                  <a:pt x="272858" y="1133375"/>
                  <a:pt x="297747" y="1149968"/>
                </a:cubicBezTo>
                <a:lnTo>
                  <a:pt x="282998" y="1140750"/>
                </a:lnTo>
                <a:lnTo>
                  <a:pt x="275624" y="1136141"/>
                </a:lnTo>
                <a:lnTo>
                  <a:pt x="268249"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7" y="954543"/>
                </a:cubicBezTo>
                <a:cubicBezTo>
                  <a:pt x="128133" y="960534"/>
                  <a:pt x="131820" y="966065"/>
                  <a:pt x="135047" y="972057"/>
                </a:cubicBezTo>
                <a:cubicBezTo>
                  <a:pt x="132281" y="968370"/>
                  <a:pt x="129055" y="964222"/>
                  <a:pt x="125829" y="960534"/>
                </a:cubicBezTo>
                <a:cubicBezTo>
                  <a:pt x="122602" y="956386"/>
                  <a:pt x="119836"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19" y="979432"/>
                </a:cubicBezTo>
                <a:cubicBezTo>
                  <a:pt x="124907" y="986806"/>
                  <a:pt x="127211" y="992337"/>
                  <a:pt x="126289" y="993720"/>
                </a:cubicBezTo>
                <a:cubicBezTo>
                  <a:pt x="127672" y="996025"/>
                  <a:pt x="126404" y="995909"/>
                  <a:pt x="126405" y="997062"/>
                </a:cubicBezTo>
                <a:lnTo>
                  <a:pt x="126688" y="997679"/>
                </a:lnTo>
                <a:lnTo>
                  <a:pt x="125829" y="996486"/>
                </a:lnTo>
                <a:cubicBezTo>
                  <a:pt x="123063" y="991877"/>
                  <a:pt x="119376" y="986806"/>
                  <a:pt x="116149" y="981275"/>
                </a:cubicBezTo>
                <a:cubicBezTo>
                  <a:pt x="108775" y="970675"/>
                  <a:pt x="101861" y="957769"/>
                  <a:pt x="94947" y="945786"/>
                </a:cubicBezTo>
                <a:cubicBezTo>
                  <a:pt x="91721" y="939794"/>
                  <a:pt x="88495" y="933341"/>
                  <a:pt x="85729" y="927810"/>
                </a:cubicBezTo>
                <a:cubicBezTo>
                  <a:pt x="82964" y="921818"/>
                  <a:pt x="80659" y="916748"/>
                  <a:pt x="78816" y="911678"/>
                </a:cubicBezTo>
                <a:cubicBezTo>
                  <a:pt x="75128" y="901077"/>
                  <a:pt x="72824" y="893242"/>
                  <a:pt x="73285" y="889555"/>
                </a:cubicBezTo>
                <a:close/>
                <a:moveTo>
                  <a:pt x="6453" y="554013"/>
                </a:moveTo>
                <a:cubicBezTo>
                  <a:pt x="3687" y="581206"/>
                  <a:pt x="3687" y="598260"/>
                  <a:pt x="4609" y="610244"/>
                </a:cubicBezTo>
                <a:cubicBezTo>
                  <a:pt x="5070" y="616235"/>
                  <a:pt x="5531" y="620845"/>
                  <a:pt x="6453" y="624993"/>
                </a:cubicBezTo>
                <a:cubicBezTo>
                  <a:pt x="6913" y="629141"/>
                  <a:pt x="8296" y="632367"/>
                  <a:pt x="8757" y="635594"/>
                </a:cubicBezTo>
                <a:cubicBezTo>
                  <a:pt x="12444" y="648499"/>
                  <a:pt x="13827" y="660944"/>
                  <a:pt x="19819" y="712105"/>
                </a:cubicBezTo>
                <a:cubicBezTo>
                  <a:pt x="18436" y="708878"/>
                  <a:pt x="17053" y="709800"/>
                  <a:pt x="16593" y="713487"/>
                </a:cubicBezTo>
                <a:cubicBezTo>
                  <a:pt x="15671" y="717175"/>
                  <a:pt x="16132" y="723166"/>
                  <a:pt x="16593" y="731002"/>
                </a:cubicBezTo>
                <a:cubicBezTo>
                  <a:pt x="17515" y="746673"/>
                  <a:pt x="21202" y="767875"/>
                  <a:pt x="25350" y="784928"/>
                </a:cubicBezTo>
                <a:cubicBezTo>
                  <a:pt x="36412" y="816731"/>
                  <a:pt x="48856" y="855447"/>
                  <a:pt x="61301" y="882180"/>
                </a:cubicBezTo>
                <a:cubicBezTo>
                  <a:pt x="68675" y="901077"/>
                  <a:pt x="62223" y="901077"/>
                  <a:pt x="46091" y="864666"/>
                </a:cubicBezTo>
                <a:cubicBezTo>
                  <a:pt x="42864" y="852682"/>
                  <a:pt x="38255" y="840698"/>
                  <a:pt x="35029" y="828254"/>
                </a:cubicBezTo>
                <a:cubicBezTo>
                  <a:pt x="33185" y="821801"/>
                  <a:pt x="31342" y="815809"/>
                  <a:pt x="29498" y="809357"/>
                </a:cubicBezTo>
                <a:cubicBezTo>
                  <a:pt x="27655" y="802904"/>
                  <a:pt x="25811" y="796451"/>
                  <a:pt x="24428" y="789998"/>
                </a:cubicBezTo>
                <a:cubicBezTo>
                  <a:pt x="23506" y="786772"/>
                  <a:pt x="22584" y="783546"/>
                  <a:pt x="21663" y="780319"/>
                </a:cubicBezTo>
                <a:cubicBezTo>
                  <a:pt x="20741" y="777093"/>
                  <a:pt x="20280" y="773866"/>
                  <a:pt x="19358" y="770640"/>
                </a:cubicBezTo>
                <a:cubicBezTo>
                  <a:pt x="17515" y="764187"/>
                  <a:pt x="16132" y="757274"/>
                  <a:pt x="14288" y="750821"/>
                </a:cubicBezTo>
                <a:cubicBezTo>
                  <a:pt x="12905" y="743907"/>
                  <a:pt x="11522" y="737455"/>
                  <a:pt x="10140" y="730541"/>
                </a:cubicBezTo>
                <a:cubicBezTo>
                  <a:pt x="9679" y="727315"/>
                  <a:pt x="8757" y="723627"/>
                  <a:pt x="8296" y="720401"/>
                </a:cubicBezTo>
                <a:lnTo>
                  <a:pt x="6913" y="710261"/>
                </a:lnTo>
                <a:cubicBezTo>
                  <a:pt x="5992" y="703347"/>
                  <a:pt x="5070" y="696434"/>
                  <a:pt x="3687" y="689981"/>
                </a:cubicBezTo>
                <a:cubicBezTo>
                  <a:pt x="3226" y="683067"/>
                  <a:pt x="2304" y="676154"/>
                  <a:pt x="1844" y="669701"/>
                </a:cubicBezTo>
                <a:cubicBezTo>
                  <a:pt x="1382" y="666475"/>
                  <a:pt x="1382"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5"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8" y="41481"/>
                </a:cubicBezTo>
                <a:cubicBezTo>
                  <a:pt x="418045" y="44247"/>
                  <a:pt x="409748" y="46552"/>
                  <a:pt x="401452" y="49778"/>
                </a:cubicBezTo>
                <a:cubicBezTo>
                  <a:pt x="393155" y="53004"/>
                  <a:pt x="384859" y="55770"/>
                  <a:pt x="377485" y="58535"/>
                </a:cubicBezTo>
                <a:cubicBezTo>
                  <a:pt x="363197" y="64066"/>
                  <a:pt x="353057" y="66832"/>
                  <a:pt x="355822" y="63144"/>
                </a:cubicBezTo>
                <a:lnTo>
                  <a:pt x="349369"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8" y="35029"/>
                  <a:pt x="433715" y="32724"/>
                  <a:pt x="436942" y="32724"/>
                </a:cubicBezTo>
                <a:close/>
                <a:moveTo>
                  <a:pt x="783085" y="27194"/>
                </a:moveTo>
                <a:cubicBezTo>
                  <a:pt x="790921" y="29037"/>
                  <a:pt x="799217" y="30420"/>
                  <a:pt x="807053" y="32263"/>
                </a:cubicBezTo>
                <a:lnTo>
                  <a:pt x="831020" y="38716"/>
                </a:lnTo>
                <a:cubicBezTo>
                  <a:pt x="834246" y="40560"/>
                  <a:pt x="837473" y="42864"/>
                  <a:pt x="840699" y="44708"/>
                </a:cubicBezTo>
                <a:cubicBezTo>
                  <a:pt x="833785" y="42403"/>
                  <a:pt x="824106" y="40560"/>
                  <a:pt x="813966" y="37334"/>
                </a:cubicBezTo>
                <a:cubicBezTo>
                  <a:pt x="803826" y="34107"/>
                  <a:pt x="792764" y="30881"/>
                  <a:pt x="783085" y="27194"/>
                </a:cubicBezTo>
                <a:close/>
                <a:moveTo>
                  <a:pt x="626837" y="15210"/>
                </a:moveTo>
                <a:cubicBezTo>
                  <a:pt x="635133" y="15671"/>
                  <a:pt x="644351" y="15671"/>
                  <a:pt x="653108" y="16132"/>
                </a:cubicBezTo>
                <a:cubicBezTo>
                  <a:pt x="662327" y="16593"/>
                  <a:pt x="671084" y="17515"/>
                  <a:pt x="679380" y="17975"/>
                </a:cubicBezTo>
                <a:cubicBezTo>
                  <a:pt x="696434" y="19819"/>
                  <a:pt x="711183" y="21663"/>
                  <a:pt x="720862" y="22584"/>
                </a:cubicBezTo>
                <a:cubicBezTo>
                  <a:pt x="764648" y="29498"/>
                  <a:pt x="811201" y="42404"/>
                  <a:pt x="853143" y="59918"/>
                </a:cubicBezTo>
                <a:cubicBezTo>
                  <a:pt x="895086" y="77433"/>
                  <a:pt x="931959" y="98635"/>
                  <a:pt x="958230" y="117993"/>
                </a:cubicBezTo>
                <a:cubicBezTo>
                  <a:pt x="965605" y="122602"/>
                  <a:pt x="973441" y="128133"/>
                  <a:pt x="981276" y="133203"/>
                </a:cubicBezTo>
                <a:cubicBezTo>
                  <a:pt x="989112" y="138273"/>
                  <a:pt x="996025" y="143343"/>
                  <a:pt x="1001556" y="146569"/>
                </a:cubicBezTo>
                <a:cubicBezTo>
                  <a:pt x="1012157" y="153483"/>
                  <a:pt x="1015383" y="154404"/>
                  <a:pt x="1000173"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5"/>
                  <a:pt x="1080832" y="217088"/>
                  <a:pt x="1075763" y="210635"/>
                </a:cubicBezTo>
                <a:cubicBezTo>
                  <a:pt x="1070232" y="204183"/>
                  <a:pt x="1066083" y="199574"/>
                  <a:pt x="1062396" y="194965"/>
                </a:cubicBezTo>
                <a:cubicBezTo>
                  <a:pt x="1060553" y="192660"/>
                  <a:pt x="1058709" y="190817"/>
                  <a:pt x="1056865" y="188512"/>
                </a:cubicBezTo>
                <a:cubicBezTo>
                  <a:pt x="1055022" y="186208"/>
                  <a:pt x="1053178" y="184364"/>
                  <a:pt x="1051334" y="182059"/>
                </a:cubicBezTo>
                <a:cubicBezTo>
                  <a:pt x="1047647" y="177911"/>
                  <a:pt x="1043038" y="172841"/>
                  <a:pt x="1036585" y="166388"/>
                </a:cubicBezTo>
                <a:cubicBezTo>
                  <a:pt x="1068388" y="188973"/>
                  <a:pt x="1098808" y="221237"/>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4"/>
                </a:lnTo>
                <a:lnTo>
                  <a:pt x="1217130" y="549650"/>
                </a:lnTo>
                <a:lnTo>
                  <a:pt x="1215879" y="566918"/>
                </a:lnTo>
                <a:cubicBezTo>
                  <a:pt x="1214497" y="576597"/>
                  <a:pt x="1213113" y="585355"/>
                  <a:pt x="1211731" y="592729"/>
                </a:cubicBezTo>
                <a:lnTo>
                  <a:pt x="1207481" y="606572"/>
                </a:lnTo>
                <a:lnTo>
                  <a:pt x="1208505" y="626837"/>
                </a:lnTo>
                <a:cubicBezTo>
                  <a:pt x="1208505" y="810115"/>
                  <a:pt x="1124930" y="973873"/>
                  <a:pt x="993812" y="1082081"/>
                </a:cubicBezTo>
                <a:lnTo>
                  <a:pt x="992336" y="1083185"/>
                </a:lnTo>
                <a:lnTo>
                  <a:pt x="991416" y="1084058"/>
                </a:lnTo>
                <a:cubicBezTo>
                  <a:pt x="958692" y="1111713"/>
                  <a:pt x="923662" y="1136141"/>
                  <a:pt x="888173" y="1156882"/>
                </a:cubicBezTo>
                <a:cubicBezTo>
                  <a:pt x="884716" y="1156882"/>
                  <a:pt x="872962" y="1161030"/>
                  <a:pt x="863341" y="1164084"/>
                </a:cubicBezTo>
                <a:lnTo>
                  <a:pt x="858877" y="1165286"/>
                </a:lnTo>
                <a:lnTo>
                  <a:pt x="848181" y="1170438"/>
                </a:lnTo>
                <a:cubicBezTo>
                  <a:pt x="777599" y="1200292"/>
                  <a:pt x="699997" y="1216800"/>
                  <a:pt x="618540" y="1216800"/>
                </a:cubicBezTo>
                <a:cubicBezTo>
                  <a:pt x="557448" y="1216800"/>
                  <a:pt x="498523" y="1207514"/>
                  <a:pt x="443103" y="1190277"/>
                </a:cubicBezTo>
                <a:lnTo>
                  <a:pt x="402206" y="1175308"/>
                </a:lnTo>
                <a:lnTo>
                  <a:pt x="397304" y="1173935"/>
                </a:lnTo>
                <a:cubicBezTo>
                  <a:pt x="392695" y="1172553"/>
                  <a:pt x="387164" y="1170709"/>
                  <a:pt x="381172" y="1167944"/>
                </a:cubicBezTo>
                <a:cubicBezTo>
                  <a:pt x="357205" y="1159186"/>
                  <a:pt x="328167" y="1142594"/>
                  <a:pt x="313418" y="1136141"/>
                </a:cubicBezTo>
                <a:cubicBezTo>
                  <a:pt x="307427" y="1131532"/>
                  <a:pt x="300513" y="1126001"/>
                  <a:pt x="292217" y="1120470"/>
                </a:cubicBezTo>
                <a:cubicBezTo>
                  <a:pt x="284381" y="1114939"/>
                  <a:pt x="276085" y="1108486"/>
                  <a:pt x="267327" y="1102495"/>
                </a:cubicBezTo>
                <a:cubicBezTo>
                  <a:pt x="258570"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7" y="1067466"/>
                  <a:pt x="223541"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1" y="1036585"/>
                </a:cubicBezTo>
                <a:cubicBezTo>
                  <a:pt x="179294" y="1032437"/>
                  <a:pt x="175607" y="1028288"/>
                  <a:pt x="171919" y="1024140"/>
                </a:cubicBezTo>
                <a:cubicBezTo>
                  <a:pt x="177911" y="1029210"/>
                  <a:pt x="183903" y="1033358"/>
                  <a:pt x="189895" y="1037967"/>
                </a:cubicBezTo>
                <a:cubicBezTo>
                  <a:pt x="177450" y="1025062"/>
                  <a:pt x="165582" y="1010428"/>
                  <a:pt x="154520" y="994872"/>
                </a:cubicBezTo>
                <a:lnTo>
                  <a:pt x="136887" y="966793"/>
                </a:lnTo>
                <a:lnTo>
                  <a:pt x="129333" y="956691"/>
                </a:lnTo>
                <a:cubicBezTo>
                  <a:pt x="118731" y="940998"/>
                  <a:pt x="108864" y="924767"/>
                  <a:pt x="99782" y="908048"/>
                </a:cubicBezTo>
                <a:lnTo>
                  <a:pt x="77846" y="862512"/>
                </a:lnTo>
                <a:lnTo>
                  <a:pt x="91260" y="903843"/>
                </a:lnTo>
                <a:cubicBezTo>
                  <a:pt x="70980" y="868814"/>
                  <a:pt x="55770" y="826410"/>
                  <a:pt x="45630" y="785389"/>
                </a:cubicBezTo>
                <a:cubicBezTo>
                  <a:pt x="35029" y="744368"/>
                  <a:pt x="29959" y="705191"/>
                  <a:pt x="23507" y="676154"/>
                </a:cubicBezTo>
                <a:cubicBezTo>
                  <a:pt x="23507" y="689520"/>
                  <a:pt x="25811" y="705191"/>
                  <a:pt x="27655" y="720862"/>
                </a:cubicBezTo>
                <a:cubicBezTo>
                  <a:pt x="29038" y="728697"/>
                  <a:pt x="30420" y="736533"/>
                  <a:pt x="31803" y="744368"/>
                </a:cubicBezTo>
                <a:cubicBezTo>
                  <a:pt x="33185" y="752204"/>
                  <a:pt x="35029" y="759578"/>
                  <a:pt x="36873" y="766492"/>
                </a:cubicBezTo>
                <a:cubicBezTo>
                  <a:pt x="43325" y="794607"/>
                  <a:pt x="49778" y="815809"/>
                  <a:pt x="45169" y="816731"/>
                </a:cubicBezTo>
                <a:cubicBezTo>
                  <a:pt x="43787" y="816270"/>
                  <a:pt x="41482" y="812583"/>
                  <a:pt x="38716" y="806130"/>
                </a:cubicBezTo>
                <a:cubicBezTo>
                  <a:pt x="36412" y="799677"/>
                  <a:pt x="33185" y="790920"/>
                  <a:pt x="30420" y="781241"/>
                </a:cubicBezTo>
                <a:cubicBezTo>
                  <a:pt x="28116" y="771562"/>
                  <a:pt x="25811" y="760961"/>
                  <a:pt x="23507" y="750821"/>
                </a:cubicBezTo>
                <a:cubicBezTo>
                  <a:pt x="24428" y="737915"/>
                  <a:pt x="23045"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6" y="564614"/>
                </a:cubicBezTo>
                <a:cubicBezTo>
                  <a:pt x="18898" y="557700"/>
                  <a:pt x="19819" y="550786"/>
                  <a:pt x="20280" y="543873"/>
                </a:cubicBezTo>
                <a:cubicBezTo>
                  <a:pt x="20741" y="540646"/>
                  <a:pt x="20741" y="536959"/>
                  <a:pt x="21202" y="533733"/>
                </a:cubicBezTo>
                <a:lnTo>
                  <a:pt x="22585" y="523593"/>
                </a:lnTo>
                <a:cubicBezTo>
                  <a:pt x="23507" y="516679"/>
                  <a:pt x="24428" y="509766"/>
                  <a:pt x="25811" y="503313"/>
                </a:cubicBezTo>
                <a:cubicBezTo>
                  <a:pt x="28576" y="489946"/>
                  <a:pt x="31342" y="476580"/>
                  <a:pt x="35029" y="463214"/>
                </a:cubicBezTo>
                <a:cubicBezTo>
                  <a:pt x="42865" y="436481"/>
                  <a:pt x="53465"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5"/>
                  <a:pt x="115688" y="308348"/>
                  <a:pt x="127211" y="288990"/>
                </a:cubicBezTo>
                <a:cubicBezTo>
                  <a:pt x="116610" y="307426"/>
                  <a:pt x="108775" y="317106"/>
                  <a:pt x="103244" y="324480"/>
                </a:cubicBezTo>
                <a:cubicBezTo>
                  <a:pt x="97713" y="331394"/>
                  <a:pt x="93564" y="335542"/>
                  <a:pt x="90799" y="341995"/>
                </a:cubicBezTo>
                <a:cubicBezTo>
                  <a:pt x="88495" y="340151"/>
                  <a:pt x="94026" y="328628"/>
                  <a:pt x="101861" y="313418"/>
                </a:cubicBezTo>
                <a:cubicBezTo>
                  <a:pt x="106009" y="306044"/>
                  <a:pt x="111079" y="297748"/>
                  <a:pt x="116149" y="288990"/>
                </a:cubicBezTo>
                <a:cubicBezTo>
                  <a:pt x="121680" y="280694"/>
                  <a:pt x="127672" y="272397"/>
                  <a:pt x="132742" y="264562"/>
                </a:cubicBezTo>
                <a:cubicBezTo>
                  <a:pt x="143804" y="249352"/>
                  <a:pt x="153022" y="236446"/>
                  <a:pt x="155787" y="232298"/>
                </a:cubicBezTo>
                <a:cubicBezTo>
                  <a:pt x="156709" y="229994"/>
                  <a:pt x="156248" y="229994"/>
                  <a:pt x="153022" y="232298"/>
                </a:cubicBezTo>
                <a:cubicBezTo>
                  <a:pt x="151178" y="233220"/>
                  <a:pt x="148873" y="235064"/>
                  <a:pt x="146108" y="237829"/>
                </a:cubicBezTo>
                <a:cubicBezTo>
                  <a:pt x="143343" y="240595"/>
                  <a:pt x="139655" y="243821"/>
                  <a:pt x="135507" y="248430"/>
                </a:cubicBezTo>
                <a:cubicBezTo>
                  <a:pt x="115227" y="268710"/>
                  <a:pt x="97252" y="297286"/>
                  <a:pt x="83424" y="324480"/>
                </a:cubicBezTo>
                <a:cubicBezTo>
                  <a:pt x="79737" y="331394"/>
                  <a:pt x="76511" y="338308"/>
                  <a:pt x="73284" y="344760"/>
                </a:cubicBezTo>
                <a:cubicBezTo>
                  <a:pt x="70058" y="351674"/>
                  <a:pt x="66832" y="357666"/>
                  <a:pt x="64066" y="363657"/>
                </a:cubicBezTo>
                <a:cubicBezTo>
                  <a:pt x="58996" y="375641"/>
                  <a:pt x="53004" y="385781"/>
                  <a:pt x="48395" y="394077"/>
                </a:cubicBezTo>
                <a:cubicBezTo>
                  <a:pt x="43325" y="399608"/>
                  <a:pt x="42404" y="396382"/>
                  <a:pt x="44708" y="387625"/>
                </a:cubicBezTo>
                <a:cubicBezTo>
                  <a:pt x="45630" y="383015"/>
                  <a:pt x="47935" y="377485"/>
                  <a:pt x="50239" y="370571"/>
                </a:cubicBezTo>
                <a:cubicBezTo>
                  <a:pt x="53004" y="364118"/>
                  <a:pt x="55770" y="356283"/>
                  <a:pt x="59918" y="347986"/>
                </a:cubicBezTo>
                <a:cubicBezTo>
                  <a:pt x="67293" y="331394"/>
                  <a:pt x="77433" y="312957"/>
                  <a:pt x="87573" y="296365"/>
                </a:cubicBezTo>
                <a:cubicBezTo>
                  <a:pt x="93104" y="288529"/>
                  <a:pt x="98173" y="280233"/>
                  <a:pt x="103244" y="272858"/>
                </a:cubicBezTo>
                <a:cubicBezTo>
                  <a:pt x="108313" y="265945"/>
                  <a:pt x="112923" y="259031"/>
                  <a:pt x="117071" y="253500"/>
                </a:cubicBezTo>
                <a:cubicBezTo>
                  <a:pt x="120758" y="248430"/>
                  <a:pt x="126289" y="241517"/>
                  <a:pt x="132281" y="234142"/>
                </a:cubicBezTo>
                <a:cubicBezTo>
                  <a:pt x="135507" y="230455"/>
                  <a:pt x="138733" y="226768"/>
                  <a:pt x="141960" y="223080"/>
                </a:cubicBezTo>
                <a:cubicBezTo>
                  <a:pt x="145186" y="219393"/>
                  <a:pt x="148413" y="215706"/>
                  <a:pt x="151639" y="212479"/>
                </a:cubicBezTo>
                <a:cubicBezTo>
                  <a:pt x="158092" y="205566"/>
                  <a:pt x="164084" y="200495"/>
                  <a:pt x="168232" y="196808"/>
                </a:cubicBezTo>
                <a:cubicBezTo>
                  <a:pt x="172380" y="193121"/>
                  <a:pt x="174684" y="192199"/>
                  <a:pt x="174224" y="194504"/>
                </a:cubicBezTo>
                <a:cubicBezTo>
                  <a:pt x="194964" y="169154"/>
                  <a:pt x="218010" y="147952"/>
                  <a:pt x="241977" y="130437"/>
                </a:cubicBezTo>
                <a:cubicBezTo>
                  <a:pt x="247508" y="126289"/>
                  <a:pt x="253961" y="122602"/>
                  <a:pt x="259953" y="118454"/>
                </a:cubicBezTo>
                <a:cubicBezTo>
                  <a:pt x="265944" y="114766"/>
                  <a:pt x="271937" y="110618"/>
                  <a:pt x="278389" y="107392"/>
                </a:cubicBezTo>
                <a:cubicBezTo>
                  <a:pt x="284381" y="104166"/>
                  <a:pt x="290834" y="100478"/>
                  <a:pt x="296826" y="97252"/>
                </a:cubicBezTo>
                <a:cubicBezTo>
                  <a:pt x="303278" y="94026"/>
                  <a:pt x="309270" y="90799"/>
                  <a:pt x="315723" y="88034"/>
                </a:cubicBezTo>
                <a:lnTo>
                  <a:pt x="324941" y="83424"/>
                </a:lnTo>
                <a:lnTo>
                  <a:pt x="334620" y="79276"/>
                </a:lnTo>
                <a:cubicBezTo>
                  <a:pt x="340612" y="76511"/>
                  <a:pt x="347065" y="73746"/>
                  <a:pt x="353517" y="71441"/>
                </a:cubicBezTo>
                <a:cubicBezTo>
                  <a:pt x="366423" y="66832"/>
                  <a:pt x="378868" y="61301"/>
                  <a:pt x="392234" y="57153"/>
                </a:cubicBezTo>
                <a:cubicBezTo>
                  <a:pt x="418506" y="47474"/>
                  <a:pt x="445238"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8" y="23967"/>
                  <a:pt x="562309" y="23046"/>
                  <a:pt x="575676" y="22124"/>
                </a:cubicBezTo>
                <a:cubicBezTo>
                  <a:pt x="571067" y="20280"/>
                  <a:pt x="575215" y="18436"/>
                  <a:pt x="584894" y="17054"/>
                </a:cubicBezTo>
                <a:cubicBezTo>
                  <a:pt x="589964" y="16593"/>
                  <a:pt x="596417" y="16132"/>
                  <a:pt x="603330" y="15671"/>
                </a:cubicBezTo>
                <a:cubicBezTo>
                  <a:pt x="610244" y="15210"/>
                  <a:pt x="618540" y="14749"/>
                  <a:pt x="626837" y="15210"/>
                </a:cubicBezTo>
                <a:close/>
                <a:moveTo>
                  <a:pt x="617619" y="0"/>
                </a:moveTo>
                <a:cubicBezTo>
                  <a:pt x="665553" y="0"/>
                  <a:pt x="711183"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4" y="9218"/>
                </a:cubicBezTo>
                <a:cubicBezTo>
                  <a:pt x="618540" y="9218"/>
                  <a:pt x="611166" y="9679"/>
                  <a:pt x="604253" y="10140"/>
                </a:cubicBezTo>
                <a:cubicBezTo>
                  <a:pt x="596878" y="10601"/>
                  <a:pt x="589964" y="10601"/>
                  <a:pt x="583051" y="11523"/>
                </a:cubicBezTo>
                <a:cubicBezTo>
                  <a:pt x="569223" y="13366"/>
                  <a:pt x="555396" y="13827"/>
                  <a:pt x="541569" y="15671"/>
                </a:cubicBezTo>
                <a:cubicBezTo>
                  <a:pt x="536038" y="15671"/>
                  <a:pt x="530968" y="15671"/>
                  <a:pt x="525898" y="16132"/>
                </a:cubicBezTo>
                <a:cubicBezTo>
                  <a:pt x="520828" y="16132"/>
                  <a:pt x="516219" y="17054"/>
                  <a:pt x="511609" y="17515"/>
                </a:cubicBezTo>
                <a:cubicBezTo>
                  <a:pt x="502391" y="18897"/>
                  <a:pt x="494556" y="19358"/>
                  <a:pt x="488564" y="20741"/>
                </a:cubicBezTo>
                <a:cubicBezTo>
                  <a:pt x="476580" y="23046"/>
                  <a:pt x="472432" y="23046"/>
                  <a:pt x="482572"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6" name="Picture Placeholder 45">
            <a:extLst>
              <a:ext uri="{FF2B5EF4-FFF2-40B4-BE49-F238E27FC236}">
                <a16:creationId xmlns:a16="http://schemas.microsoft.com/office/drawing/2014/main" id="{3DC348FE-84F4-48A4-BB2D-50F30393F59A}"/>
              </a:ext>
            </a:extLst>
          </p:cNvPr>
          <p:cNvSpPr>
            <a:spLocks noGrp="1"/>
          </p:cNvSpPr>
          <p:nvPr>
            <p:ph type="pic" sz="quarter" idx="56" hasCustomPrompt="1"/>
          </p:nvPr>
        </p:nvSpPr>
        <p:spPr>
          <a:xfrm>
            <a:off x="4652453" y="4023015"/>
            <a:ext cx="1215022" cy="1216800"/>
          </a:xfrm>
          <a:custGeom>
            <a:avLst/>
            <a:gdLst>
              <a:gd name="connsiteX0" fmla="*/ 530989 w 1215022"/>
              <a:gd name="connsiteY0" fmla="*/ 1206695 h 1216800"/>
              <a:gd name="connsiteX1" fmla="*/ 544054 w 1215022"/>
              <a:gd name="connsiteY1" fmla="*/ 1208095 h 1216800"/>
              <a:gd name="connsiteX2" fmla="*/ 543121 w 1215022"/>
              <a:gd name="connsiteY2" fmla="*/ 1208095 h 1216800"/>
              <a:gd name="connsiteX3" fmla="*/ 530989 w 1215022"/>
              <a:gd name="connsiteY3" fmla="*/ 1206695 h 1216800"/>
              <a:gd name="connsiteX4" fmla="*/ 464360 w 1215022"/>
              <a:gd name="connsiteY4" fmla="*/ 1198654 h 1216800"/>
              <a:gd name="connsiteX5" fmla="*/ 474530 w 1215022"/>
              <a:gd name="connsiteY5" fmla="*/ 1200163 h 1216800"/>
              <a:gd name="connsiteX6" fmla="*/ 465199 w 1215022"/>
              <a:gd name="connsiteY6" fmla="*/ 1199230 h 1216800"/>
              <a:gd name="connsiteX7" fmla="*/ 464360 w 1215022"/>
              <a:gd name="connsiteY7" fmla="*/ 1198654 h 1216800"/>
              <a:gd name="connsiteX8" fmla="*/ 792284 w 1215022"/>
              <a:gd name="connsiteY8" fmla="*/ 1188498 h 1216800"/>
              <a:gd name="connsiteX9" fmla="*/ 761955 w 1215022"/>
              <a:gd name="connsiteY9" fmla="*/ 1195964 h 1216800"/>
              <a:gd name="connsiteX10" fmla="*/ 792284 w 1215022"/>
              <a:gd name="connsiteY10" fmla="*/ 1188498 h 1216800"/>
              <a:gd name="connsiteX11" fmla="*/ 804111 w 1215022"/>
              <a:gd name="connsiteY11" fmla="*/ 1167930 h 1216800"/>
              <a:gd name="connsiteX12" fmla="*/ 785580 w 1215022"/>
              <a:gd name="connsiteY12" fmla="*/ 1174712 h 1216800"/>
              <a:gd name="connsiteX13" fmla="*/ 742045 w 1215022"/>
              <a:gd name="connsiteY13" fmla="*/ 1185906 h 1216800"/>
              <a:gd name="connsiteX14" fmla="*/ 740171 w 1215022"/>
              <a:gd name="connsiteY14" fmla="*/ 1187091 h 1216800"/>
              <a:gd name="connsiteX15" fmla="*/ 729759 w 1215022"/>
              <a:gd name="connsiteY15" fmla="*/ 1190364 h 1216800"/>
              <a:gd name="connsiteX16" fmla="*/ 759622 w 1215022"/>
              <a:gd name="connsiteY16" fmla="*/ 1182432 h 1216800"/>
              <a:gd name="connsiteX17" fmla="*/ 778753 w 1215022"/>
              <a:gd name="connsiteY17" fmla="*/ 1178699 h 1216800"/>
              <a:gd name="connsiteX18" fmla="*/ 796483 w 1215022"/>
              <a:gd name="connsiteY18" fmla="*/ 1172167 h 1216800"/>
              <a:gd name="connsiteX19" fmla="*/ 402705 w 1215022"/>
              <a:gd name="connsiteY19" fmla="*/ 1164588 h 1216800"/>
              <a:gd name="connsiteX20" fmla="*/ 402383 w 1215022"/>
              <a:gd name="connsiteY20" fmla="*/ 1164760 h 1216800"/>
              <a:gd name="connsiteX21" fmla="*/ 405940 w 1215022"/>
              <a:gd name="connsiteY21" fmla="*/ 1170301 h 1216800"/>
              <a:gd name="connsiteX22" fmla="*/ 443268 w 1215022"/>
              <a:gd name="connsiteY22" fmla="*/ 1178232 h 1216800"/>
              <a:gd name="connsiteX23" fmla="*/ 446769 w 1215022"/>
              <a:gd name="connsiteY23" fmla="*/ 1178884 h 1216800"/>
              <a:gd name="connsiteX24" fmla="*/ 273893 w 1215022"/>
              <a:gd name="connsiteY24" fmla="*/ 1112442 h 1216800"/>
              <a:gd name="connsiteX25" fmla="*/ 278506 w 1215022"/>
              <a:gd name="connsiteY25" fmla="*/ 1115313 h 1216800"/>
              <a:gd name="connsiteX26" fmla="*/ 278501 w 1215022"/>
              <a:gd name="connsiteY26" fmla="*/ 1115359 h 1216800"/>
              <a:gd name="connsiteX27" fmla="*/ 273893 w 1215022"/>
              <a:gd name="connsiteY27" fmla="*/ 1112442 h 1216800"/>
              <a:gd name="connsiteX28" fmla="*/ 274897 w 1215022"/>
              <a:gd name="connsiteY28" fmla="*/ 1100076 h 1216800"/>
              <a:gd name="connsiteX29" fmla="*/ 284625 w 1215022"/>
              <a:gd name="connsiteY29" fmla="*/ 1107310 h 1216800"/>
              <a:gd name="connsiteX30" fmla="*/ 296937 w 1215022"/>
              <a:gd name="connsiteY30" fmla="*/ 1113466 h 1216800"/>
              <a:gd name="connsiteX31" fmla="*/ 1040981 w 1215022"/>
              <a:gd name="connsiteY31" fmla="*/ 1018656 h 1216800"/>
              <a:gd name="connsiteX32" fmla="*/ 1033931 w 1215022"/>
              <a:gd name="connsiteY32" fmla="*/ 1024423 h 1216800"/>
              <a:gd name="connsiteX33" fmla="*/ 1032211 w 1215022"/>
              <a:gd name="connsiteY33" fmla="*/ 1024524 h 1216800"/>
              <a:gd name="connsiteX34" fmla="*/ 1030294 w 1215022"/>
              <a:gd name="connsiteY34" fmla="*/ 1026633 h 1216800"/>
              <a:gd name="connsiteX35" fmla="*/ 941903 w 1215022"/>
              <a:gd name="connsiteY35" fmla="*/ 1099563 h 1216800"/>
              <a:gd name="connsiteX36" fmla="*/ 931265 w 1215022"/>
              <a:gd name="connsiteY36" fmla="*/ 1106026 h 1216800"/>
              <a:gd name="connsiteX37" fmla="*/ 921998 w 1215022"/>
              <a:gd name="connsiteY37" fmla="*/ 1116175 h 1216800"/>
              <a:gd name="connsiteX38" fmla="*/ 933663 w 1215022"/>
              <a:gd name="connsiteY38" fmla="*/ 1107776 h 1216800"/>
              <a:gd name="connsiteX39" fmla="*/ 929930 w 1215022"/>
              <a:gd name="connsiteY39" fmla="*/ 1113376 h 1216800"/>
              <a:gd name="connsiteX40" fmla="*/ 921065 w 1215022"/>
              <a:gd name="connsiteY40" fmla="*/ 1119908 h 1216800"/>
              <a:gd name="connsiteX41" fmla="*/ 910800 w 1215022"/>
              <a:gd name="connsiteY41" fmla="*/ 1126440 h 1216800"/>
              <a:gd name="connsiteX42" fmla="*/ 910800 w 1215022"/>
              <a:gd name="connsiteY42" fmla="*/ 1129706 h 1216800"/>
              <a:gd name="connsiteX43" fmla="*/ 938329 w 1215022"/>
              <a:gd name="connsiteY43" fmla="*/ 1111509 h 1216800"/>
              <a:gd name="connsiteX44" fmla="*/ 967725 w 1215022"/>
              <a:gd name="connsiteY44" fmla="*/ 1090512 h 1216800"/>
              <a:gd name="connsiteX45" fmla="*/ 966791 w 1215022"/>
              <a:gd name="connsiteY45" fmla="*/ 1093778 h 1216800"/>
              <a:gd name="connsiteX46" fmla="*/ 977057 w 1215022"/>
              <a:gd name="connsiteY46" fmla="*/ 1084913 h 1216800"/>
              <a:gd name="connsiteX47" fmla="*/ 984989 w 1215022"/>
              <a:gd name="connsiteY47" fmla="*/ 1076514 h 1216800"/>
              <a:gd name="connsiteX48" fmla="*/ 992455 w 1215022"/>
              <a:gd name="connsiteY48" fmla="*/ 1068582 h 1216800"/>
              <a:gd name="connsiteX49" fmla="*/ 999453 w 1215022"/>
              <a:gd name="connsiteY49" fmla="*/ 1060183 h 1216800"/>
              <a:gd name="connsiteX50" fmla="*/ 1040981 w 1215022"/>
              <a:gd name="connsiteY50" fmla="*/ 1018656 h 1216800"/>
              <a:gd name="connsiteX51" fmla="*/ 128223 w 1215022"/>
              <a:gd name="connsiteY51" fmla="*/ 958959 h 1216800"/>
              <a:gd name="connsiteX52" fmla="*/ 130648 w 1215022"/>
              <a:gd name="connsiteY52" fmla="*/ 962665 h 1216800"/>
              <a:gd name="connsiteX53" fmla="*/ 130968 w 1215022"/>
              <a:gd name="connsiteY53" fmla="*/ 962629 h 1216800"/>
              <a:gd name="connsiteX54" fmla="*/ 109479 w 1215022"/>
              <a:gd name="connsiteY54" fmla="*/ 944581 h 1216800"/>
              <a:gd name="connsiteX55" fmla="*/ 111797 w 1215022"/>
              <a:gd name="connsiteY55" fmla="*/ 947768 h 1216800"/>
              <a:gd name="connsiteX56" fmla="*/ 111051 w 1215022"/>
              <a:gd name="connsiteY56" fmla="*/ 946800 h 1216800"/>
              <a:gd name="connsiteX57" fmla="*/ 104023 w 1215022"/>
              <a:gd name="connsiteY57" fmla="*/ 936879 h 1216800"/>
              <a:gd name="connsiteX58" fmla="*/ 109479 w 1215022"/>
              <a:gd name="connsiteY58" fmla="*/ 944581 h 1216800"/>
              <a:gd name="connsiteX59" fmla="*/ 104985 w 1215022"/>
              <a:gd name="connsiteY59" fmla="*/ 938402 h 1216800"/>
              <a:gd name="connsiteX60" fmla="*/ 95186 w 1215022"/>
              <a:gd name="connsiteY60" fmla="*/ 924404 h 1216800"/>
              <a:gd name="connsiteX61" fmla="*/ 96411 w 1215022"/>
              <a:gd name="connsiteY61" fmla="*/ 924827 h 1216800"/>
              <a:gd name="connsiteX62" fmla="*/ 104023 w 1215022"/>
              <a:gd name="connsiteY62" fmla="*/ 936879 h 1216800"/>
              <a:gd name="connsiteX63" fmla="*/ 71857 w 1215022"/>
              <a:gd name="connsiteY63" fmla="*/ 866250 h 1216800"/>
              <a:gd name="connsiteX64" fmla="*/ 72323 w 1215022"/>
              <a:gd name="connsiteY64" fmla="*/ 868412 h 1216800"/>
              <a:gd name="connsiteX65" fmla="*/ 76522 w 1215022"/>
              <a:gd name="connsiteY65" fmla="*/ 883343 h 1216800"/>
              <a:gd name="connsiteX66" fmla="*/ 89587 w 1215022"/>
              <a:gd name="connsiteY66" fmla="*/ 900607 h 1216800"/>
              <a:gd name="connsiteX67" fmla="*/ 91721 w 1215022"/>
              <a:gd name="connsiteY67" fmla="*/ 903659 h 1216800"/>
              <a:gd name="connsiteX68" fmla="*/ 82816 w 1215022"/>
              <a:gd name="connsiteY68" fmla="*/ 889000 h 1216800"/>
              <a:gd name="connsiteX69" fmla="*/ 1173825 w 1215022"/>
              <a:gd name="connsiteY69" fmla="*/ 794343 h 1216800"/>
              <a:gd name="connsiteX70" fmla="*/ 1165665 w 1215022"/>
              <a:gd name="connsiteY70" fmla="*/ 816638 h 1216800"/>
              <a:gd name="connsiteX71" fmla="*/ 1165504 w 1215022"/>
              <a:gd name="connsiteY71" fmla="*/ 818136 h 1216800"/>
              <a:gd name="connsiteX72" fmla="*/ 1170228 w 1215022"/>
              <a:gd name="connsiteY72" fmla="*/ 811020 h 1216800"/>
              <a:gd name="connsiteX73" fmla="*/ 12423 w 1215022"/>
              <a:gd name="connsiteY73" fmla="*/ 719217 h 1216800"/>
              <a:gd name="connsiteX74" fmla="*/ 13065 w 1215022"/>
              <a:gd name="connsiteY74" fmla="*/ 720967 h 1216800"/>
              <a:gd name="connsiteX75" fmla="*/ 12132 w 1215022"/>
              <a:gd name="connsiteY75" fmla="*/ 719567 h 1216800"/>
              <a:gd name="connsiteX76" fmla="*/ 12423 w 1215022"/>
              <a:gd name="connsiteY76" fmla="*/ 719217 h 1216800"/>
              <a:gd name="connsiteX77" fmla="*/ 15398 w 1215022"/>
              <a:gd name="connsiteY77" fmla="*/ 706502 h 1216800"/>
              <a:gd name="connsiteX78" fmla="*/ 20531 w 1215022"/>
              <a:gd name="connsiteY78" fmla="*/ 727499 h 1216800"/>
              <a:gd name="connsiteX79" fmla="*/ 26596 w 1215022"/>
              <a:gd name="connsiteY79" fmla="*/ 743363 h 1216800"/>
              <a:gd name="connsiteX80" fmla="*/ 25663 w 1215022"/>
              <a:gd name="connsiteY80" fmla="*/ 742430 h 1216800"/>
              <a:gd name="connsiteX81" fmla="*/ 39195 w 1215022"/>
              <a:gd name="connsiteY81" fmla="*/ 788623 h 1216800"/>
              <a:gd name="connsiteX82" fmla="*/ 36861 w 1215022"/>
              <a:gd name="connsiteY82" fmla="*/ 782558 h 1216800"/>
              <a:gd name="connsiteX83" fmla="*/ 41994 w 1215022"/>
              <a:gd name="connsiteY83" fmla="*/ 807754 h 1216800"/>
              <a:gd name="connsiteX84" fmla="*/ 50859 w 1215022"/>
              <a:gd name="connsiteY84" fmla="*/ 830151 h 1216800"/>
              <a:gd name="connsiteX85" fmla="*/ 57858 w 1215022"/>
              <a:gd name="connsiteY85" fmla="*/ 839949 h 1216800"/>
              <a:gd name="connsiteX86" fmla="*/ 55992 w 1215022"/>
              <a:gd name="connsiteY86" fmla="*/ 835750 h 1216800"/>
              <a:gd name="connsiteX87" fmla="*/ 64850 w 1215022"/>
              <a:gd name="connsiteY87" fmla="*/ 852219 h 1216800"/>
              <a:gd name="connsiteX88" fmla="*/ 65191 w 1215022"/>
              <a:gd name="connsiteY88" fmla="*/ 852412 h 1216800"/>
              <a:gd name="connsiteX89" fmla="*/ 57666 w 1215022"/>
              <a:gd name="connsiteY89" fmla="*/ 836792 h 1216800"/>
              <a:gd name="connsiteX90" fmla="*/ 22866 w 1215022"/>
              <a:gd name="connsiteY90" fmla="*/ 724683 h 1216800"/>
              <a:gd name="connsiteX91" fmla="*/ 20811 w 1215022"/>
              <a:gd name="connsiteY91" fmla="*/ 711220 h 1216800"/>
              <a:gd name="connsiteX92" fmla="*/ 20064 w 1215022"/>
              <a:gd name="connsiteY92" fmla="*/ 709302 h 1216800"/>
              <a:gd name="connsiteX93" fmla="*/ 15398 w 1215022"/>
              <a:gd name="connsiteY93" fmla="*/ 706502 h 1216800"/>
              <a:gd name="connsiteX94" fmla="*/ 1215022 w 1215022"/>
              <a:gd name="connsiteY94" fmla="*/ 604317 h 1216800"/>
              <a:gd name="connsiteX95" fmla="*/ 1212689 w 1215022"/>
              <a:gd name="connsiteY95" fmla="*/ 631380 h 1216800"/>
              <a:gd name="connsiteX96" fmla="*/ 1215022 w 1215022"/>
              <a:gd name="connsiteY96" fmla="*/ 604317 h 1216800"/>
              <a:gd name="connsiteX97" fmla="*/ 19597 w 1215022"/>
              <a:gd name="connsiteY97" fmla="*/ 466670 h 1216800"/>
              <a:gd name="connsiteX98" fmla="*/ 15865 w 1215022"/>
              <a:gd name="connsiteY98" fmla="*/ 484868 h 1216800"/>
              <a:gd name="connsiteX99" fmla="*/ 13531 w 1215022"/>
              <a:gd name="connsiteY99" fmla="*/ 502599 h 1216800"/>
              <a:gd name="connsiteX100" fmla="*/ 10265 w 1215022"/>
              <a:gd name="connsiteY100" fmla="*/ 536660 h 1216800"/>
              <a:gd name="connsiteX101" fmla="*/ 9799 w 1215022"/>
              <a:gd name="connsiteY101" fmla="*/ 545059 h 1216800"/>
              <a:gd name="connsiteX102" fmla="*/ 9332 w 1215022"/>
              <a:gd name="connsiteY102" fmla="*/ 553458 h 1216800"/>
              <a:gd name="connsiteX103" fmla="*/ 8399 w 1215022"/>
              <a:gd name="connsiteY103" fmla="*/ 570255 h 1216800"/>
              <a:gd name="connsiteX104" fmla="*/ 7466 w 1215022"/>
              <a:gd name="connsiteY104" fmla="*/ 605717 h 1216800"/>
              <a:gd name="connsiteX105" fmla="*/ 9799 w 1215022"/>
              <a:gd name="connsiteY105" fmla="*/ 597318 h 1216800"/>
              <a:gd name="connsiteX106" fmla="*/ 9799 w 1215022"/>
              <a:gd name="connsiteY106" fmla="*/ 635113 h 1216800"/>
              <a:gd name="connsiteX107" fmla="*/ 12132 w 1215022"/>
              <a:gd name="connsiteY107" fmla="*/ 657509 h 1216800"/>
              <a:gd name="connsiteX108" fmla="*/ 12598 w 1215022"/>
              <a:gd name="connsiteY108" fmla="*/ 666374 h 1216800"/>
              <a:gd name="connsiteX109" fmla="*/ 12132 w 1215022"/>
              <a:gd name="connsiteY109" fmla="*/ 672441 h 1216800"/>
              <a:gd name="connsiteX110" fmla="*/ 15631 w 1215022"/>
              <a:gd name="connsiteY110" fmla="*/ 678273 h 1216800"/>
              <a:gd name="connsiteX111" fmla="*/ 15921 w 1215022"/>
              <a:gd name="connsiteY111" fmla="*/ 679179 h 1216800"/>
              <a:gd name="connsiteX112" fmla="*/ 13815 w 1215022"/>
              <a:gd name="connsiteY112" fmla="*/ 665382 h 1216800"/>
              <a:gd name="connsiteX113" fmla="*/ 10732 w 1215022"/>
              <a:gd name="connsiteY113" fmla="*/ 604317 h 1216800"/>
              <a:gd name="connsiteX114" fmla="*/ 13815 w 1215022"/>
              <a:gd name="connsiteY114" fmla="*/ 543252 h 1216800"/>
              <a:gd name="connsiteX115" fmla="*/ 21900 w 1215022"/>
              <a:gd name="connsiteY115" fmla="*/ 490277 h 1216800"/>
              <a:gd name="connsiteX116" fmla="*/ 21405 w 1215022"/>
              <a:gd name="connsiteY116" fmla="*/ 489592 h 1216800"/>
              <a:gd name="connsiteX117" fmla="*/ 13998 w 1215022"/>
              <a:gd name="connsiteY117" fmla="*/ 514730 h 1216800"/>
              <a:gd name="connsiteX118" fmla="*/ 18197 w 1215022"/>
              <a:gd name="connsiteY118" fmla="*/ 485334 h 1216800"/>
              <a:gd name="connsiteX119" fmla="*/ 19597 w 1215022"/>
              <a:gd name="connsiteY119" fmla="*/ 466670 h 1216800"/>
              <a:gd name="connsiteX120" fmla="*/ 95711 w 1215022"/>
              <a:gd name="connsiteY120" fmla="*/ 295487 h 1216800"/>
              <a:gd name="connsiteX121" fmla="*/ 90520 w 1215022"/>
              <a:gd name="connsiteY121" fmla="*/ 301495 h 1216800"/>
              <a:gd name="connsiteX122" fmla="*/ 73723 w 1215022"/>
              <a:gd name="connsiteY122" fmla="*/ 329491 h 1216800"/>
              <a:gd name="connsiteX123" fmla="*/ 59725 w 1215022"/>
              <a:gd name="connsiteY123" fmla="*/ 362152 h 1216800"/>
              <a:gd name="connsiteX124" fmla="*/ 65324 w 1215022"/>
              <a:gd name="connsiteY124" fmla="*/ 346288 h 1216800"/>
              <a:gd name="connsiteX125" fmla="*/ 50859 w 1215022"/>
              <a:gd name="connsiteY125" fmla="*/ 382683 h 1216800"/>
              <a:gd name="connsiteX126" fmla="*/ 43394 w 1215022"/>
              <a:gd name="connsiteY126" fmla="*/ 401347 h 1216800"/>
              <a:gd name="connsiteX127" fmla="*/ 36861 w 1215022"/>
              <a:gd name="connsiteY127" fmla="*/ 419544 h 1216800"/>
              <a:gd name="connsiteX128" fmla="*/ 31262 w 1215022"/>
              <a:gd name="connsiteY128" fmla="*/ 437275 h 1216800"/>
              <a:gd name="connsiteX129" fmla="*/ 26596 w 1215022"/>
              <a:gd name="connsiteY129" fmla="*/ 454073 h 1216800"/>
              <a:gd name="connsiteX130" fmla="*/ 21930 w 1215022"/>
              <a:gd name="connsiteY130" fmla="*/ 483002 h 1216800"/>
              <a:gd name="connsiteX131" fmla="*/ 26596 w 1215022"/>
              <a:gd name="connsiteY131" fmla="*/ 458272 h 1216800"/>
              <a:gd name="connsiteX132" fmla="*/ 27369 w 1215022"/>
              <a:gd name="connsiteY132" fmla="*/ 462879 h 1216800"/>
              <a:gd name="connsiteX133" fmla="*/ 28105 w 1215022"/>
              <a:gd name="connsiteY133" fmla="*/ 463576 h 1216800"/>
              <a:gd name="connsiteX134" fmla="*/ 37583 w 1215022"/>
              <a:gd name="connsiteY134" fmla="*/ 426714 h 1216800"/>
              <a:gd name="connsiteX135" fmla="*/ 82816 w 1215022"/>
              <a:gd name="connsiteY135" fmla="*/ 319634 h 1216800"/>
              <a:gd name="connsiteX136" fmla="*/ 95669 w 1215022"/>
              <a:gd name="connsiteY136" fmla="*/ 298478 h 1216800"/>
              <a:gd name="connsiteX137" fmla="*/ 151975 w 1215022"/>
              <a:gd name="connsiteY137" fmla="*/ 219065 h 1216800"/>
              <a:gd name="connsiteX138" fmla="*/ 145579 w 1215022"/>
              <a:gd name="connsiteY138" fmla="*/ 224039 h 1216800"/>
              <a:gd name="connsiteX139" fmla="*/ 135314 w 1215022"/>
              <a:gd name="connsiteY139" fmla="*/ 234305 h 1216800"/>
              <a:gd name="connsiteX140" fmla="*/ 124115 w 1215022"/>
              <a:gd name="connsiteY140" fmla="*/ 246903 h 1216800"/>
              <a:gd name="connsiteX141" fmla="*/ 113383 w 1215022"/>
              <a:gd name="connsiteY141" fmla="*/ 260434 h 1216800"/>
              <a:gd name="connsiteX142" fmla="*/ 101719 w 1215022"/>
              <a:gd name="connsiteY142" fmla="*/ 285164 h 1216800"/>
              <a:gd name="connsiteX143" fmla="*/ 98452 w 1215022"/>
              <a:gd name="connsiteY143" fmla="*/ 288897 h 1216800"/>
              <a:gd name="connsiteX144" fmla="*/ 100027 w 1215022"/>
              <a:gd name="connsiteY144" fmla="*/ 290763 h 1216800"/>
              <a:gd name="connsiteX145" fmla="*/ 100361 w 1215022"/>
              <a:gd name="connsiteY145" fmla="*/ 290754 h 1216800"/>
              <a:gd name="connsiteX146" fmla="*/ 112698 w 1215022"/>
              <a:gd name="connsiteY146" fmla="*/ 270447 h 1216800"/>
              <a:gd name="connsiteX147" fmla="*/ 111517 w 1215022"/>
              <a:gd name="connsiteY147" fmla="*/ 270232 h 1216800"/>
              <a:gd name="connsiteX148" fmla="*/ 118516 w 1215022"/>
              <a:gd name="connsiteY148" fmla="*/ 258568 h 1216800"/>
              <a:gd name="connsiteX149" fmla="*/ 118516 w 1215022"/>
              <a:gd name="connsiteY149" fmla="*/ 262656 h 1216800"/>
              <a:gd name="connsiteX150" fmla="*/ 147114 w 1215022"/>
              <a:gd name="connsiteY150" fmla="*/ 224414 h 1216800"/>
              <a:gd name="connsiteX151" fmla="*/ 187035 w 1215022"/>
              <a:gd name="connsiteY151" fmla="*/ 170033 h 1216800"/>
              <a:gd name="connsiteX152" fmla="*/ 180250 w 1215022"/>
              <a:gd name="connsiteY152" fmla="*/ 177343 h 1216800"/>
              <a:gd name="connsiteX153" fmla="*/ 185240 w 1215022"/>
              <a:gd name="connsiteY153" fmla="*/ 171314 h 1216800"/>
              <a:gd name="connsiteX154" fmla="*/ 333618 w 1215022"/>
              <a:gd name="connsiteY154" fmla="*/ 64930 h 1216800"/>
              <a:gd name="connsiteX155" fmla="*/ 328020 w 1215022"/>
              <a:gd name="connsiteY155" fmla="*/ 69595 h 1216800"/>
              <a:gd name="connsiteX156" fmla="*/ 329885 w 1215022"/>
              <a:gd name="connsiteY156" fmla="*/ 69129 h 1216800"/>
              <a:gd name="connsiteX157" fmla="*/ 326619 w 1215022"/>
              <a:gd name="connsiteY157" fmla="*/ 70995 h 1216800"/>
              <a:gd name="connsiteX158" fmla="*/ 328018 w 1215022"/>
              <a:gd name="connsiteY158" fmla="*/ 69596 h 1216800"/>
              <a:gd name="connsiteX159" fmla="*/ 326269 w 1215022"/>
              <a:gd name="connsiteY159" fmla="*/ 69712 h 1216800"/>
              <a:gd name="connsiteX160" fmla="*/ 333618 w 1215022"/>
              <a:gd name="connsiteY160" fmla="*/ 64930 h 1216800"/>
              <a:gd name="connsiteX161" fmla="*/ 765746 w 1215022"/>
              <a:gd name="connsiteY161" fmla="*/ 26960 h 1216800"/>
              <a:gd name="connsiteX162" fmla="*/ 766621 w 1215022"/>
              <a:gd name="connsiteY162" fmla="*/ 29001 h 1216800"/>
              <a:gd name="connsiteX163" fmla="*/ 762989 w 1215022"/>
              <a:gd name="connsiteY163" fmla="*/ 28061 h 1216800"/>
              <a:gd name="connsiteX164" fmla="*/ 816235 w 1215022"/>
              <a:gd name="connsiteY164" fmla="*/ 44384 h 1216800"/>
              <a:gd name="connsiteX165" fmla="*/ 840279 w 1215022"/>
              <a:gd name="connsiteY165" fmla="*/ 54955 h 1216800"/>
              <a:gd name="connsiteX166" fmla="*/ 839877 w 1215022"/>
              <a:gd name="connsiteY166" fmla="*/ 54664 h 1216800"/>
              <a:gd name="connsiteX167" fmla="*/ 812814 w 1215022"/>
              <a:gd name="connsiteY167" fmla="*/ 41599 h 1216800"/>
              <a:gd name="connsiteX168" fmla="*/ 797883 w 1215022"/>
              <a:gd name="connsiteY168" fmla="*/ 37400 h 1216800"/>
              <a:gd name="connsiteX169" fmla="*/ 779219 w 1215022"/>
              <a:gd name="connsiteY169" fmla="*/ 30868 h 1216800"/>
              <a:gd name="connsiteX170" fmla="*/ 765746 w 1215022"/>
              <a:gd name="connsiteY170" fmla="*/ 26960 h 1216800"/>
              <a:gd name="connsiteX171" fmla="*/ 705189 w 1215022"/>
              <a:gd name="connsiteY171" fmla="*/ 15925 h 1216800"/>
              <a:gd name="connsiteX172" fmla="*/ 749700 w 1215022"/>
              <a:gd name="connsiteY172" fmla="*/ 23987 h 1216800"/>
              <a:gd name="connsiteX173" fmla="*/ 750514 w 1215022"/>
              <a:gd name="connsiteY173" fmla="*/ 24237 h 1216800"/>
              <a:gd name="connsiteX174" fmla="*/ 751748 w 1215022"/>
              <a:gd name="connsiteY174" fmla="*/ 23694 h 1216800"/>
              <a:gd name="connsiteX175" fmla="*/ 745157 w 1215022"/>
              <a:gd name="connsiteY175" fmla="*/ 20602 h 1216800"/>
              <a:gd name="connsiteX176" fmla="*/ 726960 w 1215022"/>
              <a:gd name="connsiteY176" fmla="*/ 16870 h 1216800"/>
              <a:gd name="connsiteX177" fmla="*/ 715295 w 1215022"/>
              <a:gd name="connsiteY177" fmla="*/ 15936 h 1216800"/>
              <a:gd name="connsiteX178" fmla="*/ 705497 w 1215022"/>
              <a:gd name="connsiteY178" fmla="*/ 15936 h 1216800"/>
              <a:gd name="connsiteX179" fmla="*/ 680951 w 1215022"/>
              <a:gd name="connsiteY179" fmla="*/ 11535 h 1216800"/>
              <a:gd name="connsiteX180" fmla="*/ 692209 w 1215022"/>
              <a:gd name="connsiteY180" fmla="*/ 13574 h 1216800"/>
              <a:gd name="connsiteX181" fmla="*/ 692199 w 1215022"/>
              <a:gd name="connsiteY181" fmla="*/ 13545 h 1216800"/>
              <a:gd name="connsiteX182" fmla="*/ 688568 w 1215022"/>
              <a:gd name="connsiteY182" fmla="*/ 12517 h 1216800"/>
              <a:gd name="connsiteX183" fmla="*/ 678901 w 1215022"/>
              <a:gd name="connsiteY183" fmla="*/ 11270 h 1216800"/>
              <a:gd name="connsiteX184" fmla="*/ 678618 w 1215022"/>
              <a:gd name="connsiteY184" fmla="*/ 11294 h 1216800"/>
              <a:gd name="connsiteX185" fmla="*/ 679484 w 1215022"/>
              <a:gd name="connsiteY185" fmla="*/ 11346 h 1216800"/>
              <a:gd name="connsiteX186" fmla="*/ 653880 w 1215022"/>
              <a:gd name="connsiteY186" fmla="*/ 8587 h 1216800"/>
              <a:gd name="connsiteX187" fmla="*/ 648105 w 1215022"/>
              <a:gd name="connsiteY187" fmla="*/ 8937 h 1216800"/>
              <a:gd name="connsiteX188" fmla="*/ 643769 w 1215022"/>
              <a:gd name="connsiteY188" fmla="*/ 9211 h 1216800"/>
              <a:gd name="connsiteX189" fmla="*/ 665349 w 1215022"/>
              <a:gd name="connsiteY189" fmla="*/ 10501 h 1216800"/>
              <a:gd name="connsiteX190" fmla="*/ 666303 w 1215022"/>
              <a:gd name="connsiteY190" fmla="*/ 10337 h 1216800"/>
              <a:gd name="connsiteX191" fmla="*/ 653880 w 1215022"/>
              <a:gd name="connsiteY191" fmla="*/ 8587 h 1216800"/>
              <a:gd name="connsiteX192" fmla="*/ 570236 w 1215022"/>
              <a:gd name="connsiteY192" fmla="*/ 3067 h 1216800"/>
              <a:gd name="connsiteX193" fmla="*/ 568317 w 1215022"/>
              <a:gd name="connsiteY193" fmla="*/ 6138 h 1216800"/>
              <a:gd name="connsiteX194" fmla="*/ 534722 w 1215022"/>
              <a:gd name="connsiteY194" fmla="*/ 8471 h 1216800"/>
              <a:gd name="connsiteX195" fmla="*/ 517924 w 1215022"/>
              <a:gd name="connsiteY195" fmla="*/ 11270 h 1216800"/>
              <a:gd name="connsiteX196" fmla="*/ 501127 w 1215022"/>
              <a:gd name="connsiteY196" fmla="*/ 15003 h 1216800"/>
              <a:gd name="connsiteX197" fmla="*/ 484329 w 1215022"/>
              <a:gd name="connsiteY197" fmla="*/ 18736 h 1216800"/>
              <a:gd name="connsiteX198" fmla="*/ 467532 w 1215022"/>
              <a:gd name="connsiteY198" fmla="*/ 22936 h 1216800"/>
              <a:gd name="connsiteX199" fmla="*/ 459133 w 1215022"/>
              <a:gd name="connsiteY199" fmla="*/ 24802 h 1216800"/>
              <a:gd name="connsiteX200" fmla="*/ 450734 w 1215022"/>
              <a:gd name="connsiteY200" fmla="*/ 27135 h 1216800"/>
              <a:gd name="connsiteX201" fmla="*/ 433470 w 1215022"/>
              <a:gd name="connsiteY201" fmla="*/ 30868 h 1216800"/>
              <a:gd name="connsiteX202" fmla="*/ 433003 w 1215022"/>
              <a:gd name="connsiteY202" fmla="*/ 27135 h 1216800"/>
              <a:gd name="connsiteX203" fmla="*/ 405474 w 1215022"/>
              <a:gd name="connsiteY203" fmla="*/ 38333 h 1216800"/>
              <a:gd name="connsiteX204" fmla="*/ 374212 w 1215022"/>
              <a:gd name="connsiteY204" fmla="*/ 52798 h 1216800"/>
              <a:gd name="connsiteX205" fmla="*/ 374212 w 1215022"/>
              <a:gd name="connsiteY205" fmla="*/ 50465 h 1216800"/>
              <a:gd name="connsiteX206" fmla="*/ 350882 w 1215022"/>
              <a:gd name="connsiteY206" fmla="*/ 59330 h 1216800"/>
              <a:gd name="connsiteX207" fmla="*/ 331751 w 1215022"/>
              <a:gd name="connsiteY207" fmla="*/ 71462 h 1216800"/>
              <a:gd name="connsiteX208" fmla="*/ 319153 w 1215022"/>
              <a:gd name="connsiteY208" fmla="*/ 78927 h 1216800"/>
              <a:gd name="connsiteX209" fmla="*/ 306089 w 1215022"/>
              <a:gd name="connsiteY209" fmla="*/ 87326 h 1216800"/>
              <a:gd name="connsiteX210" fmla="*/ 279959 w 1215022"/>
              <a:gd name="connsiteY210" fmla="*/ 104124 h 1216800"/>
              <a:gd name="connsiteX211" fmla="*/ 259895 w 1215022"/>
              <a:gd name="connsiteY211" fmla="*/ 117189 h 1216800"/>
              <a:gd name="connsiteX212" fmla="*/ 270160 w 1215022"/>
              <a:gd name="connsiteY212" fmla="*/ 109256 h 1216800"/>
              <a:gd name="connsiteX213" fmla="*/ 281826 w 1215022"/>
              <a:gd name="connsiteY213" fmla="*/ 101324 h 1216800"/>
              <a:gd name="connsiteX214" fmla="*/ 299556 w 1215022"/>
              <a:gd name="connsiteY214" fmla="*/ 88259 h 1216800"/>
              <a:gd name="connsiteX215" fmla="*/ 283692 w 1215022"/>
              <a:gd name="connsiteY215" fmla="*/ 98525 h 1216800"/>
              <a:gd name="connsiteX216" fmla="*/ 265494 w 1215022"/>
              <a:gd name="connsiteY216" fmla="*/ 110189 h 1216800"/>
              <a:gd name="connsiteX217" fmla="*/ 248697 w 1215022"/>
              <a:gd name="connsiteY217" fmla="*/ 122321 h 1216800"/>
              <a:gd name="connsiteX218" fmla="*/ 237032 w 1215022"/>
              <a:gd name="connsiteY218" fmla="*/ 133053 h 1216800"/>
              <a:gd name="connsiteX219" fmla="*/ 238899 w 1215022"/>
              <a:gd name="connsiteY219" fmla="*/ 132120 h 1216800"/>
              <a:gd name="connsiteX220" fmla="*/ 196839 w 1215022"/>
              <a:gd name="connsiteY220" fmla="*/ 170767 h 1216800"/>
              <a:gd name="connsiteX221" fmla="*/ 193314 w 1215022"/>
              <a:gd name="connsiteY221" fmla="*/ 175045 h 1216800"/>
              <a:gd name="connsiteX222" fmla="*/ 228074 w 1215022"/>
              <a:gd name="connsiteY222" fmla="*/ 143453 h 1216800"/>
              <a:gd name="connsiteX223" fmla="*/ 607978 w 1215022"/>
              <a:gd name="connsiteY223" fmla="*/ 7071 h 1216800"/>
              <a:gd name="connsiteX224" fmla="*/ 630965 w 1215022"/>
              <a:gd name="connsiteY224" fmla="*/ 8445 h 1216800"/>
              <a:gd name="connsiteX225" fmla="*/ 627108 w 1215022"/>
              <a:gd name="connsiteY225" fmla="*/ 8004 h 1216800"/>
              <a:gd name="connsiteX226" fmla="*/ 638773 w 1215022"/>
              <a:gd name="connsiteY226" fmla="*/ 7071 h 1216800"/>
              <a:gd name="connsiteX227" fmla="*/ 652305 w 1215022"/>
              <a:gd name="connsiteY227" fmla="*/ 6605 h 1216800"/>
              <a:gd name="connsiteX228" fmla="*/ 667236 w 1215022"/>
              <a:gd name="connsiteY228" fmla="*/ 4738 h 1216800"/>
              <a:gd name="connsiteX229" fmla="*/ 668635 w 1215022"/>
              <a:gd name="connsiteY229" fmla="*/ 5671 h 1216800"/>
              <a:gd name="connsiteX230" fmla="*/ 696165 w 1215022"/>
              <a:gd name="connsiteY230" fmla="*/ 8471 h 1216800"/>
              <a:gd name="connsiteX231" fmla="*/ 688232 w 1215022"/>
              <a:gd name="connsiteY231" fmla="*/ 8471 h 1216800"/>
              <a:gd name="connsiteX232" fmla="*/ 699898 w 1215022"/>
              <a:gd name="connsiteY232" fmla="*/ 10337 h 1216800"/>
              <a:gd name="connsiteX233" fmla="*/ 711096 w 1215022"/>
              <a:gd name="connsiteY233" fmla="*/ 12204 h 1216800"/>
              <a:gd name="connsiteX234" fmla="*/ 733026 w 1215022"/>
              <a:gd name="connsiteY234" fmla="*/ 15003 h 1216800"/>
              <a:gd name="connsiteX235" fmla="*/ 754023 w 1215022"/>
              <a:gd name="connsiteY235" fmla="*/ 18736 h 1216800"/>
              <a:gd name="connsiteX236" fmla="*/ 774087 w 1215022"/>
              <a:gd name="connsiteY236" fmla="*/ 25735 h 1216800"/>
              <a:gd name="connsiteX237" fmla="*/ 770821 w 1215022"/>
              <a:gd name="connsiteY237" fmla="*/ 26202 h 1216800"/>
              <a:gd name="connsiteX238" fmla="*/ 786685 w 1215022"/>
              <a:gd name="connsiteY238" fmla="*/ 30868 h 1216800"/>
              <a:gd name="connsiteX239" fmla="*/ 801149 w 1215022"/>
              <a:gd name="connsiteY239" fmla="*/ 36000 h 1216800"/>
              <a:gd name="connsiteX240" fmla="*/ 816080 w 1215022"/>
              <a:gd name="connsiteY240" fmla="*/ 40666 h 1216800"/>
              <a:gd name="connsiteX241" fmla="*/ 832412 w 1215022"/>
              <a:gd name="connsiteY241" fmla="*/ 45799 h 1216800"/>
              <a:gd name="connsiteX242" fmla="*/ 844543 w 1215022"/>
              <a:gd name="connsiteY242" fmla="*/ 55131 h 1216800"/>
              <a:gd name="connsiteX243" fmla="*/ 865073 w 1215022"/>
              <a:gd name="connsiteY243" fmla="*/ 62596 h 1216800"/>
              <a:gd name="connsiteX244" fmla="*/ 885137 w 1215022"/>
              <a:gd name="connsiteY244" fmla="*/ 70995 h 1216800"/>
              <a:gd name="connsiteX245" fmla="*/ 858599 w 1215022"/>
              <a:gd name="connsiteY245" fmla="*/ 61021 h 1216800"/>
              <a:gd name="connsiteX246" fmla="*/ 849885 w 1215022"/>
              <a:gd name="connsiteY246" fmla="*/ 59178 h 1216800"/>
              <a:gd name="connsiteX247" fmla="*/ 879220 w 1215022"/>
              <a:gd name="connsiteY247" fmla="*/ 72075 h 1216800"/>
              <a:gd name="connsiteX248" fmla="*/ 918174 w 1215022"/>
              <a:gd name="connsiteY248" fmla="*/ 95872 h 1216800"/>
              <a:gd name="connsiteX249" fmla="*/ 918265 w 1215022"/>
              <a:gd name="connsiteY249" fmla="*/ 95725 h 1216800"/>
              <a:gd name="connsiteX250" fmla="*/ 877671 w 1215022"/>
              <a:gd name="connsiteY250" fmla="*/ 70995 h 1216800"/>
              <a:gd name="connsiteX251" fmla="*/ 893536 w 1215022"/>
              <a:gd name="connsiteY251" fmla="*/ 76594 h 1216800"/>
              <a:gd name="connsiteX252" fmla="*/ 905200 w 1215022"/>
              <a:gd name="connsiteY252" fmla="*/ 82193 h 1216800"/>
              <a:gd name="connsiteX253" fmla="*/ 923398 w 1215022"/>
              <a:gd name="connsiteY253" fmla="*/ 93858 h 1216800"/>
              <a:gd name="connsiteX254" fmla="*/ 942995 w 1215022"/>
              <a:gd name="connsiteY254" fmla="*/ 108323 h 1216800"/>
              <a:gd name="connsiteX255" fmla="*/ 956060 w 1215022"/>
              <a:gd name="connsiteY255" fmla="*/ 118121 h 1216800"/>
              <a:gd name="connsiteX256" fmla="*/ 972857 w 1215022"/>
              <a:gd name="connsiteY256" fmla="*/ 129786 h 1216800"/>
              <a:gd name="connsiteX257" fmla="*/ 959754 w 1215022"/>
              <a:gd name="connsiteY257" fmla="*/ 121797 h 1216800"/>
              <a:gd name="connsiteX258" fmla="*/ 988706 w 1215022"/>
              <a:gd name="connsiteY258" fmla="*/ 144626 h 1216800"/>
              <a:gd name="connsiteX259" fmla="*/ 987789 w 1215022"/>
              <a:gd name="connsiteY259" fmla="*/ 143784 h 1216800"/>
              <a:gd name="connsiteX260" fmla="*/ 991490 w 1215022"/>
              <a:gd name="connsiteY260" fmla="*/ 146822 h 1216800"/>
              <a:gd name="connsiteX261" fmla="*/ 997474 w 1215022"/>
              <a:gd name="connsiteY261" fmla="*/ 151540 h 1216800"/>
              <a:gd name="connsiteX262" fmla="*/ 998946 w 1215022"/>
              <a:gd name="connsiteY262" fmla="*/ 152939 h 1216800"/>
              <a:gd name="connsiteX263" fmla="*/ 1005986 w 1215022"/>
              <a:gd name="connsiteY263" fmla="*/ 158716 h 1216800"/>
              <a:gd name="connsiteX264" fmla="*/ 1009149 w 1215022"/>
              <a:gd name="connsiteY264" fmla="*/ 162637 h 1216800"/>
              <a:gd name="connsiteX265" fmla="*/ 1038055 w 1215022"/>
              <a:gd name="connsiteY265" fmla="*/ 190114 h 1216800"/>
              <a:gd name="connsiteX266" fmla="*/ 1026517 w 1215022"/>
              <a:gd name="connsiteY266" fmla="*/ 177846 h 1216800"/>
              <a:gd name="connsiteX267" fmla="*/ 1063377 w 1215022"/>
              <a:gd name="connsiteY267" fmla="*/ 213774 h 1216800"/>
              <a:gd name="connsiteX268" fmla="*/ 1061511 w 1215022"/>
              <a:gd name="connsiteY268" fmla="*/ 216574 h 1216800"/>
              <a:gd name="connsiteX269" fmla="*/ 1058120 w 1215022"/>
              <a:gd name="connsiteY269" fmla="*/ 213582 h 1216800"/>
              <a:gd name="connsiteX270" fmla="*/ 1076110 w 1215022"/>
              <a:gd name="connsiteY270" fmla="*/ 235119 h 1216800"/>
              <a:gd name="connsiteX271" fmla="*/ 1081575 w 1215022"/>
              <a:gd name="connsiteY271" fmla="*/ 238971 h 1216800"/>
              <a:gd name="connsiteX272" fmla="*/ 1090463 w 1215022"/>
              <a:gd name="connsiteY272" fmla="*/ 252302 h 1216800"/>
              <a:gd name="connsiteX273" fmla="*/ 1090837 w 1215022"/>
              <a:gd name="connsiteY273" fmla="*/ 252751 h 1216800"/>
              <a:gd name="connsiteX274" fmla="*/ 1092236 w 1215022"/>
              <a:gd name="connsiteY274" fmla="*/ 254962 h 1216800"/>
              <a:gd name="connsiteX275" fmla="*/ 1098372 w 1215022"/>
              <a:gd name="connsiteY275" fmla="*/ 264167 h 1216800"/>
              <a:gd name="connsiteX276" fmla="*/ 1095545 w 1215022"/>
              <a:gd name="connsiteY276" fmla="*/ 260194 h 1216800"/>
              <a:gd name="connsiteX277" fmla="*/ 1133139 w 1215022"/>
              <a:gd name="connsiteY277" fmla="*/ 319634 h 1216800"/>
              <a:gd name="connsiteX278" fmla="*/ 1150591 w 1215022"/>
              <a:gd name="connsiteY278" fmla="*/ 355863 h 1216800"/>
              <a:gd name="connsiteX279" fmla="*/ 1150632 w 1215022"/>
              <a:gd name="connsiteY279" fmla="*/ 355153 h 1216800"/>
              <a:gd name="connsiteX280" fmla="*/ 1151370 w 1215022"/>
              <a:gd name="connsiteY280" fmla="*/ 357480 h 1216800"/>
              <a:gd name="connsiteX281" fmla="*/ 1158289 w 1215022"/>
              <a:gd name="connsiteY281" fmla="*/ 371842 h 1216800"/>
              <a:gd name="connsiteX282" fmla="*/ 1158855 w 1215022"/>
              <a:gd name="connsiteY282" fmla="*/ 373390 h 1216800"/>
              <a:gd name="connsiteX283" fmla="*/ 1159497 w 1215022"/>
              <a:gd name="connsiteY283" fmla="*/ 373817 h 1216800"/>
              <a:gd name="connsiteX284" fmla="*/ 1165519 w 1215022"/>
              <a:gd name="connsiteY284" fmla="*/ 391234 h 1216800"/>
              <a:gd name="connsiteX285" fmla="*/ 1165904 w 1215022"/>
              <a:gd name="connsiteY285" fmla="*/ 392649 h 1216800"/>
              <a:gd name="connsiteX286" fmla="*/ 1178372 w 1215022"/>
              <a:gd name="connsiteY286" fmla="*/ 426714 h 1216800"/>
              <a:gd name="connsiteX287" fmla="*/ 1205223 w 1215022"/>
              <a:gd name="connsiteY287" fmla="*/ 604317 h 1216800"/>
              <a:gd name="connsiteX288" fmla="*/ 1202140 w 1215022"/>
              <a:gd name="connsiteY288" fmla="*/ 665382 h 1216800"/>
              <a:gd name="connsiteX289" fmla="*/ 1196696 w 1215022"/>
              <a:gd name="connsiteY289" fmla="*/ 701051 h 1216800"/>
              <a:gd name="connsiteX290" fmla="*/ 1198224 w 1215022"/>
              <a:gd name="connsiteY290" fmla="*/ 694837 h 1216800"/>
              <a:gd name="connsiteX291" fmla="*/ 1197291 w 1215022"/>
              <a:gd name="connsiteY291" fmla="*/ 712567 h 1216800"/>
              <a:gd name="connsiteX292" fmla="*/ 1198691 w 1215022"/>
              <a:gd name="connsiteY292" fmla="*/ 706968 h 1216800"/>
              <a:gd name="connsiteX293" fmla="*/ 1196825 w 1215022"/>
              <a:gd name="connsiteY293" fmla="*/ 726565 h 1216800"/>
              <a:gd name="connsiteX294" fmla="*/ 1200557 w 1215022"/>
              <a:gd name="connsiteY294" fmla="*/ 706035 h 1216800"/>
              <a:gd name="connsiteX295" fmla="*/ 1202424 w 1215022"/>
              <a:gd name="connsiteY295" fmla="*/ 689238 h 1216800"/>
              <a:gd name="connsiteX296" fmla="*/ 1201957 w 1215022"/>
              <a:gd name="connsiteY296" fmla="*/ 669174 h 1216800"/>
              <a:gd name="connsiteX297" fmla="*/ 1204757 w 1215022"/>
              <a:gd name="connsiteY297" fmla="*/ 660775 h 1216800"/>
              <a:gd name="connsiteX298" fmla="*/ 1208023 w 1215022"/>
              <a:gd name="connsiteY298" fmla="*/ 634646 h 1216800"/>
              <a:gd name="connsiteX299" fmla="*/ 1210823 w 1215022"/>
              <a:gd name="connsiteY299" fmla="*/ 652377 h 1216800"/>
              <a:gd name="connsiteX300" fmla="*/ 1210823 w 1215022"/>
              <a:gd name="connsiteY300" fmla="*/ 672907 h 1216800"/>
              <a:gd name="connsiteX301" fmla="*/ 1208023 w 1215022"/>
              <a:gd name="connsiteY301" fmla="*/ 699503 h 1216800"/>
              <a:gd name="connsiteX302" fmla="*/ 1205223 w 1215022"/>
              <a:gd name="connsiteY302" fmla="*/ 716300 h 1216800"/>
              <a:gd name="connsiteX303" fmla="*/ 1203823 w 1215022"/>
              <a:gd name="connsiteY303" fmla="*/ 725632 h 1216800"/>
              <a:gd name="connsiteX304" fmla="*/ 1201491 w 1215022"/>
              <a:gd name="connsiteY304" fmla="*/ 735897 h 1216800"/>
              <a:gd name="connsiteX305" fmla="*/ 1157164 w 1215022"/>
              <a:gd name="connsiteY305" fmla="*/ 867012 h 1216800"/>
              <a:gd name="connsiteX306" fmla="*/ 1083441 w 1215022"/>
              <a:gd name="connsiteY306" fmla="*/ 984594 h 1216800"/>
              <a:gd name="connsiteX307" fmla="*/ 984989 w 1215022"/>
              <a:gd name="connsiteY307" fmla="*/ 1082580 h 1216800"/>
              <a:gd name="connsiteX308" fmla="*/ 866939 w 1215022"/>
              <a:gd name="connsiteY308" fmla="*/ 1156303 h 1216800"/>
              <a:gd name="connsiteX309" fmla="*/ 852008 w 1215022"/>
              <a:gd name="connsiteY309" fmla="*/ 1162368 h 1216800"/>
              <a:gd name="connsiteX310" fmla="*/ 834278 w 1215022"/>
              <a:gd name="connsiteY310" fmla="*/ 1169367 h 1216800"/>
              <a:gd name="connsiteX311" fmla="*/ 810481 w 1215022"/>
              <a:gd name="connsiteY311" fmla="*/ 1178232 h 1216800"/>
              <a:gd name="connsiteX312" fmla="*/ 780619 w 1215022"/>
              <a:gd name="connsiteY312" fmla="*/ 1187564 h 1216800"/>
              <a:gd name="connsiteX313" fmla="*/ 763355 w 1215022"/>
              <a:gd name="connsiteY313" fmla="*/ 1192230 h 1216800"/>
              <a:gd name="connsiteX314" fmla="*/ 745157 w 1215022"/>
              <a:gd name="connsiteY314" fmla="*/ 1196896 h 1216800"/>
              <a:gd name="connsiteX315" fmla="*/ 704563 w 1215022"/>
              <a:gd name="connsiteY315" fmla="*/ 1205762 h 1216800"/>
              <a:gd name="connsiteX316" fmla="*/ 682633 w 1215022"/>
              <a:gd name="connsiteY316" fmla="*/ 1209495 h 1216800"/>
              <a:gd name="connsiteX317" fmla="*/ 671435 w 1215022"/>
              <a:gd name="connsiteY317" fmla="*/ 1211361 h 1216800"/>
              <a:gd name="connsiteX318" fmla="*/ 659770 w 1215022"/>
              <a:gd name="connsiteY318" fmla="*/ 1212761 h 1216800"/>
              <a:gd name="connsiteX319" fmla="*/ 642039 w 1215022"/>
              <a:gd name="connsiteY319" fmla="*/ 1214627 h 1216800"/>
              <a:gd name="connsiteX320" fmla="*/ 623375 w 1215022"/>
              <a:gd name="connsiteY320" fmla="*/ 1216027 h 1216800"/>
              <a:gd name="connsiteX321" fmla="*/ 582781 w 1215022"/>
              <a:gd name="connsiteY321" fmla="*/ 1216494 h 1216800"/>
              <a:gd name="connsiteX322" fmla="*/ 599112 w 1215022"/>
              <a:gd name="connsiteY322" fmla="*/ 1213694 h 1216800"/>
              <a:gd name="connsiteX323" fmla="*/ 615443 w 1215022"/>
              <a:gd name="connsiteY323" fmla="*/ 1210428 h 1216800"/>
              <a:gd name="connsiteX324" fmla="*/ 623375 w 1215022"/>
              <a:gd name="connsiteY324" fmla="*/ 1214627 h 1216800"/>
              <a:gd name="connsiteX325" fmla="*/ 641573 w 1215022"/>
              <a:gd name="connsiteY325" fmla="*/ 1214161 h 1216800"/>
              <a:gd name="connsiteX326" fmla="*/ 650438 w 1215022"/>
              <a:gd name="connsiteY326" fmla="*/ 1212761 h 1216800"/>
              <a:gd name="connsiteX327" fmla="*/ 651838 w 1215022"/>
              <a:gd name="connsiteY327" fmla="*/ 1210428 h 1216800"/>
              <a:gd name="connsiteX328" fmla="*/ 674235 w 1215022"/>
              <a:gd name="connsiteY328" fmla="*/ 1204362 h 1216800"/>
              <a:gd name="connsiteX329" fmla="*/ 697564 w 1215022"/>
              <a:gd name="connsiteY329" fmla="*/ 1202962 h 1216800"/>
              <a:gd name="connsiteX330" fmla="*/ 727427 w 1215022"/>
              <a:gd name="connsiteY330" fmla="*/ 1192697 h 1216800"/>
              <a:gd name="connsiteX331" fmla="*/ 655571 w 1215022"/>
              <a:gd name="connsiteY331" fmla="*/ 1202496 h 1216800"/>
              <a:gd name="connsiteX332" fmla="*/ 637840 w 1215022"/>
              <a:gd name="connsiteY332" fmla="*/ 1203429 h 1216800"/>
              <a:gd name="connsiteX333" fmla="*/ 621509 w 1215022"/>
              <a:gd name="connsiteY333" fmla="*/ 1204362 h 1216800"/>
              <a:gd name="connsiteX334" fmla="*/ 607511 w 1215022"/>
              <a:gd name="connsiteY334" fmla="*/ 1205762 h 1216800"/>
              <a:gd name="connsiteX335" fmla="*/ 596312 w 1215022"/>
              <a:gd name="connsiteY335" fmla="*/ 1208095 h 1216800"/>
              <a:gd name="connsiteX336" fmla="*/ 584181 w 1215022"/>
              <a:gd name="connsiteY336" fmla="*/ 1212761 h 1216800"/>
              <a:gd name="connsiteX337" fmla="*/ 562251 w 1215022"/>
              <a:gd name="connsiteY337" fmla="*/ 1212761 h 1216800"/>
              <a:gd name="connsiteX338" fmla="*/ 540321 w 1215022"/>
              <a:gd name="connsiteY338" fmla="*/ 1210428 h 1216800"/>
              <a:gd name="connsiteX339" fmla="*/ 544520 w 1215022"/>
              <a:gd name="connsiteY339" fmla="*/ 1209495 h 1216800"/>
              <a:gd name="connsiteX340" fmla="*/ 566450 w 1215022"/>
              <a:gd name="connsiteY340" fmla="*/ 1209961 h 1216800"/>
              <a:gd name="connsiteX341" fmla="*/ 581381 w 1215022"/>
              <a:gd name="connsiteY341" fmla="*/ 1208562 h 1216800"/>
              <a:gd name="connsiteX342" fmla="*/ 597246 w 1215022"/>
              <a:gd name="connsiteY342" fmla="*/ 1202496 h 1216800"/>
              <a:gd name="connsiteX343" fmla="*/ 568316 w 1215022"/>
              <a:gd name="connsiteY343" fmla="*/ 1200629 h 1216800"/>
              <a:gd name="connsiteX344" fmla="*/ 539387 w 1215022"/>
              <a:gd name="connsiteY344" fmla="*/ 1197363 h 1216800"/>
              <a:gd name="connsiteX345" fmla="*/ 550119 w 1215022"/>
              <a:gd name="connsiteY345" fmla="*/ 1201096 h 1216800"/>
              <a:gd name="connsiteX346" fmla="*/ 539854 w 1215022"/>
              <a:gd name="connsiteY346" fmla="*/ 1202029 h 1216800"/>
              <a:gd name="connsiteX347" fmla="*/ 519790 w 1215022"/>
              <a:gd name="connsiteY347" fmla="*/ 1201562 h 1216800"/>
              <a:gd name="connsiteX348" fmla="*/ 500193 w 1215022"/>
              <a:gd name="connsiteY348" fmla="*/ 1200629 h 1216800"/>
              <a:gd name="connsiteX349" fmla="*/ 511391 w 1215022"/>
              <a:gd name="connsiteY349" fmla="*/ 1202496 h 1216800"/>
              <a:gd name="connsiteX350" fmla="*/ 478730 w 1215022"/>
              <a:gd name="connsiteY350" fmla="*/ 1200629 h 1216800"/>
              <a:gd name="connsiteX351" fmla="*/ 476863 w 1215022"/>
              <a:gd name="connsiteY351" fmla="*/ 1199230 h 1216800"/>
              <a:gd name="connsiteX352" fmla="*/ 460066 w 1215022"/>
              <a:gd name="connsiteY352" fmla="*/ 1195963 h 1216800"/>
              <a:gd name="connsiteX353" fmla="*/ 444668 w 1215022"/>
              <a:gd name="connsiteY353" fmla="*/ 1192697 h 1216800"/>
              <a:gd name="connsiteX354" fmla="*/ 428804 w 1215022"/>
              <a:gd name="connsiteY354" fmla="*/ 1188964 h 1216800"/>
              <a:gd name="connsiteX355" fmla="*/ 411073 w 1215022"/>
              <a:gd name="connsiteY355" fmla="*/ 1182898 h 1216800"/>
              <a:gd name="connsiteX356" fmla="*/ 409207 w 1215022"/>
              <a:gd name="connsiteY356" fmla="*/ 1180566 h 1216800"/>
              <a:gd name="connsiteX357" fmla="*/ 397542 w 1215022"/>
              <a:gd name="connsiteY357" fmla="*/ 1176833 h 1216800"/>
              <a:gd name="connsiteX358" fmla="*/ 384944 w 1215022"/>
              <a:gd name="connsiteY358" fmla="*/ 1172167 h 1216800"/>
              <a:gd name="connsiteX359" fmla="*/ 364880 w 1215022"/>
              <a:gd name="connsiteY359" fmla="*/ 1165635 h 1216800"/>
              <a:gd name="connsiteX360" fmla="*/ 350415 w 1215022"/>
              <a:gd name="connsiteY360" fmla="*/ 1156769 h 1216800"/>
              <a:gd name="connsiteX361" fmla="*/ 343883 w 1215022"/>
              <a:gd name="connsiteY361" fmla="*/ 1150703 h 1216800"/>
              <a:gd name="connsiteX362" fmla="*/ 369546 w 1215022"/>
              <a:gd name="connsiteY362" fmla="*/ 1161435 h 1216800"/>
              <a:gd name="connsiteX363" fmla="*/ 388676 w 1215022"/>
              <a:gd name="connsiteY363" fmla="*/ 1166568 h 1216800"/>
              <a:gd name="connsiteX364" fmla="*/ 375145 w 1215022"/>
              <a:gd name="connsiteY364" fmla="*/ 1161435 h 1216800"/>
              <a:gd name="connsiteX365" fmla="*/ 361614 w 1215022"/>
              <a:gd name="connsiteY365" fmla="*/ 1155836 h 1216800"/>
              <a:gd name="connsiteX366" fmla="*/ 348549 w 1215022"/>
              <a:gd name="connsiteY366" fmla="*/ 1149770 h 1216800"/>
              <a:gd name="connsiteX367" fmla="*/ 335484 w 1215022"/>
              <a:gd name="connsiteY367" fmla="*/ 1143238 h 1216800"/>
              <a:gd name="connsiteX368" fmla="*/ 367213 w 1215022"/>
              <a:gd name="connsiteY368" fmla="*/ 1150237 h 1216800"/>
              <a:gd name="connsiteX369" fmla="*/ 361405 w 1215022"/>
              <a:gd name="connsiteY369" fmla="*/ 1147265 h 1216800"/>
              <a:gd name="connsiteX370" fmla="*/ 323295 w 1215022"/>
              <a:gd name="connsiteY370" fmla="*/ 1129478 h 1216800"/>
              <a:gd name="connsiteX371" fmla="*/ 304177 w 1215022"/>
              <a:gd name="connsiteY371" fmla="*/ 1117864 h 1216800"/>
              <a:gd name="connsiteX372" fmla="*/ 302998 w 1215022"/>
              <a:gd name="connsiteY372" fmla="*/ 1118100 h 1216800"/>
              <a:gd name="connsiteX373" fmla="*/ 305156 w 1215022"/>
              <a:gd name="connsiteY373" fmla="*/ 1122708 h 1216800"/>
              <a:gd name="connsiteX374" fmla="*/ 324753 w 1215022"/>
              <a:gd name="connsiteY374" fmla="*/ 1132039 h 1216800"/>
              <a:gd name="connsiteX375" fmla="*/ 310288 w 1215022"/>
              <a:gd name="connsiteY375" fmla="*/ 1126440 h 1216800"/>
              <a:gd name="connsiteX376" fmla="*/ 292091 w 1215022"/>
              <a:gd name="connsiteY376" fmla="*/ 1117108 h 1216800"/>
              <a:gd name="connsiteX377" fmla="*/ 319620 w 1215022"/>
              <a:gd name="connsiteY377" fmla="*/ 1133906 h 1216800"/>
              <a:gd name="connsiteX378" fmla="*/ 294890 w 1215022"/>
              <a:gd name="connsiteY378" fmla="*/ 1124574 h 1216800"/>
              <a:gd name="connsiteX379" fmla="*/ 322419 w 1215022"/>
              <a:gd name="connsiteY379" fmla="*/ 1137639 h 1216800"/>
              <a:gd name="connsiteX380" fmla="*/ 335484 w 1215022"/>
              <a:gd name="connsiteY380" fmla="*/ 1142305 h 1216800"/>
              <a:gd name="connsiteX381" fmla="*/ 334249 w 1215022"/>
              <a:gd name="connsiteY381" fmla="*/ 1143320 h 1216800"/>
              <a:gd name="connsiteX382" fmla="*/ 335018 w 1215022"/>
              <a:gd name="connsiteY382" fmla="*/ 1143705 h 1216800"/>
              <a:gd name="connsiteX383" fmla="*/ 333618 w 1215022"/>
              <a:gd name="connsiteY383" fmla="*/ 1143705 h 1216800"/>
              <a:gd name="connsiteX384" fmla="*/ 333382 w 1215022"/>
              <a:gd name="connsiteY384" fmla="*/ 1143232 h 1216800"/>
              <a:gd name="connsiteX385" fmla="*/ 328544 w 1215022"/>
              <a:gd name="connsiteY385" fmla="*/ 1142071 h 1216800"/>
              <a:gd name="connsiteX386" fmla="*/ 316354 w 1215022"/>
              <a:gd name="connsiteY386" fmla="*/ 1137639 h 1216800"/>
              <a:gd name="connsiteX387" fmla="*/ 294890 w 1215022"/>
              <a:gd name="connsiteY387" fmla="*/ 1125507 h 1216800"/>
              <a:gd name="connsiteX388" fmla="*/ 278506 w 1215022"/>
              <a:gd name="connsiteY388" fmla="*/ 1115313 h 1216800"/>
              <a:gd name="connsiteX389" fmla="*/ 278559 w 1215022"/>
              <a:gd name="connsiteY389" fmla="*/ 1114776 h 1216800"/>
              <a:gd name="connsiteX390" fmla="*/ 268294 w 1215022"/>
              <a:gd name="connsiteY390" fmla="*/ 1108243 h 1216800"/>
              <a:gd name="connsiteX391" fmla="*/ 258496 w 1215022"/>
              <a:gd name="connsiteY391" fmla="*/ 1101711 h 1216800"/>
              <a:gd name="connsiteX392" fmla="*/ 239365 w 1215022"/>
              <a:gd name="connsiteY392" fmla="*/ 1088646 h 1216800"/>
              <a:gd name="connsiteX393" fmla="*/ 219768 w 1215022"/>
              <a:gd name="connsiteY393" fmla="*/ 1073248 h 1216800"/>
              <a:gd name="connsiteX394" fmla="*/ 197838 w 1215022"/>
              <a:gd name="connsiteY394" fmla="*/ 1052718 h 1216800"/>
              <a:gd name="connsiteX395" fmla="*/ 208569 w 1215022"/>
              <a:gd name="connsiteY395" fmla="*/ 1058784 h 1216800"/>
              <a:gd name="connsiteX396" fmla="*/ 193638 w 1215022"/>
              <a:gd name="connsiteY396" fmla="*/ 1043386 h 1216800"/>
              <a:gd name="connsiteX397" fmla="*/ 178707 w 1215022"/>
              <a:gd name="connsiteY397" fmla="*/ 1033588 h 1216800"/>
              <a:gd name="connsiteX398" fmla="*/ 155377 w 1215022"/>
              <a:gd name="connsiteY398" fmla="*/ 1007924 h 1216800"/>
              <a:gd name="connsiteX399" fmla="*/ 131581 w 1215022"/>
              <a:gd name="connsiteY399" fmla="*/ 980862 h 1216800"/>
              <a:gd name="connsiteX400" fmla="*/ 120849 w 1215022"/>
              <a:gd name="connsiteY400" fmla="*/ 967797 h 1216800"/>
              <a:gd name="connsiteX401" fmla="*/ 111984 w 1215022"/>
              <a:gd name="connsiteY401" fmla="*/ 955199 h 1216800"/>
              <a:gd name="connsiteX402" fmla="*/ 104985 w 1215022"/>
              <a:gd name="connsiteY402" fmla="*/ 944467 h 1216800"/>
              <a:gd name="connsiteX403" fmla="*/ 100785 w 1215022"/>
              <a:gd name="connsiteY403" fmla="*/ 935602 h 1216800"/>
              <a:gd name="connsiteX404" fmla="*/ 108717 w 1215022"/>
              <a:gd name="connsiteY404" fmla="*/ 947733 h 1216800"/>
              <a:gd name="connsiteX405" fmla="*/ 113383 w 1215022"/>
              <a:gd name="connsiteY405" fmla="*/ 952866 h 1216800"/>
              <a:gd name="connsiteX406" fmla="*/ 123649 w 1215022"/>
              <a:gd name="connsiteY406" fmla="*/ 964064 h 1216800"/>
              <a:gd name="connsiteX407" fmla="*/ 111797 w 1215022"/>
              <a:gd name="connsiteY407" fmla="*/ 947768 h 1216800"/>
              <a:gd name="connsiteX408" fmla="*/ 128315 w 1215022"/>
              <a:gd name="connsiteY408" fmla="*/ 969197 h 1216800"/>
              <a:gd name="connsiteX409" fmla="*/ 145579 w 1215022"/>
              <a:gd name="connsiteY409" fmla="*/ 990661 h 1216800"/>
              <a:gd name="connsiteX410" fmla="*/ 160976 w 1215022"/>
              <a:gd name="connsiteY410" fmla="*/ 1010724 h 1216800"/>
              <a:gd name="connsiteX411" fmla="*/ 174974 w 1215022"/>
              <a:gd name="connsiteY411" fmla="*/ 1023789 h 1216800"/>
              <a:gd name="connsiteX412" fmla="*/ 182907 w 1215022"/>
              <a:gd name="connsiteY412" fmla="*/ 1031721 h 1216800"/>
              <a:gd name="connsiteX413" fmla="*/ 191306 w 1215022"/>
              <a:gd name="connsiteY413" fmla="*/ 1039187 h 1216800"/>
              <a:gd name="connsiteX414" fmla="*/ 206237 w 1215022"/>
              <a:gd name="connsiteY414" fmla="*/ 1051785 h 1216800"/>
              <a:gd name="connsiteX415" fmla="*/ 216035 w 1215022"/>
              <a:gd name="connsiteY415" fmla="*/ 1057384 h 1216800"/>
              <a:gd name="connsiteX416" fmla="*/ 187573 w 1215022"/>
              <a:gd name="connsiteY416" fmla="*/ 1030788 h 1216800"/>
              <a:gd name="connsiteX417" fmla="*/ 193989 w 1215022"/>
              <a:gd name="connsiteY417" fmla="*/ 1034871 h 1216800"/>
              <a:gd name="connsiteX418" fmla="*/ 194129 w 1215022"/>
              <a:gd name="connsiteY418" fmla="*/ 1034330 h 1216800"/>
              <a:gd name="connsiteX419" fmla="*/ 185661 w 1215022"/>
              <a:gd name="connsiteY419" fmla="*/ 1026633 h 1216800"/>
              <a:gd name="connsiteX420" fmla="*/ 182086 w 1215022"/>
              <a:gd name="connsiteY420" fmla="*/ 1022700 h 1216800"/>
              <a:gd name="connsiteX421" fmla="*/ 176039 w 1215022"/>
              <a:gd name="connsiteY421" fmla="*/ 1018007 h 1216800"/>
              <a:gd name="connsiteX422" fmla="*/ 129715 w 1215022"/>
              <a:gd name="connsiteY422" fmla="*/ 964531 h 1216800"/>
              <a:gd name="connsiteX423" fmla="*/ 142346 w 1215022"/>
              <a:gd name="connsiteY423" fmla="*/ 977845 h 1216800"/>
              <a:gd name="connsiteX424" fmla="*/ 137760 w 1215022"/>
              <a:gd name="connsiteY424" fmla="*/ 971711 h 1216800"/>
              <a:gd name="connsiteX425" fmla="*/ 137705 w 1215022"/>
              <a:gd name="connsiteY425" fmla="*/ 971647 h 1216800"/>
              <a:gd name="connsiteX426" fmla="*/ 127381 w 1215022"/>
              <a:gd name="connsiteY426" fmla="*/ 959865 h 1216800"/>
              <a:gd name="connsiteX427" fmla="*/ 119624 w 1215022"/>
              <a:gd name="connsiteY427" fmla="*/ 949075 h 1216800"/>
              <a:gd name="connsiteX428" fmla="*/ 118904 w 1215022"/>
              <a:gd name="connsiteY428" fmla="*/ 947081 h 1216800"/>
              <a:gd name="connsiteX429" fmla="*/ 118495 w 1215022"/>
              <a:gd name="connsiteY429" fmla="*/ 945949 h 1216800"/>
              <a:gd name="connsiteX430" fmla="*/ 112732 w 1215022"/>
              <a:gd name="connsiteY430" fmla="*/ 938243 h 1216800"/>
              <a:gd name="connsiteX431" fmla="*/ 106965 w 1215022"/>
              <a:gd name="connsiteY431" fmla="*/ 928749 h 1216800"/>
              <a:gd name="connsiteX432" fmla="*/ 107653 w 1215022"/>
              <a:gd name="connsiteY432" fmla="*/ 932474 h 1216800"/>
              <a:gd name="connsiteX433" fmla="*/ 98584 w 1215022"/>
              <a:gd name="connsiteY433" fmla="*/ 925577 h 1216800"/>
              <a:gd name="connsiteX434" fmla="*/ 96411 w 1215022"/>
              <a:gd name="connsiteY434" fmla="*/ 924827 h 1216800"/>
              <a:gd name="connsiteX435" fmla="*/ 93786 w 1215022"/>
              <a:gd name="connsiteY435" fmla="*/ 920671 h 1216800"/>
              <a:gd name="connsiteX436" fmla="*/ 83521 w 1215022"/>
              <a:gd name="connsiteY436" fmla="*/ 902473 h 1216800"/>
              <a:gd name="connsiteX437" fmla="*/ 76522 w 1215022"/>
              <a:gd name="connsiteY437" fmla="*/ 890808 h 1216800"/>
              <a:gd name="connsiteX438" fmla="*/ 67657 w 1215022"/>
              <a:gd name="connsiteY438" fmla="*/ 875411 h 1216800"/>
              <a:gd name="connsiteX439" fmla="*/ 66724 w 1215022"/>
              <a:gd name="connsiteY439" fmla="*/ 865612 h 1216800"/>
              <a:gd name="connsiteX440" fmla="*/ 59725 w 1215022"/>
              <a:gd name="connsiteY440" fmla="*/ 855813 h 1216800"/>
              <a:gd name="connsiteX441" fmla="*/ 48993 w 1215022"/>
              <a:gd name="connsiteY441" fmla="*/ 834817 h 1216800"/>
              <a:gd name="connsiteX442" fmla="*/ 37328 w 1215022"/>
              <a:gd name="connsiteY442" fmla="*/ 808220 h 1216800"/>
              <a:gd name="connsiteX443" fmla="*/ 27063 w 1215022"/>
              <a:gd name="connsiteY443" fmla="*/ 782091 h 1216800"/>
              <a:gd name="connsiteX444" fmla="*/ 26596 w 1215022"/>
              <a:gd name="connsiteY444" fmla="*/ 766693 h 1216800"/>
              <a:gd name="connsiteX445" fmla="*/ 21930 w 1215022"/>
              <a:gd name="connsiteY445" fmla="*/ 760161 h 1216800"/>
              <a:gd name="connsiteX446" fmla="*/ 16798 w 1215022"/>
              <a:gd name="connsiteY446" fmla="*/ 729832 h 1216800"/>
              <a:gd name="connsiteX447" fmla="*/ 16798 w 1215022"/>
              <a:gd name="connsiteY447" fmla="*/ 726099 h 1216800"/>
              <a:gd name="connsiteX448" fmla="*/ 8399 w 1215022"/>
              <a:gd name="connsiteY448" fmla="*/ 701370 h 1216800"/>
              <a:gd name="connsiteX449" fmla="*/ 5599 w 1215022"/>
              <a:gd name="connsiteY449" fmla="*/ 682706 h 1216800"/>
              <a:gd name="connsiteX450" fmla="*/ 3266 w 1215022"/>
              <a:gd name="connsiteY450" fmla="*/ 661242 h 1216800"/>
              <a:gd name="connsiteX451" fmla="*/ 0 w 1215022"/>
              <a:gd name="connsiteY451" fmla="*/ 573988 h 1216800"/>
              <a:gd name="connsiteX452" fmla="*/ 1867 w 1215022"/>
              <a:gd name="connsiteY452" fmla="*/ 596852 h 1216800"/>
              <a:gd name="connsiteX453" fmla="*/ 3266 w 1215022"/>
              <a:gd name="connsiteY453" fmla="*/ 610850 h 1216800"/>
              <a:gd name="connsiteX454" fmla="*/ 5599 w 1215022"/>
              <a:gd name="connsiteY454" fmla="*/ 614115 h 1216800"/>
              <a:gd name="connsiteX455" fmla="*/ 4666 w 1215022"/>
              <a:gd name="connsiteY455" fmla="*/ 599651 h 1216800"/>
              <a:gd name="connsiteX456" fmla="*/ 5133 w 1215022"/>
              <a:gd name="connsiteY456" fmla="*/ 580987 h 1216800"/>
              <a:gd name="connsiteX457" fmla="*/ 5133 w 1215022"/>
              <a:gd name="connsiteY457" fmla="*/ 572588 h 1216800"/>
              <a:gd name="connsiteX458" fmla="*/ 5133 w 1215022"/>
              <a:gd name="connsiteY458" fmla="*/ 566056 h 1216800"/>
              <a:gd name="connsiteX459" fmla="*/ 3266 w 1215022"/>
              <a:gd name="connsiteY459" fmla="*/ 563257 h 1216800"/>
              <a:gd name="connsiteX460" fmla="*/ 4199 w 1215022"/>
              <a:gd name="connsiteY460" fmla="*/ 545526 h 1216800"/>
              <a:gd name="connsiteX461" fmla="*/ 6066 w 1215022"/>
              <a:gd name="connsiteY461" fmla="*/ 526862 h 1216800"/>
              <a:gd name="connsiteX462" fmla="*/ 7932 w 1215022"/>
              <a:gd name="connsiteY462" fmla="*/ 508198 h 1216800"/>
              <a:gd name="connsiteX463" fmla="*/ 10732 w 1215022"/>
              <a:gd name="connsiteY463" fmla="*/ 490467 h 1216800"/>
              <a:gd name="connsiteX464" fmla="*/ 26130 w 1215022"/>
              <a:gd name="connsiteY464" fmla="*/ 437741 h 1216800"/>
              <a:gd name="connsiteX465" fmla="*/ 26596 w 1215022"/>
              <a:gd name="connsiteY465" fmla="*/ 426543 h 1216800"/>
              <a:gd name="connsiteX466" fmla="*/ 33595 w 1215022"/>
              <a:gd name="connsiteY466" fmla="*/ 403213 h 1216800"/>
              <a:gd name="connsiteX467" fmla="*/ 55059 w 1215022"/>
              <a:gd name="connsiteY467" fmla="*/ 348621 h 1216800"/>
              <a:gd name="connsiteX468" fmla="*/ 62058 w 1215022"/>
              <a:gd name="connsiteY468" fmla="*/ 339289 h 1216800"/>
              <a:gd name="connsiteX469" fmla="*/ 69990 w 1215022"/>
              <a:gd name="connsiteY469" fmla="*/ 322492 h 1216800"/>
              <a:gd name="connsiteX470" fmla="*/ 73723 w 1215022"/>
              <a:gd name="connsiteY470" fmla="*/ 314559 h 1216800"/>
              <a:gd name="connsiteX471" fmla="*/ 77456 w 1215022"/>
              <a:gd name="connsiteY471" fmla="*/ 308494 h 1216800"/>
              <a:gd name="connsiteX472" fmla="*/ 70456 w 1215022"/>
              <a:gd name="connsiteY472" fmla="*/ 325758 h 1216800"/>
              <a:gd name="connsiteX473" fmla="*/ 127381 w 1215022"/>
              <a:gd name="connsiteY473" fmla="*/ 234305 h 1216800"/>
              <a:gd name="connsiteX474" fmla="*/ 180250 w 1215022"/>
              <a:gd name="connsiteY474" fmla="*/ 177343 h 1216800"/>
              <a:gd name="connsiteX475" fmla="*/ 174041 w 1215022"/>
              <a:gd name="connsiteY475" fmla="*/ 184845 h 1216800"/>
              <a:gd name="connsiteX476" fmla="*/ 172642 w 1215022"/>
              <a:gd name="connsiteY476" fmla="*/ 190444 h 1216800"/>
              <a:gd name="connsiteX477" fmla="*/ 169375 w 1215022"/>
              <a:gd name="connsiteY477" fmla="*/ 197910 h 1216800"/>
              <a:gd name="connsiteX478" fmla="*/ 163776 w 1215022"/>
              <a:gd name="connsiteY478" fmla="*/ 205434 h 1216800"/>
              <a:gd name="connsiteX479" fmla="*/ 158877 w 1215022"/>
              <a:gd name="connsiteY479" fmla="*/ 211471 h 1216800"/>
              <a:gd name="connsiteX480" fmla="*/ 185615 w 1215022"/>
              <a:gd name="connsiteY480" fmla="*/ 182051 h 1216800"/>
              <a:gd name="connsiteX481" fmla="*/ 185765 w 1215022"/>
              <a:gd name="connsiteY481" fmla="*/ 180937 h 1216800"/>
              <a:gd name="connsiteX482" fmla="*/ 192239 w 1215022"/>
              <a:gd name="connsiteY482" fmla="*/ 173180 h 1216800"/>
              <a:gd name="connsiteX483" fmla="*/ 207636 w 1215022"/>
              <a:gd name="connsiteY483" fmla="*/ 154983 h 1216800"/>
              <a:gd name="connsiteX484" fmla="*/ 195505 w 1215022"/>
              <a:gd name="connsiteY484" fmla="*/ 166648 h 1216800"/>
              <a:gd name="connsiteX485" fmla="*/ 183373 w 1215022"/>
              <a:gd name="connsiteY485" fmla="*/ 178313 h 1216800"/>
              <a:gd name="connsiteX486" fmla="*/ 192166 w 1215022"/>
              <a:gd name="connsiteY486" fmla="*/ 166371 h 1216800"/>
              <a:gd name="connsiteX487" fmla="*/ 187035 w 1215022"/>
              <a:gd name="connsiteY487" fmla="*/ 170033 h 1216800"/>
              <a:gd name="connsiteX488" fmla="*/ 199704 w 1215022"/>
              <a:gd name="connsiteY488" fmla="*/ 156383 h 1216800"/>
              <a:gd name="connsiteX489" fmla="*/ 204837 w 1215022"/>
              <a:gd name="connsiteY489" fmla="*/ 155916 h 1216800"/>
              <a:gd name="connsiteX490" fmla="*/ 211836 w 1215022"/>
              <a:gd name="connsiteY490" fmla="*/ 143784 h 1216800"/>
              <a:gd name="connsiteX491" fmla="*/ 226300 w 1215022"/>
              <a:gd name="connsiteY491" fmla="*/ 134919 h 1216800"/>
              <a:gd name="connsiteX492" fmla="*/ 257563 w 1215022"/>
              <a:gd name="connsiteY492" fmla="*/ 107390 h 1216800"/>
              <a:gd name="connsiteX493" fmla="*/ 268294 w 1215022"/>
              <a:gd name="connsiteY493" fmla="*/ 100391 h 1216800"/>
              <a:gd name="connsiteX494" fmla="*/ 281826 w 1215022"/>
              <a:gd name="connsiteY494" fmla="*/ 93392 h 1216800"/>
              <a:gd name="connsiteX495" fmla="*/ 297223 w 1215022"/>
              <a:gd name="connsiteY495" fmla="*/ 85460 h 1216800"/>
              <a:gd name="connsiteX496" fmla="*/ 313554 w 1215022"/>
              <a:gd name="connsiteY496" fmla="*/ 76594 h 1216800"/>
              <a:gd name="connsiteX497" fmla="*/ 310755 w 1215022"/>
              <a:gd name="connsiteY497" fmla="*/ 78461 h 1216800"/>
              <a:gd name="connsiteX498" fmla="*/ 318687 w 1215022"/>
              <a:gd name="connsiteY498" fmla="*/ 75661 h 1216800"/>
              <a:gd name="connsiteX499" fmla="*/ 335484 w 1215022"/>
              <a:gd name="connsiteY499" fmla="*/ 67729 h 1216800"/>
              <a:gd name="connsiteX500" fmla="*/ 329885 w 1215022"/>
              <a:gd name="connsiteY500" fmla="*/ 68662 h 1216800"/>
              <a:gd name="connsiteX501" fmla="*/ 464732 w 1215022"/>
              <a:gd name="connsiteY501" fmla="*/ 17337 h 1216800"/>
              <a:gd name="connsiteX502" fmla="*/ 535713 w 1215022"/>
              <a:gd name="connsiteY502" fmla="*/ 5438 h 1216800"/>
              <a:gd name="connsiteX503" fmla="*/ 570650 w 1215022"/>
              <a:gd name="connsiteY503" fmla="*/ 2405 h 1216800"/>
              <a:gd name="connsiteX504" fmla="*/ 575078 w 1215022"/>
              <a:gd name="connsiteY504" fmla="*/ 2735 h 1216800"/>
              <a:gd name="connsiteX505" fmla="*/ 570236 w 1215022"/>
              <a:gd name="connsiteY505" fmla="*/ 3067 h 1216800"/>
              <a:gd name="connsiteX506" fmla="*/ 607044 w 1215022"/>
              <a:gd name="connsiteY506" fmla="*/ 539 h 1216800"/>
              <a:gd name="connsiteX507" fmla="*/ 626642 w 1215022"/>
              <a:gd name="connsiteY507" fmla="*/ 5671 h 1216800"/>
              <a:gd name="connsiteX508" fmla="*/ 580915 w 1215022"/>
              <a:gd name="connsiteY508" fmla="*/ 6605 h 1216800"/>
              <a:gd name="connsiteX509" fmla="*/ 603778 w 1215022"/>
              <a:gd name="connsiteY509" fmla="*/ 4738 h 1216800"/>
              <a:gd name="connsiteX510" fmla="*/ 589314 w 1215022"/>
              <a:gd name="connsiteY510" fmla="*/ 3339 h 1216800"/>
              <a:gd name="connsiteX511" fmla="*/ 579282 w 1215022"/>
              <a:gd name="connsiteY511" fmla="*/ 3047 h 1216800"/>
              <a:gd name="connsiteX512" fmla="*/ 575078 w 1215022"/>
              <a:gd name="connsiteY512" fmla="*/ 2735 h 1216800"/>
              <a:gd name="connsiteX513" fmla="*/ 612177 w 1215022"/>
              <a:gd name="connsiteY513" fmla="*/ 14 h 1216800"/>
              <a:gd name="connsiteX514" fmla="*/ 629441 w 1215022"/>
              <a:gd name="connsiteY514" fmla="*/ 539 h 1216800"/>
              <a:gd name="connsiteX515" fmla="*/ 607511 w 1215022"/>
              <a:gd name="connsiteY515" fmla="*/ 539 h 1216800"/>
              <a:gd name="connsiteX516" fmla="*/ 612177 w 1215022"/>
              <a:gd name="connsiteY516" fmla="*/ 1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215022" h="1216800">
                <a:moveTo>
                  <a:pt x="530989" y="1206695"/>
                </a:moveTo>
                <a:cubicBezTo>
                  <a:pt x="534722" y="1207162"/>
                  <a:pt x="541721" y="1207628"/>
                  <a:pt x="544054" y="1208095"/>
                </a:cubicBezTo>
                <a:lnTo>
                  <a:pt x="543121" y="1208095"/>
                </a:lnTo>
                <a:cubicBezTo>
                  <a:pt x="539388" y="1207628"/>
                  <a:pt x="535655" y="1207162"/>
                  <a:pt x="530989" y="1206695"/>
                </a:cubicBezTo>
                <a:close/>
                <a:moveTo>
                  <a:pt x="464360" y="1198654"/>
                </a:moveTo>
                <a:cubicBezTo>
                  <a:pt x="465257" y="1198501"/>
                  <a:pt x="470682" y="1199463"/>
                  <a:pt x="474530" y="1200163"/>
                </a:cubicBezTo>
                <a:cubicBezTo>
                  <a:pt x="471265" y="1199696"/>
                  <a:pt x="468465" y="1199696"/>
                  <a:pt x="465199" y="1199230"/>
                </a:cubicBezTo>
                <a:cubicBezTo>
                  <a:pt x="464265" y="1198880"/>
                  <a:pt x="464062" y="1198705"/>
                  <a:pt x="464360" y="1198654"/>
                </a:cubicBezTo>
                <a:close/>
                <a:moveTo>
                  <a:pt x="792284" y="1188498"/>
                </a:moveTo>
                <a:cubicBezTo>
                  <a:pt x="782485" y="1190365"/>
                  <a:pt x="768954" y="1193164"/>
                  <a:pt x="761955" y="1195964"/>
                </a:cubicBezTo>
                <a:cubicBezTo>
                  <a:pt x="767087" y="1193631"/>
                  <a:pt x="788551" y="1187098"/>
                  <a:pt x="792284" y="1188498"/>
                </a:cubicBezTo>
                <a:close/>
                <a:moveTo>
                  <a:pt x="804111" y="1167930"/>
                </a:moveTo>
                <a:lnTo>
                  <a:pt x="785580" y="1174712"/>
                </a:lnTo>
                <a:lnTo>
                  <a:pt x="742045" y="1185906"/>
                </a:lnTo>
                <a:lnTo>
                  <a:pt x="740171" y="1187091"/>
                </a:lnTo>
                <a:cubicBezTo>
                  <a:pt x="737983" y="1188002"/>
                  <a:pt x="734659" y="1189081"/>
                  <a:pt x="729759" y="1190364"/>
                </a:cubicBezTo>
                <a:cubicBezTo>
                  <a:pt x="740025" y="1188964"/>
                  <a:pt x="750757" y="1185232"/>
                  <a:pt x="759622" y="1182432"/>
                </a:cubicBezTo>
                <a:cubicBezTo>
                  <a:pt x="768021" y="1179166"/>
                  <a:pt x="775020" y="1177299"/>
                  <a:pt x="778753" y="1178699"/>
                </a:cubicBezTo>
                <a:cubicBezTo>
                  <a:pt x="786218" y="1176366"/>
                  <a:pt x="791350" y="1174033"/>
                  <a:pt x="796483" y="1172167"/>
                </a:cubicBezTo>
                <a:close/>
                <a:moveTo>
                  <a:pt x="402705" y="1164588"/>
                </a:moveTo>
                <a:lnTo>
                  <a:pt x="402383" y="1164760"/>
                </a:lnTo>
                <a:cubicBezTo>
                  <a:pt x="402441" y="1165868"/>
                  <a:pt x="403841" y="1167501"/>
                  <a:pt x="405940" y="1170301"/>
                </a:cubicBezTo>
                <a:cubicBezTo>
                  <a:pt x="417139" y="1172633"/>
                  <a:pt x="429737" y="1175900"/>
                  <a:pt x="443268" y="1178232"/>
                </a:cubicBezTo>
                <a:lnTo>
                  <a:pt x="446769" y="1178884"/>
                </a:lnTo>
                <a:close/>
                <a:moveTo>
                  <a:pt x="273893" y="1112442"/>
                </a:moveTo>
                <a:lnTo>
                  <a:pt x="278506" y="1115313"/>
                </a:lnTo>
                <a:lnTo>
                  <a:pt x="278501" y="1115359"/>
                </a:lnTo>
                <a:cubicBezTo>
                  <a:pt x="277743" y="1115009"/>
                  <a:pt x="276226" y="1114076"/>
                  <a:pt x="273893" y="1112442"/>
                </a:cubicBezTo>
                <a:close/>
                <a:moveTo>
                  <a:pt x="274897" y="1100076"/>
                </a:moveTo>
                <a:lnTo>
                  <a:pt x="284625" y="1107310"/>
                </a:lnTo>
                <a:lnTo>
                  <a:pt x="296937" y="1113466"/>
                </a:lnTo>
                <a:close/>
                <a:moveTo>
                  <a:pt x="1040981" y="1018656"/>
                </a:moveTo>
                <a:cubicBezTo>
                  <a:pt x="1037481" y="1021922"/>
                  <a:pt x="1035294" y="1023643"/>
                  <a:pt x="1033931" y="1024423"/>
                </a:cubicBezTo>
                <a:lnTo>
                  <a:pt x="1032211" y="1024524"/>
                </a:lnTo>
                <a:lnTo>
                  <a:pt x="1030294" y="1026633"/>
                </a:lnTo>
                <a:cubicBezTo>
                  <a:pt x="1003274" y="1053653"/>
                  <a:pt x="973677" y="1078097"/>
                  <a:pt x="941903" y="1099563"/>
                </a:cubicBezTo>
                <a:lnTo>
                  <a:pt x="931265" y="1106026"/>
                </a:lnTo>
                <a:lnTo>
                  <a:pt x="921998" y="1116175"/>
                </a:lnTo>
                <a:lnTo>
                  <a:pt x="933663" y="1107776"/>
                </a:lnTo>
                <a:cubicBezTo>
                  <a:pt x="937396" y="1107310"/>
                  <a:pt x="935063" y="1109643"/>
                  <a:pt x="929930" y="1113376"/>
                </a:cubicBezTo>
                <a:cubicBezTo>
                  <a:pt x="927597" y="1115242"/>
                  <a:pt x="924331" y="1117575"/>
                  <a:pt x="921065" y="1119908"/>
                </a:cubicBezTo>
                <a:cubicBezTo>
                  <a:pt x="917799" y="1122241"/>
                  <a:pt x="914066" y="1124574"/>
                  <a:pt x="910800" y="1126440"/>
                </a:cubicBezTo>
                <a:cubicBezTo>
                  <a:pt x="897269" y="1134839"/>
                  <a:pt x="887470" y="1140438"/>
                  <a:pt x="910800" y="1129706"/>
                </a:cubicBezTo>
                <a:cubicBezTo>
                  <a:pt x="922931" y="1122241"/>
                  <a:pt x="930397" y="1117108"/>
                  <a:pt x="938329" y="1111509"/>
                </a:cubicBezTo>
                <a:cubicBezTo>
                  <a:pt x="946728" y="1105910"/>
                  <a:pt x="954660" y="1099844"/>
                  <a:pt x="967725" y="1090512"/>
                </a:cubicBezTo>
                <a:lnTo>
                  <a:pt x="966791" y="1093778"/>
                </a:lnTo>
                <a:cubicBezTo>
                  <a:pt x="970991" y="1090979"/>
                  <a:pt x="974257" y="1087712"/>
                  <a:pt x="977057" y="1084913"/>
                </a:cubicBezTo>
                <a:cubicBezTo>
                  <a:pt x="979856" y="1082113"/>
                  <a:pt x="982656" y="1079314"/>
                  <a:pt x="984989" y="1076514"/>
                </a:cubicBezTo>
                <a:cubicBezTo>
                  <a:pt x="987789" y="1073714"/>
                  <a:pt x="990121" y="1071382"/>
                  <a:pt x="992455" y="1068582"/>
                </a:cubicBezTo>
                <a:cubicBezTo>
                  <a:pt x="994787" y="1065783"/>
                  <a:pt x="997121" y="1062983"/>
                  <a:pt x="999453" y="1060183"/>
                </a:cubicBezTo>
                <a:cubicBezTo>
                  <a:pt x="1009252" y="1049451"/>
                  <a:pt x="1020450" y="1037320"/>
                  <a:pt x="1040981" y="1018656"/>
                </a:cubicBezTo>
                <a:close/>
                <a:moveTo>
                  <a:pt x="128223" y="958959"/>
                </a:moveTo>
                <a:lnTo>
                  <a:pt x="130648" y="962665"/>
                </a:lnTo>
                <a:lnTo>
                  <a:pt x="130968" y="962629"/>
                </a:lnTo>
                <a:close/>
                <a:moveTo>
                  <a:pt x="109479" y="944581"/>
                </a:moveTo>
                <a:lnTo>
                  <a:pt x="111797" y="947768"/>
                </a:lnTo>
                <a:lnTo>
                  <a:pt x="111051" y="946800"/>
                </a:lnTo>
                <a:close/>
                <a:moveTo>
                  <a:pt x="104023" y="936879"/>
                </a:moveTo>
                <a:lnTo>
                  <a:pt x="109479" y="944581"/>
                </a:lnTo>
                <a:lnTo>
                  <a:pt x="104985" y="938402"/>
                </a:lnTo>
                <a:close/>
                <a:moveTo>
                  <a:pt x="95186" y="924404"/>
                </a:moveTo>
                <a:lnTo>
                  <a:pt x="96411" y="924827"/>
                </a:lnTo>
                <a:lnTo>
                  <a:pt x="104023" y="936879"/>
                </a:lnTo>
                <a:close/>
                <a:moveTo>
                  <a:pt x="71857" y="866250"/>
                </a:moveTo>
                <a:lnTo>
                  <a:pt x="72323" y="868412"/>
                </a:lnTo>
                <a:cubicBezTo>
                  <a:pt x="72323" y="870745"/>
                  <a:pt x="71390" y="872145"/>
                  <a:pt x="76522" y="883343"/>
                </a:cubicBezTo>
                <a:cubicBezTo>
                  <a:pt x="81655" y="891742"/>
                  <a:pt x="85387" y="895008"/>
                  <a:pt x="89587" y="900607"/>
                </a:cubicBezTo>
                <a:lnTo>
                  <a:pt x="91721" y="903659"/>
                </a:lnTo>
                <a:lnTo>
                  <a:pt x="82816" y="889000"/>
                </a:lnTo>
                <a:close/>
                <a:moveTo>
                  <a:pt x="1173825" y="794343"/>
                </a:moveTo>
                <a:lnTo>
                  <a:pt x="1165665" y="816638"/>
                </a:lnTo>
                <a:lnTo>
                  <a:pt x="1165504" y="818136"/>
                </a:lnTo>
                <a:cubicBezTo>
                  <a:pt x="1165796" y="818952"/>
                  <a:pt x="1167195" y="817086"/>
                  <a:pt x="1170228" y="811020"/>
                </a:cubicBezTo>
                <a:close/>
                <a:moveTo>
                  <a:pt x="12423" y="719217"/>
                </a:moveTo>
                <a:cubicBezTo>
                  <a:pt x="12599" y="719567"/>
                  <a:pt x="12832" y="720267"/>
                  <a:pt x="13065" y="720967"/>
                </a:cubicBezTo>
                <a:cubicBezTo>
                  <a:pt x="12598" y="720500"/>
                  <a:pt x="12598" y="720034"/>
                  <a:pt x="12132" y="719567"/>
                </a:cubicBezTo>
                <a:cubicBezTo>
                  <a:pt x="12132" y="718867"/>
                  <a:pt x="12248" y="718867"/>
                  <a:pt x="12423" y="719217"/>
                </a:cubicBezTo>
                <a:close/>
                <a:moveTo>
                  <a:pt x="15398" y="706502"/>
                </a:moveTo>
                <a:cubicBezTo>
                  <a:pt x="16798" y="716301"/>
                  <a:pt x="18664" y="722366"/>
                  <a:pt x="20531" y="727499"/>
                </a:cubicBezTo>
                <a:cubicBezTo>
                  <a:pt x="22397" y="732631"/>
                  <a:pt x="24730" y="736831"/>
                  <a:pt x="26596" y="743363"/>
                </a:cubicBezTo>
                <a:lnTo>
                  <a:pt x="25663" y="742430"/>
                </a:lnTo>
                <a:cubicBezTo>
                  <a:pt x="28463" y="753629"/>
                  <a:pt x="33128" y="771826"/>
                  <a:pt x="39195" y="788623"/>
                </a:cubicBezTo>
                <a:cubicBezTo>
                  <a:pt x="38728" y="786290"/>
                  <a:pt x="37794" y="784424"/>
                  <a:pt x="36861" y="782558"/>
                </a:cubicBezTo>
                <a:cubicBezTo>
                  <a:pt x="37328" y="788623"/>
                  <a:pt x="49460" y="821752"/>
                  <a:pt x="41994" y="807754"/>
                </a:cubicBezTo>
                <a:cubicBezTo>
                  <a:pt x="45260" y="819886"/>
                  <a:pt x="48526" y="825951"/>
                  <a:pt x="50859" y="830151"/>
                </a:cubicBezTo>
                <a:cubicBezTo>
                  <a:pt x="53192" y="834350"/>
                  <a:pt x="55059" y="836683"/>
                  <a:pt x="57858" y="839949"/>
                </a:cubicBezTo>
                <a:cubicBezTo>
                  <a:pt x="56925" y="838549"/>
                  <a:pt x="56458" y="837149"/>
                  <a:pt x="55992" y="835750"/>
                </a:cubicBezTo>
                <a:cubicBezTo>
                  <a:pt x="58092" y="840649"/>
                  <a:pt x="62554" y="849223"/>
                  <a:pt x="64850" y="852219"/>
                </a:cubicBezTo>
                <a:lnTo>
                  <a:pt x="65191" y="852412"/>
                </a:lnTo>
                <a:lnTo>
                  <a:pt x="57666" y="836792"/>
                </a:lnTo>
                <a:cubicBezTo>
                  <a:pt x="42555" y="801065"/>
                  <a:pt x="30822" y="763562"/>
                  <a:pt x="22866" y="724683"/>
                </a:cubicBezTo>
                <a:lnTo>
                  <a:pt x="20811" y="711220"/>
                </a:lnTo>
                <a:lnTo>
                  <a:pt x="20064" y="709302"/>
                </a:lnTo>
                <a:cubicBezTo>
                  <a:pt x="24730" y="730765"/>
                  <a:pt x="17264" y="708368"/>
                  <a:pt x="15398" y="706502"/>
                </a:cubicBezTo>
                <a:close/>
                <a:moveTo>
                  <a:pt x="1215022" y="604317"/>
                </a:moveTo>
                <a:cubicBezTo>
                  <a:pt x="1214089" y="612249"/>
                  <a:pt x="1215022" y="637912"/>
                  <a:pt x="1212689" y="631380"/>
                </a:cubicBezTo>
                <a:cubicBezTo>
                  <a:pt x="1210356" y="619248"/>
                  <a:pt x="1214089" y="602917"/>
                  <a:pt x="1215022" y="604317"/>
                </a:cubicBezTo>
                <a:close/>
                <a:moveTo>
                  <a:pt x="19597" y="466670"/>
                </a:moveTo>
                <a:cubicBezTo>
                  <a:pt x="18197" y="473203"/>
                  <a:pt x="16798" y="478802"/>
                  <a:pt x="15865" y="484868"/>
                </a:cubicBezTo>
                <a:cubicBezTo>
                  <a:pt x="14931" y="490934"/>
                  <a:pt x="14465" y="497000"/>
                  <a:pt x="13531" y="502599"/>
                </a:cubicBezTo>
                <a:cubicBezTo>
                  <a:pt x="11665" y="514263"/>
                  <a:pt x="11199" y="525462"/>
                  <a:pt x="10265" y="536660"/>
                </a:cubicBezTo>
                <a:lnTo>
                  <a:pt x="9799" y="545059"/>
                </a:lnTo>
                <a:lnTo>
                  <a:pt x="9332" y="553458"/>
                </a:lnTo>
                <a:cubicBezTo>
                  <a:pt x="8865" y="559057"/>
                  <a:pt x="8865" y="564656"/>
                  <a:pt x="8399" y="570255"/>
                </a:cubicBezTo>
                <a:cubicBezTo>
                  <a:pt x="7932" y="581920"/>
                  <a:pt x="8399" y="593585"/>
                  <a:pt x="7466" y="605717"/>
                </a:cubicBezTo>
                <a:lnTo>
                  <a:pt x="9799" y="597318"/>
                </a:lnTo>
                <a:cubicBezTo>
                  <a:pt x="7466" y="603384"/>
                  <a:pt x="8865" y="619248"/>
                  <a:pt x="9799" y="635113"/>
                </a:cubicBezTo>
                <a:cubicBezTo>
                  <a:pt x="10732" y="643045"/>
                  <a:pt x="11665" y="650977"/>
                  <a:pt x="12132" y="657509"/>
                </a:cubicBezTo>
                <a:cubicBezTo>
                  <a:pt x="12598" y="660775"/>
                  <a:pt x="12598" y="664042"/>
                  <a:pt x="12598" y="666374"/>
                </a:cubicBezTo>
                <a:cubicBezTo>
                  <a:pt x="12598" y="669174"/>
                  <a:pt x="12598" y="671040"/>
                  <a:pt x="12132" y="672441"/>
                </a:cubicBezTo>
                <a:cubicBezTo>
                  <a:pt x="12365" y="667541"/>
                  <a:pt x="13882" y="672441"/>
                  <a:pt x="15631" y="678273"/>
                </a:cubicBezTo>
                <a:lnTo>
                  <a:pt x="15921" y="679179"/>
                </a:lnTo>
                <a:lnTo>
                  <a:pt x="13815" y="665382"/>
                </a:lnTo>
                <a:cubicBezTo>
                  <a:pt x="11777" y="645304"/>
                  <a:pt x="10732" y="624933"/>
                  <a:pt x="10732" y="604317"/>
                </a:cubicBezTo>
                <a:cubicBezTo>
                  <a:pt x="10732" y="583702"/>
                  <a:pt x="11777" y="563330"/>
                  <a:pt x="13815" y="543252"/>
                </a:cubicBezTo>
                <a:lnTo>
                  <a:pt x="21900" y="490277"/>
                </a:lnTo>
                <a:lnTo>
                  <a:pt x="21405" y="489592"/>
                </a:lnTo>
                <a:cubicBezTo>
                  <a:pt x="20181" y="488717"/>
                  <a:pt x="18431" y="491867"/>
                  <a:pt x="13998" y="514730"/>
                </a:cubicBezTo>
                <a:cubicBezTo>
                  <a:pt x="17264" y="499799"/>
                  <a:pt x="18197" y="491867"/>
                  <a:pt x="18197" y="485334"/>
                </a:cubicBezTo>
                <a:cubicBezTo>
                  <a:pt x="18664" y="478802"/>
                  <a:pt x="18197" y="474136"/>
                  <a:pt x="19597" y="466670"/>
                </a:cubicBezTo>
                <a:close/>
                <a:moveTo>
                  <a:pt x="95711" y="295487"/>
                </a:moveTo>
                <a:cubicBezTo>
                  <a:pt x="94720" y="296012"/>
                  <a:pt x="92854" y="298229"/>
                  <a:pt x="90520" y="301495"/>
                </a:cubicBezTo>
                <a:cubicBezTo>
                  <a:pt x="85854" y="308494"/>
                  <a:pt x="78855" y="319225"/>
                  <a:pt x="73723" y="329491"/>
                </a:cubicBezTo>
                <a:cubicBezTo>
                  <a:pt x="68124" y="342089"/>
                  <a:pt x="71390" y="343022"/>
                  <a:pt x="59725" y="362152"/>
                </a:cubicBezTo>
                <a:cubicBezTo>
                  <a:pt x="61591" y="356087"/>
                  <a:pt x="68124" y="343489"/>
                  <a:pt x="65324" y="346288"/>
                </a:cubicBezTo>
                <a:cubicBezTo>
                  <a:pt x="61124" y="358420"/>
                  <a:pt x="55525" y="370085"/>
                  <a:pt x="50859" y="382683"/>
                </a:cubicBezTo>
                <a:cubicBezTo>
                  <a:pt x="48526" y="389215"/>
                  <a:pt x="45727" y="395281"/>
                  <a:pt x="43394" y="401347"/>
                </a:cubicBezTo>
                <a:cubicBezTo>
                  <a:pt x="41061" y="407413"/>
                  <a:pt x="39195" y="413478"/>
                  <a:pt x="36861" y="419544"/>
                </a:cubicBezTo>
                <a:cubicBezTo>
                  <a:pt x="34529" y="425610"/>
                  <a:pt x="33128" y="431676"/>
                  <a:pt x="31262" y="437275"/>
                </a:cubicBezTo>
                <a:cubicBezTo>
                  <a:pt x="29396" y="442874"/>
                  <a:pt x="27996" y="448473"/>
                  <a:pt x="26596" y="454073"/>
                </a:cubicBezTo>
                <a:cubicBezTo>
                  <a:pt x="24263" y="464804"/>
                  <a:pt x="22397" y="475069"/>
                  <a:pt x="21930" y="483002"/>
                </a:cubicBezTo>
                <a:lnTo>
                  <a:pt x="26596" y="458272"/>
                </a:lnTo>
                <a:cubicBezTo>
                  <a:pt x="26363" y="461071"/>
                  <a:pt x="26771" y="462209"/>
                  <a:pt x="27369" y="462879"/>
                </a:cubicBezTo>
                <a:lnTo>
                  <a:pt x="28105" y="463576"/>
                </a:lnTo>
                <a:lnTo>
                  <a:pt x="37583" y="426714"/>
                </a:lnTo>
                <a:cubicBezTo>
                  <a:pt x="49216" y="389312"/>
                  <a:pt x="64428" y="353485"/>
                  <a:pt x="82816" y="319634"/>
                </a:cubicBezTo>
                <a:lnTo>
                  <a:pt x="95669" y="298478"/>
                </a:lnTo>
                <a:close/>
                <a:moveTo>
                  <a:pt x="151975" y="219065"/>
                </a:moveTo>
                <a:lnTo>
                  <a:pt x="145579" y="224039"/>
                </a:lnTo>
                <a:cubicBezTo>
                  <a:pt x="142779" y="226839"/>
                  <a:pt x="139047" y="230572"/>
                  <a:pt x="135314" y="234305"/>
                </a:cubicBezTo>
                <a:cubicBezTo>
                  <a:pt x="132047" y="238037"/>
                  <a:pt x="127848" y="242237"/>
                  <a:pt x="124115" y="246903"/>
                </a:cubicBezTo>
                <a:cubicBezTo>
                  <a:pt x="120383" y="251569"/>
                  <a:pt x="116650" y="256235"/>
                  <a:pt x="113383" y="260434"/>
                </a:cubicBezTo>
                <a:cubicBezTo>
                  <a:pt x="109184" y="268366"/>
                  <a:pt x="105451" y="276765"/>
                  <a:pt x="101719" y="285164"/>
                </a:cubicBezTo>
                <a:lnTo>
                  <a:pt x="98452" y="288897"/>
                </a:lnTo>
                <a:cubicBezTo>
                  <a:pt x="95419" y="294729"/>
                  <a:pt x="98219" y="292163"/>
                  <a:pt x="100027" y="290763"/>
                </a:cubicBezTo>
                <a:lnTo>
                  <a:pt x="100361" y="290754"/>
                </a:lnTo>
                <a:lnTo>
                  <a:pt x="112698" y="270447"/>
                </a:lnTo>
                <a:lnTo>
                  <a:pt x="111517" y="270232"/>
                </a:lnTo>
                <a:cubicBezTo>
                  <a:pt x="110117" y="270699"/>
                  <a:pt x="109651" y="270232"/>
                  <a:pt x="118516" y="258568"/>
                </a:cubicBezTo>
                <a:lnTo>
                  <a:pt x="118516" y="262656"/>
                </a:lnTo>
                <a:lnTo>
                  <a:pt x="147114" y="224414"/>
                </a:lnTo>
                <a:close/>
                <a:moveTo>
                  <a:pt x="187035" y="170033"/>
                </a:moveTo>
                <a:lnTo>
                  <a:pt x="180250" y="177343"/>
                </a:lnTo>
                <a:lnTo>
                  <a:pt x="185240" y="171314"/>
                </a:lnTo>
                <a:close/>
                <a:moveTo>
                  <a:pt x="333618" y="64930"/>
                </a:moveTo>
                <a:lnTo>
                  <a:pt x="328020" y="69595"/>
                </a:lnTo>
                <a:lnTo>
                  <a:pt x="329885" y="69129"/>
                </a:lnTo>
                <a:cubicBezTo>
                  <a:pt x="328952" y="69595"/>
                  <a:pt x="328019" y="70528"/>
                  <a:pt x="326619" y="70995"/>
                </a:cubicBezTo>
                <a:lnTo>
                  <a:pt x="328018" y="69596"/>
                </a:lnTo>
                <a:lnTo>
                  <a:pt x="326269" y="69712"/>
                </a:lnTo>
                <a:cubicBezTo>
                  <a:pt x="326852" y="69129"/>
                  <a:pt x="328952" y="67729"/>
                  <a:pt x="333618" y="64930"/>
                </a:cubicBezTo>
                <a:close/>
                <a:moveTo>
                  <a:pt x="765746" y="26960"/>
                </a:moveTo>
                <a:cubicBezTo>
                  <a:pt x="763121" y="26435"/>
                  <a:pt x="762888" y="26902"/>
                  <a:pt x="766621" y="29001"/>
                </a:cubicBezTo>
                <a:lnTo>
                  <a:pt x="762989" y="28061"/>
                </a:lnTo>
                <a:lnTo>
                  <a:pt x="816235" y="44384"/>
                </a:lnTo>
                <a:lnTo>
                  <a:pt x="840279" y="54955"/>
                </a:lnTo>
                <a:lnTo>
                  <a:pt x="839877" y="54664"/>
                </a:lnTo>
                <a:cubicBezTo>
                  <a:pt x="834278" y="51398"/>
                  <a:pt x="824479" y="46732"/>
                  <a:pt x="812814" y="41599"/>
                </a:cubicBezTo>
                <a:cubicBezTo>
                  <a:pt x="809548" y="41133"/>
                  <a:pt x="803949" y="39266"/>
                  <a:pt x="797883" y="37400"/>
                </a:cubicBezTo>
                <a:cubicBezTo>
                  <a:pt x="791817" y="35067"/>
                  <a:pt x="785285" y="32734"/>
                  <a:pt x="779219" y="30868"/>
                </a:cubicBezTo>
                <a:cubicBezTo>
                  <a:pt x="773387" y="29001"/>
                  <a:pt x="768371" y="27485"/>
                  <a:pt x="765746" y="26960"/>
                </a:cubicBezTo>
                <a:close/>
                <a:moveTo>
                  <a:pt x="705189" y="15925"/>
                </a:moveTo>
                <a:lnTo>
                  <a:pt x="749700" y="23987"/>
                </a:lnTo>
                <a:lnTo>
                  <a:pt x="750514" y="24237"/>
                </a:lnTo>
                <a:lnTo>
                  <a:pt x="751748" y="23694"/>
                </a:lnTo>
                <a:cubicBezTo>
                  <a:pt x="751457" y="23169"/>
                  <a:pt x="749823" y="22236"/>
                  <a:pt x="745157" y="20602"/>
                </a:cubicBezTo>
                <a:cubicBezTo>
                  <a:pt x="737226" y="18736"/>
                  <a:pt x="731626" y="17336"/>
                  <a:pt x="726960" y="16870"/>
                </a:cubicBezTo>
                <a:cubicBezTo>
                  <a:pt x="722294" y="15936"/>
                  <a:pt x="718562" y="15936"/>
                  <a:pt x="715295" y="15936"/>
                </a:cubicBezTo>
                <a:cubicBezTo>
                  <a:pt x="712029" y="15936"/>
                  <a:pt x="708763" y="15936"/>
                  <a:pt x="705497" y="15936"/>
                </a:cubicBezTo>
                <a:close/>
                <a:moveTo>
                  <a:pt x="680951" y="11535"/>
                </a:moveTo>
                <a:lnTo>
                  <a:pt x="692209" y="13574"/>
                </a:lnTo>
                <a:lnTo>
                  <a:pt x="692199" y="13545"/>
                </a:lnTo>
                <a:cubicBezTo>
                  <a:pt x="691674" y="13225"/>
                  <a:pt x="690624" y="12889"/>
                  <a:pt x="688568" y="12517"/>
                </a:cubicBezTo>
                <a:close/>
                <a:moveTo>
                  <a:pt x="678901" y="11270"/>
                </a:moveTo>
                <a:lnTo>
                  <a:pt x="678618" y="11294"/>
                </a:lnTo>
                <a:lnTo>
                  <a:pt x="679484" y="11346"/>
                </a:lnTo>
                <a:close/>
                <a:moveTo>
                  <a:pt x="653880" y="8587"/>
                </a:moveTo>
                <a:cubicBezTo>
                  <a:pt x="651255" y="8471"/>
                  <a:pt x="649738" y="8704"/>
                  <a:pt x="648105" y="8937"/>
                </a:cubicBezTo>
                <a:lnTo>
                  <a:pt x="643769" y="9211"/>
                </a:lnTo>
                <a:lnTo>
                  <a:pt x="665349" y="10501"/>
                </a:lnTo>
                <a:lnTo>
                  <a:pt x="666303" y="10337"/>
                </a:lnTo>
                <a:cubicBezTo>
                  <a:pt x="660237" y="9171"/>
                  <a:pt x="656504" y="8704"/>
                  <a:pt x="653880" y="8587"/>
                </a:cubicBezTo>
                <a:close/>
                <a:moveTo>
                  <a:pt x="570236" y="3067"/>
                </a:moveTo>
                <a:lnTo>
                  <a:pt x="568317" y="6138"/>
                </a:lnTo>
                <a:cubicBezTo>
                  <a:pt x="557119" y="6138"/>
                  <a:pt x="545920" y="6605"/>
                  <a:pt x="534722" y="8471"/>
                </a:cubicBezTo>
                <a:cubicBezTo>
                  <a:pt x="529123" y="9404"/>
                  <a:pt x="523524" y="10337"/>
                  <a:pt x="517924" y="11270"/>
                </a:cubicBezTo>
                <a:cubicBezTo>
                  <a:pt x="512325" y="12204"/>
                  <a:pt x="506726" y="13604"/>
                  <a:pt x="501127" y="15003"/>
                </a:cubicBezTo>
                <a:cubicBezTo>
                  <a:pt x="495528" y="16403"/>
                  <a:pt x="489928" y="17337"/>
                  <a:pt x="484329" y="18736"/>
                </a:cubicBezTo>
                <a:cubicBezTo>
                  <a:pt x="478730" y="20136"/>
                  <a:pt x="473131" y="21536"/>
                  <a:pt x="467532" y="22936"/>
                </a:cubicBezTo>
                <a:lnTo>
                  <a:pt x="459133" y="24802"/>
                </a:lnTo>
                <a:lnTo>
                  <a:pt x="450734" y="27135"/>
                </a:lnTo>
                <a:cubicBezTo>
                  <a:pt x="445135" y="28535"/>
                  <a:pt x="439069" y="29934"/>
                  <a:pt x="433470" y="30868"/>
                </a:cubicBezTo>
                <a:lnTo>
                  <a:pt x="433003" y="27135"/>
                </a:lnTo>
                <a:cubicBezTo>
                  <a:pt x="412006" y="33201"/>
                  <a:pt x="409207" y="36000"/>
                  <a:pt x="405474" y="38333"/>
                </a:cubicBezTo>
                <a:cubicBezTo>
                  <a:pt x="401741" y="40666"/>
                  <a:pt x="397542" y="43932"/>
                  <a:pt x="374212" y="52798"/>
                </a:cubicBezTo>
                <a:cubicBezTo>
                  <a:pt x="383544" y="48598"/>
                  <a:pt x="380744" y="48598"/>
                  <a:pt x="374212" y="50465"/>
                </a:cubicBezTo>
                <a:cubicBezTo>
                  <a:pt x="367680" y="52798"/>
                  <a:pt x="357415" y="56531"/>
                  <a:pt x="350882" y="59330"/>
                </a:cubicBezTo>
                <a:cubicBezTo>
                  <a:pt x="346216" y="62130"/>
                  <a:pt x="339684" y="66796"/>
                  <a:pt x="331751" y="71462"/>
                </a:cubicBezTo>
                <a:cubicBezTo>
                  <a:pt x="327552" y="73795"/>
                  <a:pt x="323353" y="76128"/>
                  <a:pt x="319153" y="78927"/>
                </a:cubicBezTo>
                <a:cubicBezTo>
                  <a:pt x="314954" y="81727"/>
                  <a:pt x="310755" y="84527"/>
                  <a:pt x="306089" y="87326"/>
                </a:cubicBezTo>
                <a:cubicBezTo>
                  <a:pt x="296757" y="92925"/>
                  <a:pt x="287891" y="98991"/>
                  <a:pt x="279959" y="104124"/>
                </a:cubicBezTo>
                <a:cubicBezTo>
                  <a:pt x="272027" y="109256"/>
                  <a:pt x="265028" y="113922"/>
                  <a:pt x="259895" y="117189"/>
                </a:cubicBezTo>
                <a:cubicBezTo>
                  <a:pt x="262695" y="114855"/>
                  <a:pt x="266428" y="112056"/>
                  <a:pt x="270160" y="109256"/>
                </a:cubicBezTo>
                <a:cubicBezTo>
                  <a:pt x="273893" y="106457"/>
                  <a:pt x="278093" y="104124"/>
                  <a:pt x="281826" y="101324"/>
                </a:cubicBezTo>
                <a:cubicBezTo>
                  <a:pt x="289291" y="96191"/>
                  <a:pt x="296290" y="91059"/>
                  <a:pt x="299556" y="88259"/>
                </a:cubicBezTo>
                <a:cubicBezTo>
                  <a:pt x="294890" y="91059"/>
                  <a:pt x="289758" y="94792"/>
                  <a:pt x="283692" y="98525"/>
                </a:cubicBezTo>
                <a:cubicBezTo>
                  <a:pt x="277626" y="102257"/>
                  <a:pt x="271560" y="105990"/>
                  <a:pt x="265494" y="110189"/>
                </a:cubicBezTo>
                <a:cubicBezTo>
                  <a:pt x="259429" y="114389"/>
                  <a:pt x="253830" y="118588"/>
                  <a:pt x="248697" y="122321"/>
                </a:cubicBezTo>
                <a:cubicBezTo>
                  <a:pt x="244031" y="126054"/>
                  <a:pt x="239832" y="129786"/>
                  <a:pt x="237032" y="133053"/>
                </a:cubicBezTo>
                <a:lnTo>
                  <a:pt x="238899" y="132120"/>
                </a:lnTo>
                <a:cubicBezTo>
                  <a:pt x="218252" y="151367"/>
                  <a:pt x="207841" y="158803"/>
                  <a:pt x="196839" y="170767"/>
                </a:cubicBezTo>
                <a:lnTo>
                  <a:pt x="193314" y="175045"/>
                </a:lnTo>
                <a:lnTo>
                  <a:pt x="228074" y="143453"/>
                </a:lnTo>
                <a:cubicBezTo>
                  <a:pt x="331313" y="58253"/>
                  <a:pt x="463668" y="7071"/>
                  <a:pt x="607978" y="7071"/>
                </a:cubicBezTo>
                <a:lnTo>
                  <a:pt x="630965" y="8445"/>
                </a:lnTo>
                <a:lnTo>
                  <a:pt x="627108" y="8004"/>
                </a:lnTo>
                <a:cubicBezTo>
                  <a:pt x="630374" y="7538"/>
                  <a:pt x="634574" y="7538"/>
                  <a:pt x="638773" y="7071"/>
                </a:cubicBezTo>
                <a:cubicBezTo>
                  <a:pt x="643439" y="6605"/>
                  <a:pt x="648105" y="6605"/>
                  <a:pt x="652305" y="6605"/>
                </a:cubicBezTo>
                <a:cubicBezTo>
                  <a:pt x="661170" y="6605"/>
                  <a:pt x="667702" y="6138"/>
                  <a:pt x="667236" y="4738"/>
                </a:cubicBezTo>
                <a:lnTo>
                  <a:pt x="668635" y="5671"/>
                </a:lnTo>
                <a:lnTo>
                  <a:pt x="696165" y="8471"/>
                </a:lnTo>
                <a:cubicBezTo>
                  <a:pt x="689166" y="8004"/>
                  <a:pt x="691499" y="8471"/>
                  <a:pt x="688232" y="8471"/>
                </a:cubicBezTo>
                <a:cubicBezTo>
                  <a:pt x="691965" y="9404"/>
                  <a:pt x="696165" y="9870"/>
                  <a:pt x="699898" y="10337"/>
                </a:cubicBezTo>
                <a:cubicBezTo>
                  <a:pt x="703630" y="11270"/>
                  <a:pt x="707363" y="11737"/>
                  <a:pt x="711096" y="12204"/>
                </a:cubicBezTo>
                <a:cubicBezTo>
                  <a:pt x="718562" y="13603"/>
                  <a:pt x="726027" y="14070"/>
                  <a:pt x="733026" y="15003"/>
                </a:cubicBezTo>
                <a:cubicBezTo>
                  <a:pt x="740025" y="15936"/>
                  <a:pt x="747024" y="17336"/>
                  <a:pt x="754023" y="18736"/>
                </a:cubicBezTo>
                <a:cubicBezTo>
                  <a:pt x="761022" y="20136"/>
                  <a:pt x="767554" y="22935"/>
                  <a:pt x="774087" y="25735"/>
                </a:cubicBezTo>
                <a:lnTo>
                  <a:pt x="770821" y="26202"/>
                </a:lnTo>
                <a:cubicBezTo>
                  <a:pt x="776420" y="27601"/>
                  <a:pt x="781552" y="29468"/>
                  <a:pt x="786685" y="30868"/>
                </a:cubicBezTo>
                <a:cubicBezTo>
                  <a:pt x="791351" y="32734"/>
                  <a:pt x="796483" y="34134"/>
                  <a:pt x="801149" y="36000"/>
                </a:cubicBezTo>
                <a:cubicBezTo>
                  <a:pt x="805815" y="37400"/>
                  <a:pt x="810948" y="39266"/>
                  <a:pt x="816080" y="40666"/>
                </a:cubicBezTo>
                <a:cubicBezTo>
                  <a:pt x="821213" y="42066"/>
                  <a:pt x="826812" y="43932"/>
                  <a:pt x="832412" y="45799"/>
                </a:cubicBezTo>
                <a:cubicBezTo>
                  <a:pt x="836611" y="49065"/>
                  <a:pt x="840810" y="51864"/>
                  <a:pt x="844543" y="55131"/>
                </a:cubicBezTo>
                <a:lnTo>
                  <a:pt x="865073" y="62596"/>
                </a:lnTo>
                <a:cubicBezTo>
                  <a:pt x="872072" y="64929"/>
                  <a:pt x="878605" y="68195"/>
                  <a:pt x="885137" y="70995"/>
                </a:cubicBezTo>
                <a:cubicBezTo>
                  <a:pt x="876272" y="66796"/>
                  <a:pt x="866356" y="63180"/>
                  <a:pt x="858599" y="61021"/>
                </a:cubicBezTo>
                <a:lnTo>
                  <a:pt x="849885" y="59178"/>
                </a:lnTo>
                <a:lnTo>
                  <a:pt x="879220" y="72075"/>
                </a:lnTo>
                <a:lnTo>
                  <a:pt x="918174" y="95872"/>
                </a:lnTo>
                <a:lnTo>
                  <a:pt x="918265" y="95725"/>
                </a:lnTo>
                <a:cubicBezTo>
                  <a:pt x="904734" y="87326"/>
                  <a:pt x="891669" y="78461"/>
                  <a:pt x="877671" y="70995"/>
                </a:cubicBezTo>
                <a:cubicBezTo>
                  <a:pt x="883271" y="72861"/>
                  <a:pt x="887937" y="74728"/>
                  <a:pt x="893536" y="76594"/>
                </a:cubicBezTo>
                <a:cubicBezTo>
                  <a:pt x="898202" y="78461"/>
                  <a:pt x="901935" y="80327"/>
                  <a:pt x="905200" y="82193"/>
                </a:cubicBezTo>
                <a:cubicBezTo>
                  <a:pt x="911733" y="85926"/>
                  <a:pt x="917799" y="89659"/>
                  <a:pt x="923398" y="93858"/>
                </a:cubicBezTo>
                <a:cubicBezTo>
                  <a:pt x="928997" y="98058"/>
                  <a:pt x="935063" y="102724"/>
                  <a:pt x="942995" y="108323"/>
                </a:cubicBezTo>
                <a:cubicBezTo>
                  <a:pt x="946728" y="111589"/>
                  <a:pt x="950927" y="114855"/>
                  <a:pt x="956060" y="118121"/>
                </a:cubicBezTo>
                <a:cubicBezTo>
                  <a:pt x="960726" y="121388"/>
                  <a:pt x="966791" y="125120"/>
                  <a:pt x="972857" y="129786"/>
                </a:cubicBezTo>
                <a:lnTo>
                  <a:pt x="959754" y="121797"/>
                </a:lnTo>
                <a:lnTo>
                  <a:pt x="988706" y="144626"/>
                </a:lnTo>
                <a:lnTo>
                  <a:pt x="987789" y="143784"/>
                </a:lnTo>
                <a:lnTo>
                  <a:pt x="991490" y="146822"/>
                </a:lnTo>
                <a:lnTo>
                  <a:pt x="997474" y="151540"/>
                </a:lnTo>
                <a:lnTo>
                  <a:pt x="998946" y="152939"/>
                </a:lnTo>
                <a:lnTo>
                  <a:pt x="1005986" y="158716"/>
                </a:lnTo>
                <a:lnTo>
                  <a:pt x="1009149" y="162637"/>
                </a:lnTo>
                <a:lnTo>
                  <a:pt x="1038055" y="190114"/>
                </a:lnTo>
                <a:lnTo>
                  <a:pt x="1026517" y="177846"/>
                </a:lnTo>
                <a:cubicBezTo>
                  <a:pt x="1039114" y="189045"/>
                  <a:pt x="1051713" y="201176"/>
                  <a:pt x="1063377" y="213774"/>
                </a:cubicBezTo>
                <a:cubicBezTo>
                  <a:pt x="1066644" y="219373"/>
                  <a:pt x="1065244" y="219840"/>
                  <a:pt x="1061511" y="216574"/>
                </a:cubicBezTo>
                <a:lnTo>
                  <a:pt x="1058120" y="213582"/>
                </a:lnTo>
                <a:lnTo>
                  <a:pt x="1076110" y="235119"/>
                </a:lnTo>
                <a:lnTo>
                  <a:pt x="1081575" y="238971"/>
                </a:lnTo>
                <a:lnTo>
                  <a:pt x="1090463" y="252302"/>
                </a:lnTo>
                <a:lnTo>
                  <a:pt x="1090837" y="252751"/>
                </a:lnTo>
                <a:lnTo>
                  <a:pt x="1092236" y="254962"/>
                </a:lnTo>
                <a:lnTo>
                  <a:pt x="1098372" y="264167"/>
                </a:lnTo>
                <a:lnTo>
                  <a:pt x="1095545" y="260194"/>
                </a:lnTo>
                <a:lnTo>
                  <a:pt x="1133139" y="319634"/>
                </a:lnTo>
                <a:lnTo>
                  <a:pt x="1150591" y="355863"/>
                </a:lnTo>
                <a:lnTo>
                  <a:pt x="1150632" y="355153"/>
                </a:lnTo>
                <a:lnTo>
                  <a:pt x="1151370" y="357480"/>
                </a:lnTo>
                <a:lnTo>
                  <a:pt x="1158289" y="371842"/>
                </a:lnTo>
                <a:lnTo>
                  <a:pt x="1158855" y="373390"/>
                </a:lnTo>
                <a:lnTo>
                  <a:pt x="1159497" y="373817"/>
                </a:lnTo>
                <a:cubicBezTo>
                  <a:pt x="1161947" y="380350"/>
                  <a:pt x="1163930" y="386124"/>
                  <a:pt x="1165519" y="391234"/>
                </a:cubicBezTo>
                <a:lnTo>
                  <a:pt x="1165904" y="392649"/>
                </a:lnTo>
                <a:lnTo>
                  <a:pt x="1178372" y="426714"/>
                </a:lnTo>
                <a:cubicBezTo>
                  <a:pt x="1195823" y="482819"/>
                  <a:pt x="1205223" y="542471"/>
                  <a:pt x="1205223" y="604317"/>
                </a:cubicBezTo>
                <a:cubicBezTo>
                  <a:pt x="1205223" y="624933"/>
                  <a:pt x="1204179" y="645304"/>
                  <a:pt x="1202140" y="665382"/>
                </a:cubicBezTo>
                <a:lnTo>
                  <a:pt x="1196696" y="701051"/>
                </a:lnTo>
                <a:lnTo>
                  <a:pt x="1198224" y="694837"/>
                </a:lnTo>
                <a:cubicBezTo>
                  <a:pt x="1196825" y="704169"/>
                  <a:pt x="1196358" y="709302"/>
                  <a:pt x="1197291" y="712567"/>
                </a:cubicBezTo>
                <a:lnTo>
                  <a:pt x="1198691" y="706968"/>
                </a:lnTo>
                <a:cubicBezTo>
                  <a:pt x="1200557" y="699503"/>
                  <a:pt x="1194025" y="728899"/>
                  <a:pt x="1196825" y="726565"/>
                </a:cubicBezTo>
                <a:cubicBezTo>
                  <a:pt x="1198224" y="719100"/>
                  <a:pt x="1199624" y="712101"/>
                  <a:pt x="1200557" y="706035"/>
                </a:cubicBezTo>
                <a:cubicBezTo>
                  <a:pt x="1201491" y="699970"/>
                  <a:pt x="1202424" y="694370"/>
                  <a:pt x="1202424" y="689238"/>
                </a:cubicBezTo>
                <a:cubicBezTo>
                  <a:pt x="1202890" y="679439"/>
                  <a:pt x="1202890" y="672440"/>
                  <a:pt x="1201957" y="669174"/>
                </a:cubicBezTo>
                <a:cubicBezTo>
                  <a:pt x="1202424" y="675240"/>
                  <a:pt x="1203823" y="669640"/>
                  <a:pt x="1204757" y="660775"/>
                </a:cubicBezTo>
                <a:cubicBezTo>
                  <a:pt x="1205690" y="652377"/>
                  <a:pt x="1207090" y="640711"/>
                  <a:pt x="1208023" y="634646"/>
                </a:cubicBezTo>
                <a:cubicBezTo>
                  <a:pt x="1209423" y="640711"/>
                  <a:pt x="1210356" y="646311"/>
                  <a:pt x="1210823" y="652377"/>
                </a:cubicBezTo>
                <a:cubicBezTo>
                  <a:pt x="1210823" y="658442"/>
                  <a:pt x="1211289" y="665441"/>
                  <a:pt x="1210823" y="672907"/>
                </a:cubicBezTo>
                <a:cubicBezTo>
                  <a:pt x="1209889" y="680372"/>
                  <a:pt x="1209423" y="689238"/>
                  <a:pt x="1208023" y="699503"/>
                </a:cubicBezTo>
                <a:cubicBezTo>
                  <a:pt x="1207090" y="704636"/>
                  <a:pt x="1206157" y="710235"/>
                  <a:pt x="1205223" y="716300"/>
                </a:cubicBezTo>
                <a:cubicBezTo>
                  <a:pt x="1204757" y="719100"/>
                  <a:pt x="1204290" y="722366"/>
                  <a:pt x="1203823" y="725632"/>
                </a:cubicBezTo>
                <a:cubicBezTo>
                  <a:pt x="1202890" y="728899"/>
                  <a:pt x="1202424" y="732165"/>
                  <a:pt x="1201491" y="735897"/>
                </a:cubicBezTo>
                <a:cubicBezTo>
                  <a:pt x="1191692" y="781158"/>
                  <a:pt x="1176761" y="825018"/>
                  <a:pt x="1157164" y="867012"/>
                </a:cubicBezTo>
                <a:cubicBezTo>
                  <a:pt x="1137100" y="909006"/>
                  <a:pt x="1112370" y="948200"/>
                  <a:pt x="1083441" y="984594"/>
                </a:cubicBezTo>
                <a:cubicBezTo>
                  <a:pt x="1054512" y="1020989"/>
                  <a:pt x="1021384" y="1053651"/>
                  <a:pt x="984989" y="1082580"/>
                </a:cubicBezTo>
                <a:cubicBezTo>
                  <a:pt x="948594" y="1111509"/>
                  <a:pt x="908933" y="1136705"/>
                  <a:pt x="866939" y="1156303"/>
                </a:cubicBezTo>
                <a:cubicBezTo>
                  <a:pt x="866939" y="1156303"/>
                  <a:pt x="861807" y="1158635"/>
                  <a:pt x="852008" y="1162368"/>
                </a:cubicBezTo>
                <a:cubicBezTo>
                  <a:pt x="847342" y="1164701"/>
                  <a:pt x="841277" y="1167034"/>
                  <a:pt x="834278" y="1169367"/>
                </a:cubicBezTo>
                <a:cubicBezTo>
                  <a:pt x="827279" y="1172167"/>
                  <a:pt x="819813" y="1175433"/>
                  <a:pt x="810481" y="1178232"/>
                </a:cubicBezTo>
                <a:cubicBezTo>
                  <a:pt x="801616" y="1181032"/>
                  <a:pt x="791817" y="1184765"/>
                  <a:pt x="780619" y="1187564"/>
                </a:cubicBezTo>
                <a:cubicBezTo>
                  <a:pt x="775020" y="1188964"/>
                  <a:pt x="769421" y="1190364"/>
                  <a:pt x="763355" y="1192230"/>
                </a:cubicBezTo>
                <a:cubicBezTo>
                  <a:pt x="757755" y="1194097"/>
                  <a:pt x="751690" y="1195497"/>
                  <a:pt x="745157" y="1196896"/>
                </a:cubicBezTo>
                <a:cubicBezTo>
                  <a:pt x="732559" y="1200629"/>
                  <a:pt x="719028" y="1202962"/>
                  <a:pt x="704563" y="1205762"/>
                </a:cubicBezTo>
                <a:cubicBezTo>
                  <a:pt x="697564" y="1207162"/>
                  <a:pt x="690099" y="1208095"/>
                  <a:pt x="682633" y="1209495"/>
                </a:cubicBezTo>
                <a:cubicBezTo>
                  <a:pt x="678901" y="1209961"/>
                  <a:pt x="675168" y="1210894"/>
                  <a:pt x="671435" y="1211361"/>
                </a:cubicBezTo>
                <a:cubicBezTo>
                  <a:pt x="667702" y="1211828"/>
                  <a:pt x="663503" y="1212294"/>
                  <a:pt x="659770" y="1212761"/>
                </a:cubicBezTo>
                <a:cubicBezTo>
                  <a:pt x="653704" y="1213228"/>
                  <a:pt x="648105" y="1214161"/>
                  <a:pt x="642039" y="1214627"/>
                </a:cubicBezTo>
                <a:cubicBezTo>
                  <a:pt x="635973" y="1215560"/>
                  <a:pt x="629907" y="1215560"/>
                  <a:pt x="623375" y="1216027"/>
                </a:cubicBezTo>
                <a:cubicBezTo>
                  <a:pt x="610310" y="1216960"/>
                  <a:pt x="596779" y="1216960"/>
                  <a:pt x="582781" y="1216494"/>
                </a:cubicBezTo>
                <a:lnTo>
                  <a:pt x="599112" y="1213694"/>
                </a:lnTo>
                <a:cubicBezTo>
                  <a:pt x="604711" y="1212761"/>
                  <a:pt x="609844" y="1211828"/>
                  <a:pt x="615443" y="1210428"/>
                </a:cubicBezTo>
                <a:cubicBezTo>
                  <a:pt x="660703" y="1209495"/>
                  <a:pt x="592580" y="1214161"/>
                  <a:pt x="623375" y="1214627"/>
                </a:cubicBezTo>
                <a:cubicBezTo>
                  <a:pt x="631307" y="1214627"/>
                  <a:pt x="637373" y="1214627"/>
                  <a:pt x="641573" y="1214161"/>
                </a:cubicBezTo>
                <a:cubicBezTo>
                  <a:pt x="646239" y="1213694"/>
                  <a:pt x="648571" y="1213228"/>
                  <a:pt x="650438" y="1212761"/>
                </a:cubicBezTo>
                <a:cubicBezTo>
                  <a:pt x="653704" y="1211828"/>
                  <a:pt x="652771" y="1211361"/>
                  <a:pt x="651838" y="1210428"/>
                </a:cubicBezTo>
                <a:cubicBezTo>
                  <a:pt x="649505" y="1209028"/>
                  <a:pt x="646705" y="1207628"/>
                  <a:pt x="674235" y="1204362"/>
                </a:cubicBezTo>
                <a:cubicBezTo>
                  <a:pt x="675634" y="1206228"/>
                  <a:pt x="684500" y="1204829"/>
                  <a:pt x="697564" y="1202962"/>
                </a:cubicBezTo>
                <a:cubicBezTo>
                  <a:pt x="707830" y="1200163"/>
                  <a:pt x="730693" y="1194564"/>
                  <a:pt x="727427" y="1192697"/>
                </a:cubicBezTo>
                <a:cubicBezTo>
                  <a:pt x="706896" y="1198296"/>
                  <a:pt x="679834" y="1201562"/>
                  <a:pt x="655571" y="1202496"/>
                </a:cubicBezTo>
                <a:cubicBezTo>
                  <a:pt x="649505" y="1202496"/>
                  <a:pt x="643439" y="1203429"/>
                  <a:pt x="637840" y="1203429"/>
                </a:cubicBezTo>
                <a:cubicBezTo>
                  <a:pt x="632241" y="1203896"/>
                  <a:pt x="626642" y="1203896"/>
                  <a:pt x="621509" y="1204362"/>
                </a:cubicBezTo>
                <a:cubicBezTo>
                  <a:pt x="616376" y="1204362"/>
                  <a:pt x="611710" y="1205295"/>
                  <a:pt x="607511" y="1205762"/>
                </a:cubicBezTo>
                <a:cubicBezTo>
                  <a:pt x="603312" y="1206228"/>
                  <a:pt x="599579" y="1207162"/>
                  <a:pt x="596312" y="1208095"/>
                </a:cubicBezTo>
                <a:cubicBezTo>
                  <a:pt x="604245" y="1209961"/>
                  <a:pt x="597246" y="1211828"/>
                  <a:pt x="584181" y="1212761"/>
                </a:cubicBezTo>
                <a:cubicBezTo>
                  <a:pt x="577648" y="1213228"/>
                  <a:pt x="570183" y="1213228"/>
                  <a:pt x="562251" y="1212761"/>
                </a:cubicBezTo>
                <a:cubicBezTo>
                  <a:pt x="554319" y="1212294"/>
                  <a:pt x="546387" y="1211828"/>
                  <a:pt x="540321" y="1210428"/>
                </a:cubicBezTo>
                <a:lnTo>
                  <a:pt x="544520" y="1209495"/>
                </a:lnTo>
                <a:cubicBezTo>
                  <a:pt x="553385" y="1209961"/>
                  <a:pt x="560385" y="1209961"/>
                  <a:pt x="566450" y="1209961"/>
                </a:cubicBezTo>
                <a:cubicBezTo>
                  <a:pt x="572516" y="1209961"/>
                  <a:pt x="577182" y="1209495"/>
                  <a:pt x="581381" y="1208562"/>
                </a:cubicBezTo>
                <a:cubicBezTo>
                  <a:pt x="589314" y="1206695"/>
                  <a:pt x="593980" y="1204362"/>
                  <a:pt x="597246" y="1202496"/>
                </a:cubicBezTo>
                <a:cubicBezTo>
                  <a:pt x="587447" y="1202029"/>
                  <a:pt x="578115" y="1201562"/>
                  <a:pt x="568316" y="1200629"/>
                </a:cubicBezTo>
                <a:cubicBezTo>
                  <a:pt x="558518" y="1199696"/>
                  <a:pt x="548719" y="1198763"/>
                  <a:pt x="539387" y="1197363"/>
                </a:cubicBezTo>
                <a:cubicBezTo>
                  <a:pt x="547786" y="1199230"/>
                  <a:pt x="550586" y="1200163"/>
                  <a:pt x="550119" y="1201096"/>
                </a:cubicBezTo>
                <a:cubicBezTo>
                  <a:pt x="549653" y="1201562"/>
                  <a:pt x="545453" y="1202029"/>
                  <a:pt x="539854" y="1202029"/>
                </a:cubicBezTo>
                <a:cubicBezTo>
                  <a:pt x="534255" y="1202029"/>
                  <a:pt x="527256" y="1201562"/>
                  <a:pt x="519790" y="1201562"/>
                </a:cubicBezTo>
                <a:cubicBezTo>
                  <a:pt x="512792" y="1201096"/>
                  <a:pt x="505326" y="1200629"/>
                  <a:pt x="500193" y="1200629"/>
                </a:cubicBezTo>
                <a:lnTo>
                  <a:pt x="511391" y="1202496"/>
                </a:lnTo>
                <a:cubicBezTo>
                  <a:pt x="496460" y="1200629"/>
                  <a:pt x="487595" y="1201096"/>
                  <a:pt x="478730" y="1200629"/>
                </a:cubicBezTo>
                <a:cubicBezTo>
                  <a:pt x="479196" y="1200629"/>
                  <a:pt x="478730" y="1200163"/>
                  <a:pt x="476863" y="1199230"/>
                </a:cubicBezTo>
                <a:cubicBezTo>
                  <a:pt x="470798" y="1197830"/>
                  <a:pt x="465199" y="1196896"/>
                  <a:pt x="460066" y="1195963"/>
                </a:cubicBezTo>
                <a:cubicBezTo>
                  <a:pt x="454466" y="1195030"/>
                  <a:pt x="449801" y="1193630"/>
                  <a:pt x="444668" y="1192697"/>
                </a:cubicBezTo>
                <a:cubicBezTo>
                  <a:pt x="439535" y="1191297"/>
                  <a:pt x="434403" y="1190364"/>
                  <a:pt x="428804" y="1188964"/>
                </a:cubicBezTo>
                <a:cubicBezTo>
                  <a:pt x="423205" y="1187564"/>
                  <a:pt x="417605" y="1185232"/>
                  <a:pt x="411073" y="1182898"/>
                </a:cubicBezTo>
                <a:lnTo>
                  <a:pt x="409207" y="1180566"/>
                </a:lnTo>
                <a:cubicBezTo>
                  <a:pt x="405940" y="1179633"/>
                  <a:pt x="401741" y="1178232"/>
                  <a:pt x="397542" y="1176833"/>
                </a:cubicBezTo>
                <a:cubicBezTo>
                  <a:pt x="393342" y="1175433"/>
                  <a:pt x="389143" y="1173566"/>
                  <a:pt x="384944" y="1172167"/>
                </a:cubicBezTo>
                <a:cubicBezTo>
                  <a:pt x="376545" y="1168901"/>
                  <a:pt x="369079" y="1166568"/>
                  <a:pt x="364880" y="1165635"/>
                </a:cubicBezTo>
                <a:cubicBezTo>
                  <a:pt x="368146" y="1165635"/>
                  <a:pt x="358814" y="1160969"/>
                  <a:pt x="350415" y="1156769"/>
                </a:cubicBezTo>
                <a:cubicBezTo>
                  <a:pt x="342017" y="1152570"/>
                  <a:pt x="335484" y="1147904"/>
                  <a:pt x="343883" y="1150703"/>
                </a:cubicBezTo>
                <a:cubicBezTo>
                  <a:pt x="349015" y="1152570"/>
                  <a:pt x="359747" y="1157236"/>
                  <a:pt x="369546" y="1161435"/>
                </a:cubicBezTo>
                <a:cubicBezTo>
                  <a:pt x="379344" y="1165168"/>
                  <a:pt x="387743" y="1167501"/>
                  <a:pt x="388676" y="1166568"/>
                </a:cubicBezTo>
                <a:lnTo>
                  <a:pt x="375145" y="1161435"/>
                </a:lnTo>
                <a:cubicBezTo>
                  <a:pt x="370479" y="1160035"/>
                  <a:pt x="366280" y="1157702"/>
                  <a:pt x="361614" y="1155836"/>
                </a:cubicBezTo>
                <a:lnTo>
                  <a:pt x="348549" y="1149770"/>
                </a:lnTo>
                <a:cubicBezTo>
                  <a:pt x="343883" y="1147437"/>
                  <a:pt x="339683" y="1145571"/>
                  <a:pt x="335484" y="1143238"/>
                </a:cubicBezTo>
                <a:cubicBezTo>
                  <a:pt x="342950" y="1144171"/>
                  <a:pt x="345749" y="1141838"/>
                  <a:pt x="367213" y="1150237"/>
                </a:cubicBezTo>
                <a:lnTo>
                  <a:pt x="361405" y="1147265"/>
                </a:lnTo>
                <a:lnTo>
                  <a:pt x="323295" y="1129478"/>
                </a:lnTo>
                <a:lnTo>
                  <a:pt x="304177" y="1117864"/>
                </a:lnTo>
                <a:lnTo>
                  <a:pt x="302998" y="1118100"/>
                </a:lnTo>
                <a:cubicBezTo>
                  <a:pt x="301306" y="1118158"/>
                  <a:pt x="299556" y="1118508"/>
                  <a:pt x="305156" y="1122708"/>
                </a:cubicBezTo>
                <a:cubicBezTo>
                  <a:pt x="311688" y="1125507"/>
                  <a:pt x="318220" y="1129240"/>
                  <a:pt x="324753" y="1132039"/>
                </a:cubicBezTo>
                <a:cubicBezTo>
                  <a:pt x="321486" y="1132506"/>
                  <a:pt x="316354" y="1129707"/>
                  <a:pt x="310288" y="1126440"/>
                </a:cubicBezTo>
                <a:cubicBezTo>
                  <a:pt x="304222" y="1123174"/>
                  <a:pt x="297690" y="1119442"/>
                  <a:pt x="292091" y="1117108"/>
                </a:cubicBezTo>
                <a:cubicBezTo>
                  <a:pt x="296757" y="1122708"/>
                  <a:pt x="306555" y="1127374"/>
                  <a:pt x="319620" y="1133906"/>
                </a:cubicBezTo>
                <a:cubicBezTo>
                  <a:pt x="319620" y="1138572"/>
                  <a:pt x="290224" y="1117108"/>
                  <a:pt x="294890" y="1124574"/>
                </a:cubicBezTo>
                <a:cubicBezTo>
                  <a:pt x="306555" y="1131573"/>
                  <a:pt x="314487" y="1136239"/>
                  <a:pt x="322419" y="1137639"/>
                </a:cubicBezTo>
                <a:cubicBezTo>
                  <a:pt x="328485" y="1140438"/>
                  <a:pt x="332218" y="1141838"/>
                  <a:pt x="335484" y="1142305"/>
                </a:cubicBezTo>
                <a:lnTo>
                  <a:pt x="334249" y="1143320"/>
                </a:lnTo>
                <a:lnTo>
                  <a:pt x="335018" y="1143705"/>
                </a:lnTo>
                <a:cubicBezTo>
                  <a:pt x="334551" y="1143705"/>
                  <a:pt x="334085" y="1143705"/>
                  <a:pt x="333618" y="1143705"/>
                </a:cubicBezTo>
                <a:lnTo>
                  <a:pt x="333382" y="1143232"/>
                </a:lnTo>
                <a:lnTo>
                  <a:pt x="328544" y="1142071"/>
                </a:lnTo>
                <a:cubicBezTo>
                  <a:pt x="324053" y="1140671"/>
                  <a:pt x="318687" y="1138572"/>
                  <a:pt x="316354" y="1137639"/>
                </a:cubicBezTo>
                <a:lnTo>
                  <a:pt x="294890" y="1125507"/>
                </a:lnTo>
                <a:lnTo>
                  <a:pt x="278506" y="1115313"/>
                </a:lnTo>
                <a:lnTo>
                  <a:pt x="278559" y="1114776"/>
                </a:lnTo>
                <a:cubicBezTo>
                  <a:pt x="275293" y="1112442"/>
                  <a:pt x="271560" y="1110576"/>
                  <a:pt x="268294" y="1108243"/>
                </a:cubicBezTo>
                <a:cubicBezTo>
                  <a:pt x="265028" y="1105910"/>
                  <a:pt x="261762" y="1104044"/>
                  <a:pt x="258496" y="1101711"/>
                </a:cubicBezTo>
                <a:cubicBezTo>
                  <a:pt x="251963" y="1097511"/>
                  <a:pt x="245431" y="1093778"/>
                  <a:pt x="239365" y="1088646"/>
                </a:cubicBezTo>
                <a:cubicBezTo>
                  <a:pt x="233299" y="1083980"/>
                  <a:pt x="226767" y="1078847"/>
                  <a:pt x="219768" y="1073248"/>
                </a:cubicBezTo>
                <a:cubicBezTo>
                  <a:pt x="213235" y="1067183"/>
                  <a:pt x="205770" y="1060650"/>
                  <a:pt x="197838" y="1052718"/>
                </a:cubicBezTo>
                <a:cubicBezTo>
                  <a:pt x="205303" y="1058317"/>
                  <a:pt x="209036" y="1060183"/>
                  <a:pt x="208569" y="1058784"/>
                </a:cubicBezTo>
                <a:cubicBezTo>
                  <a:pt x="208103" y="1056917"/>
                  <a:pt x="202970" y="1052251"/>
                  <a:pt x="193638" y="1043386"/>
                </a:cubicBezTo>
                <a:lnTo>
                  <a:pt x="178707" y="1033588"/>
                </a:lnTo>
                <a:cubicBezTo>
                  <a:pt x="171708" y="1025189"/>
                  <a:pt x="163310" y="1016790"/>
                  <a:pt x="155377" y="1007924"/>
                </a:cubicBezTo>
                <a:cubicBezTo>
                  <a:pt x="147445" y="999059"/>
                  <a:pt x="139047" y="990194"/>
                  <a:pt x="131581" y="980862"/>
                </a:cubicBezTo>
                <a:cubicBezTo>
                  <a:pt x="127848" y="976196"/>
                  <a:pt x="124115" y="971997"/>
                  <a:pt x="120849" y="967797"/>
                </a:cubicBezTo>
                <a:cubicBezTo>
                  <a:pt x="117583" y="963131"/>
                  <a:pt x="114783" y="958932"/>
                  <a:pt x="111984" y="955199"/>
                </a:cubicBezTo>
                <a:cubicBezTo>
                  <a:pt x="109184" y="951466"/>
                  <a:pt x="106851" y="947733"/>
                  <a:pt x="104985" y="944467"/>
                </a:cubicBezTo>
                <a:cubicBezTo>
                  <a:pt x="103118" y="941201"/>
                  <a:pt x="101719" y="938402"/>
                  <a:pt x="100785" y="935602"/>
                </a:cubicBezTo>
                <a:cubicBezTo>
                  <a:pt x="104051" y="941667"/>
                  <a:pt x="106851" y="945400"/>
                  <a:pt x="108717" y="947733"/>
                </a:cubicBezTo>
                <a:cubicBezTo>
                  <a:pt x="110584" y="950066"/>
                  <a:pt x="111984" y="951466"/>
                  <a:pt x="113383" y="952866"/>
                </a:cubicBezTo>
                <a:cubicBezTo>
                  <a:pt x="116183" y="955199"/>
                  <a:pt x="118049" y="956599"/>
                  <a:pt x="123649" y="964064"/>
                </a:cubicBezTo>
                <a:lnTo>
                  <a:pt x="111797" y="947768"/>
                </a:lnTo>
                <a:lnTo>
                  <a:pt x="128315" y="969197"/>
                </a:lnTo>
                <a:cubicBezTo>
                  <a:pt x="134381" y="976663"/>
                  <a:pt x="139980" y="983661"/>
                  <a:pt x="145579" y="990661"/>
                </a:cubicBezTo>
                <a:cubicBezTo>
                  <a:pt x="151178" y="997659"/>
                  <a:pt x="156310" y="1004192"/>
                  <a:pt x="160976" y="1010724"/>
                </a:cubicBezTo>
                <a:cubicBezTo>
                  <a:pt x="164709" y="1013990"/>
                  <a:pt x="169842" y="1018656"/>
                  <a:pt x="174974" y="1023789"/>
                </a:cubicBezTo>
                <a:cubicBezTo>
                  <a:pt x="177774" y="1026588"/>
                  <a:pt x="180107" y="1028922"/>
                  <a:pt x="182907" y="1031721"/>
                </a:cubicBezTo>
                <a:cubicBezTo>
                  <a:pt x="185706" y="1034054"/>
                  <a:pt x="188506" y="1036853"/>
                  <a:pt x="191306" y="1039187"/>
                </a:cubicBezTo>
                <a:cubicBezTo>
                  <a:pt x="196905" y="1043853"/>
                  <a:pt x="201571" y="1048519"/>
                  <a:pt x="206237" y="1051785"/>
                </a:cubicBezTo>
                <a:cubicBezTo>
                  <a:pt x="210436" y="1055051"/>
                  <a:pt x="214169" y="1056917"/>
                  <a:pt x="216035" y="1057384"/>
                </a:cubicBezTo>
                <a:cubicBezTo>
                  <a:pt x="198771" y="1045252"/>
                  <a:pt x="207170" y="1045719"/>
                  <a:pt x="187573" y="1030788"/>
                </a:cubicBezTo>
                <a:cubicBezTo>
                  <a:pt x="190372" y="1033121"/>
                  <a:pt x="192939" y="1034754"/>
                  <a:pt x="193989" y="1034871"/>
                </a:cubicBezTo>
                <a:lnTo>
                  <a:pt x="194129" y="1034330"/>
                </a:lnTo>
                <a:lnTo>
                  <a:pt x="185661" y="1026633"/>
                </a:lnTo>
                <a:lnTo>
                  <a:pt x="182086" y="1022700"/>
                </a:lnTo>
                <a:lnTo>
                  <a:pt x="176039" y="1018007"/>
                </a:lnTo>
                <a:cubicBezTo>
                  <a:pt x="160597" y="1004250"/>
                  <a:pt x="144762" y="985178"/>
                  <a:pt x="129715" y="964531"/>
                </a:cubicBezTo>
                <a:lnTo>
                  <a:pt x="142346" y="977845"/>
                </a:lnTo>
                <a:lnTo>
                  <a:pt x="137760" y="971711"/>
                </a:lnTo>
                <a:lnTo>
                  <a:pt x="137705" y="971647"/>
                </a:lnTo>
                <a:cubicBezTo>
                  <a:pt x="134264" y="967797"/>
                  <a:pt x="130648" y="963831"/>
                  <a:pt x="127381" y="959865"/>
                </a:cubicBezTo>
                <a:cubicBezTo>
                  <a:pt x="124349" y="955899"/>
                  <a:pt x="121549" y="952166"/>
                  <a:pt x="119624" y="949075"/>
                </a:cubicBezTo>
                <a:lnTo>
                  <a:pt x="118904" y="947081"/>
                </a:lnTo>
                <a:lnTo>
                  <a:pt x="118495" y="945949"/>
                </a:lnTo>
                <a:lnTo>
                  <a:pt x="112732" y="938243"/>
                </a:lnTo>
                <a:lnTo>
                  <a:pt x="106965" y="928749"/>
                </a:lnTo>
                <a:lnTo>
                  <a:pt x="107653" y="932474"/>
                </a:lnTo>
                <a:cubicBezTo>
                  <a:pt x="106283" y="932518"/>
                  <a:pt x="101821" y="927983"/>
                  <a:pt x="98584" y="925577"/>
                </a:cubicBezTo>
                <a:lnTo>
                  <a:pt x="96411" y="924827"/>
                </a:lnTo>
                <a:lnTo>
                  <a:pt x="93786" y="920671"/>
                </a:lnTo>
                <a:cubicBezTo>
                  <a:pt x="90520" y="915072"/>
                  <a:pt x="87721" y="909472"/>
                  <a:pt x="83521" y="902473"/>
                </a:cubicBezTo>
                <a:cubicBezTo>
                  <a:pt x="81655" y="899207"/>
                  <a:pt x="79322" y="895008"/>
                  <a:pt x="76522" y="890808"/>
                </a:cubicBezTo>
                <a:cubicBezTo>
                  <a:pt x="73723" y="886143"/>
                  <a:pt x="70923" y="881010"/>
                  <a:pt x="67657" y="875411"/>
                </a:cubicBezTo>
                <a:cubicBezTo>
                  <a:pt x="73256" y="885209"/>
                  <a:pt x="70456" y="874944"/>
                  <a:pt x="66724" y="865612"/>
                </a:cubicBezTo>
                <a:cubicBezTo>
                  <a:pt x="65324" y="865145"/>
                  <a:pt x="62991" y="861413"/>
                  <a:pt x="59725" y="855813"/>
                </a:cubicBezTo>
                <a:cubicBezTo>
                  <a:pt x="56925" y="850214"/>
                  <a:pt x="52726" y="843215"/>
                  <a:pt x="48993" y="834817"/>
                </a:cubicBezTo>
                <a:cubicBezTo>
                  <a:pt x="45260" y="826418"/>
                  <a:pt x="41061" y="817552"/>
                  <a:pt x="37328" y="808220"/>
                </a:cubicBezTo>
                <a:cubicBezTo>
                  <a:pt x="33595" y="798888"/>
                  <a:pt x="29863" y="790023"/>
                  <a:pt x="27063" y="782091"/>
                </a:cubicBezTo>
                <a:cubicBezTo>
                  <a:pt x="26130" y="774625"/>
                  <a:pt x="31262" y="783491"/>
                  <a:pt x="26596" y="766693"/>
                </a:cubicBezTo>
                <a:cubicBezTo>
                  <a:pt x="20064" y="745696"/>
                  <a:pt x="24730" y="764827"/>
                  <a:pt x="21930" y="760161"/>
                </a:cubicBezTo>
                <a:cubicBezTo>
                  <a:pt x="20064" y="751295"/>
                  <a:pt x="19131" y="738697"/>
                  <a:pt x="16798" y="729832"/>
                </a:cubicBezTo>
                <a:cubicBezTo>
                  <a:pt x="17264" y="731698"/>
                  <a:pt x="17731" y="731698"/>
                  <a:pt x="16798" y="726099"/>
                </a:cubicBezTo>
                <a:cubicBezTo>
                  <a:pt x="13531" y="721433"/>
                  <a:pt x="10732" y="712568"/>
                  <a:pt x="8399" y="701370"/>
                </a:cubicBezTo>
                <a:cubicBezTo>
                  <a:pt x="6999" y="695770"/>
                  <a:pt x="6533" y="689238"/>
                  <a:pt x="5599" y="682706"/>
                </a:cubicBezTo>
                <a:cubicBezTo>
                  <a:pt x="4666" y="675706"/>
                  <a:pt x="3733" y="668708"/>
                  <a:pt x="3266" y="661242"/>
                </a:cubicBezTo>
                <a:cubicBezTo>
                  <a:pt x="933" y="631380"/>
                  <a:pt x="1867" y="598251"/>
                  <a:pt x="0" y="573988"/>
                </a:cubicBezTo>
                <a:cubicBezTo>
                  <a:pt x="933" y="574455"/>
                  <a:pt x="1400" y="586120"/>
                  <a:pt x="1867" y="596852"/>
                </a:cubicBezTo>
                <a:cubicBezTo>
                  <a:pt x="2333" y="602451"/>
                  <a:pt x="2800" y="607583"/>
                  <a:pt x="3266" y="610850"/>
                </a:cubicBezTo>
                <a:cubicBezTo>
                  <a:pt x="4199" y="614115"/>
                  <a:pt x="4666" y="615516"/>
                  <a:pt x="5599" y="614115"/>
                </a:cubicBezTo>
                <a:cubicBezTo>
                  <a:pt x="5133" y="610850"/>
                  <a:pt x="4666" y="605717"/>
                  <a:pt x="4666" y="599651"/>
                </a:cubicBezTo>
                <a:cubicBezTo>
                  <a:pt x="4666" y="593585"/>
                  <a:pt x="5133" y="587053"/>
                  <a:pt x="5133" y="580987"/>
                </a:cubicBezTo>
                <a:cubicBezTo>
                  <a:pt x="5133" y="578188"/>
                  <a:pt x="5133" y="574921"/>
                  <a:pt x="5133" y="572588"/>
                </a:cubicBezTo>
                <a:cubicBezTo>
                  <a:pt x="5133" y="569789"/>
                  <a:pt x="5133" y="567923"/>
                  <a:pt x="5133" y="566056"/>
                </a:cubicBezTo>
                <a:cubicBezTo>
                  <a:pt x="5133" y="562790"/>
                  <a:pt x="4666" y="561390"/>
                  <a:pt x="3266" y="563257"/>
                </a:cubicBezTo>
                <a:cubicBezTo>
                  <a:pt x="3733" y="557657"/>
                  <a:pt x="3733" y="551591"/>
                  <a:pt x="4199" y="545526"/>
                </a:cubicBezTo>
                <a:cubicBezTo>
                  <a:pt x="4666" y="538993"/>
                  <a:pt x="5599" y="532927"/>
                  <a:pt x="6066" y="526862"/>
                </a:cubicBezTo>
                <a:cubicBezTo>
                  <a:pt x="6533" y="520330"/>
                  <a:pt x="6999" y="514263"/>
                  <a:pt x="7932" y="508198"/>
                </a:cubicBezTo>
                <a:cubicBezTo>
                  <a:pt x="8865" y="502132"/>
                  <a:pt x="9799" y="496066"/>
                  <a:pt x="10732" y="490467"/>
                </a:cubicBezTo>
                <a:cubicBezTo>
                  <a:pt x="14931" y="467137"/>
                  <a:pt x="20531" y="447540"/>
                  <a:pt x="26130" y="437741"/>
                </a:cubicBezTo>
                <a:cubicBezTo>
                  <a:pt x="24730" y="436808"/>
                  <a:pt x="25197" y="432609"/>
                  <a:pt x="26596" y="426543"/>
                </a:cubicBezTo>
                <a:cubicBezTo>
                  <a:pt x="27996" y="420477"/>
                  <a:pt x="30796" y="412079"/>
                  <a:pt x="33595" y="403213"/>
                </a:cubicBezTo>
                <a:cubicBezTo>
                  <a:pt x="39661" y="385482"/>
                  <a:pt x="48993" y="364019"/>
                  <a:pt x="55059" y="348621"/>
                </a:cubicBezTo>
                <a:cubicBezTo>
                  <a:pt x="54592" y="356087"/>
                  <a:pt x="57858" y="349555"/>
                  <a:pt x="62058" y="339289"/>
                </a:cubicBezTo>
                <a:cubicBezTo>
                  <a:pt x="64391" y="334157"/>
                  <a:pt x="67190" y="328091"/>
                  <a:pt x="69990" y="322492"/>
                </a:cubicBezTo>
                <a:cubicBezTo>
                  <a:pt x="71390" y="319692"/>
                  <a:pt x="72323" y="316893"/>
                  <a:pt x="73723" y="314559"/>
                </a:cubicBezTo>
                <a:cubicBezTo>
                  <a:pt x="75122" y="312227"/>
                  <a:pt x="76522" y="310360"/>
                  <a:pt x="77456" y="308494"/>
                </a:cubicBezTo>
                <a:cubicBezTo>
                  <a:pt x="74656" y="314093"/>
                  <a:pt x="72790" y="320159"/>
                  <a:pt x="70456" y="325758"/>
                </a:cubicBezTo>
                <a:cubicBezTo>
                  <a:pt x="85387" y="294962"/>
                  <a:pt x="104985" y="263700"/>
                  <a:pt x="127381" y="234305"/>
                </a:cubicBezTo>
                <a:lnTo>
                  <a:pt x="180250" y="177343"/>
                </a:lnTo>
                <a:lnTo>
                  <a:pt x="174041" y="184845"/>
                </a:lnTo>
                <a:cubicBezTo>
                  <a:pt x="172642" y="187178"/>
                  <a:pt x="172642" y="188578"/>
                  <a:pt x="172642" y="190444"/>
                </a:cubicBezTo>
                <a:cubicBezTo>
                  <a:pt x="172642" y="191844"/>
                  <a:pt x="172175" y="194177"/>
                  <a:pt x="169375" y="197910"/>
                </a:cubicBezTo>
                <a:cubicBezTo>
                  <a:pt x="167976" y="199776"/>
                  <a:pt x="166226" y="202226"/>
                  <a:pt x="163776" y="205434"/>
                </a:cubicBezTo>
                <a:lnTo>
                  <a:pt x="158877" y="211471"/>
                </a:lnTo>
                <a:lnTo>
                  <a:pt x="185615" y="182051"/>
                </a:lnTo>
                <a:lnTo>
                  <a:pt x="185765" y="180937"/>
                </a:lnTo>
                <a:cubicBezTo>
                  <a:pt x="187106" y="178896"/>
                  <a:pt x="189439" y="176213"/>
                  <a:pt x="192239" y="173180"/>
                </a:cubicBezTo>
                <a:cubicBezTo>
                  <a:pt x="197838" y="167114"/>
                  <a:pt x="204370" y="160116"/>
                  <a:pt x="207636" y="154983"/>
                </a:cubicBezTo>
                <a:cubicBezTo>
                  <a:pt x="203437" y="158716"/>
                  <a:pt x="199704" y="162915"/>
                  <a:pt x="195505" y="166648"/>
                </a:cubicBezTo>
                <a:lnTo>
                  <a:pt x="183373" y="178313"/>
                </a:lnTo>
                <a:cubicBezTo>
                  <a:pt x="184073" y="176563"/>
                  <a:pt x="194222" y="165890"/>
                  <a:pt x="192166" y="166371"/>
                </a:cubicBezTo>
                <a:lnTo>
                  <a:pt x="187035" y="170033"/>
                </a:lnTo>
                <a:lnTo>
                  <a:pt x="199704" y="156383"/>
                </a:lnTo>
                <a:cubicBezTo>
                  <a:pt x="190372" y="166648"/>
                  <a:pt x="191772" y="167581"/>
                  <a:pt x="204837" y="155916"/>
                </a:cubicBezTo>
                <a:cubicBezTo>
                  <a:pt x="212302" y="148450"/>
                  <a:pt x="208569" y="148450"/>
                  <a:pt x="211836" y="143784"/>
                </a:cubicBezTo>
                <a:cubicBezTo>
                  <a:pt x="216502" y="140985"/>
                  <a:pt x="221168" y="137719"/>
                  <a:pt x="226300" y="134919"/>
                </a:cubicBezTo>
                <a:cubicBezTo>
                  <a:pt x="215102" y="138652"/>
                  <a:pt x="250563" y="114855"/>
                  <a:pt x="257563" y="107390"/>
                </a:cubicBezTo>
                <a:cubicBezTo>
                  <a:pt x="260362" y="105057"/>
                  <a:pt x="264095" y="102724"/>
                  <a:pt x="268294" y="100391"/>
                </a:cubicBezTo>
                <a:cubicBezTo>
                  <a:pt x="272494" y="98058"/>
                  <a:pt x="277160" y="95725"/>
                  <a:pt x="281826" y="93392"/>
                </a:cubicBezTo>
                <a:cubicBezTo>
                  <a:pt x="286958" y="91059"/>
                  <a:pt x="292091" y="88259"/>
                  <a:pt x="297223" y="85460"/>
                </a:cubicBezTo>
                <a:cubicBezTo>
                  <a:pt x="302822" y="83127"/>
                  <a:pt x="307955" y="79861"/>
                  <a:pt x="313554" y="76594"/>
                </a:cubicBezTo>
                <a:lnTo>
                  <a:pt x="310755" y="78461"/>
                </a:lnTo>
                <a:cubicBezTo>
                  <a:pt x="309822" y="80327"/>
                  <a:pt x="313554" y="78461"/>
                  <a:pt x="318687" y="75661"/>
                </a:cubicBezTo>
                <a:cubicBezTo>
                  <a:pt x="323819" y="73328"/>
                  <a:pt x="330818" y="69596"/>
                  <a:pt x="335484" y="67729"/>
                </a:cubicBezTo>
                <a:cubicBezTo>
                  <a:pt x="337351" y="65863"/>
                  <a:pt x="333151" y="67262"/>
                  <a:pt x="329885" y="68662"/>
                </a:cubicBezTo>
                <a:cubicBezTo>
                  <a:pt x="372346" y="44866"/>
                  <a:pt x="418072" y="27602"/>
                  <a:pt x="464732" y="17337"/>
                </a:cubicBezTo>
                <a:cubicBezTo>
                  <a:pt x="488295" y="11971"/>
                  <a:pt x="511975" y="8121"/>
                  <a:pt x="535713" y="5438"/>
                </a:cubicBezTo>
                <a:close/>
                <a:moveTo>
                  <a:pt x="570650" y="2405"/>
                </a:moveTo>
                <a:lnTo>
                  <a:pt x="575078" y="2735"/>
                </a:lnTo>
                <a:lnTo>
                  <a:pt x="570236" y="3067"/>
                </a:lnTo>
                <a:close/>
                <a:moveTo>
                  <a:pt x="607044" y="539"/>
                </a:moveTo>
                <a:cubicBezTo>
                  <a:pt x="607044" y="1472"/>
                  <a:pt x="626642" y="4738"/>
                  <a:pt x="626642" y="5671"/>
                </a:cubicBezTo>
                <a:cubicBezTo>
                  <a:pt x="603312" y="2872"/>
                  <a:pt x="600046" y="9404"/>
                  <a:pt x="580915" y="6605"/>
                </a:cubicBezTo>
                <a:lnTo>
                  <a:pt x="603778" y="4738"/>
                </a:lnTo>
                <a:cubicBezTo>
                  <a:pt x="601912" y="4272"/>
                  <a:pt x="595846" y="3805"/>
                  <a:pt x="589314" y="3339"/>
                </a:cubicBezTo>
                <a:cubicBezTo>
                  <a:pt x="586048" y="3339"/>
                  <a:pt x="582548" y="3222"/>
                  <a:pt x="579282" y="3047"/>
                </a:cubicBezTo>
                <a:lnTo>
                  <a:pt x="575078" y="2735"/>
                </a:lnTo>
                <a:close/>
                <a:moveTo>
                  <a:pt x="612177" y="14"/>
                </a:moveTo>
                <a:cubicBezTo>
                  <a:pt x="615560" y="-45"/>
                  <a:pt x="621042" y="72"/>
                  <a:pt x="629441" y="539"/>
                </a:cubicBezTo>
                <a:cubicBezTo>
                  <a:pt x="622442" y="539"/>
                  <a:pt x="614977" y="539"/>
                  <a:pt x="607511" y="539"/>
                </a:cubicBezTo>
                <a:cubicBezTo>
                  <a:pt x="607511" y="305"/>
                  <a:pt x="608795" y="72"/>
                  <a:pt x="612177" y="14"/>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5" name="Picture Placeholder 44">
            <a:extLst>
              <a:ext uri="{FF2B5EF4-FFF2-40B4-BE49-F238E27FC236}">
                <a16:creationId xmlns:a16="http://schemas.microsoft.com/office/drawing/2014/main" id="{12A8B244-1342-4177-B5E2-D94EB383097B}"/>
              </a:ext>
            </a:extLst>
          </p:cNvPr>
          <p:cNvSpPr>
            <a:spLocks noGrp="1"/>
          </p:cNvSpPr>
          <p:nvPr>
            <p:ph type="pic" sz="quarter" idx="55" hasCustomPrompt="1"/>
          </p:nvPr>
        </p:nvSpPr>
        <p:spPr>
          <a:xfrm>
            <a:off x="492755" y="4023015"/>
            <a:ext cx="1197469" cy="1216800"/>
          </a:xfrm>
          <a:custGeom>
            <a:avLst/>
            <a:gdLst>
              <a:gd name="connsiteX0" fmla="*/ 39291 w 1197469"/>
              <a:gd name="connsiteY0" fmla="*/ 828753 h 1216800"/>
              <a:gd name="connsiteX1" fmla="*/ 43312 w 1197469"/>
              <a:gd name="connsiteY1" fmla="*/ 838759 h 1216800"/>
              <a:gd name="connsiteX2" fmla="*/ 44018 w 1197469"/>
              <a:gd name="connsiteY2" fmla="*/ 841300 h 1216800"/>
              <a:gd name="connsiteX3" fmla="*/ 51654 w 1197469"/>
              <a:gd name="connsiteY3" fmla="*/ 860614 h 1216800"/>
              <a:gd name="connsiteX4" fmla="*/ 44018 w 1197469"/>
              <a:gd name="connsiteY4" fmla="*/ 841749 h 1216800"/>
              <a:gd name="connsiteX5" fmla="*/ 40425 w 1197469"/>
              <a:gd name="connsiteY5" fmla="*/ 832316 h 1216800"/>
              <a:gd name="connsiteX6" fmla="*/ 32372 w 1197469"/>
              <a:gd name="connsiteY6" fmla="*/ 808362 h 1216800"/>
              <a:gd name="connsiteX7" fmla="*/ 37280 w 1197469"/>
              <a:gd name="connsiteY7" fmla="*/ 822435 h 1216800"/>
              <a:gd name="connsiteX8" fmla="*/ 39291 w 1197469"/>
              <a:gd name="connsiteY8" fmla="*/ 828753 h 1216800"/>
              <a:gd name="connsiteX9" fmla="*/ 34585 w 1197469"/>
              <a:gd name="connsiteY9" fmla="*/ 817045 h 1216800"/>
              <a:gd name="connsiteX10" fmla="*/ 22442 w 1197469"/>
              <a:gd name="connsiteY10" fmla="*/ 770596 h 1216800"/>
              <a:gd name="connsiteX11" fmla="*/ 26052 w 1197469"/>
              <a:gd name="connsiteY11" fmla="*/ 784705 h 1216800"/>
              <a:gd name="connsiteX12" fmla="*/ 27890 w 1197469"/>
              <a:gd name="connsiteY12" fmla="*/ 790785 h 1216800"/>
              <a:gd name="connsiteX13" fmla="*/ 32372 w 1197469"/>
              <a:gd name="connsiteY13" fmla="*/ 808362 h 1216800"/>
              <a:gd name="connsiteX14" fmla="*/ 30543 w 1197469"/>
              <a:gd name="connsiteY14" fmla="*/ 803121 h 1216800"/>
              <a:gd name="connsiteX15" fmla="*/ 25153 w 1197469"/>
              <a:gd name="connsiteY15" fmla="*/ 783357 h 1216800"/>
              <a:gd name="connsiteX16" fmla="*/ 17959 w 1197469"/>
              <a:gd name="connsiteY16" fmla="*/ 751840 h 1216800"/>
              <a:gd name="connsiteX17" fmla="*/ 20946 w 1197469"/>
              <a:gd name="connsiteY17" fmla="*/ 763555 h 1216800"/>
              <a:gd name="connsiteX18" fmla="*/ 22442 w 1197469"/>
              <a:gd name="connsiteY18" fmla="*/ 770596 h 1216800"/>
              <a:gd name="connsiteX19" fmla="*/ 21111 w 1197469"/>
              <a:gd name="connsiteY19" fmla="*/ 765391 h 1216800"/>
              <a:gd name="connsiteX20" fmla="*/ 6888 w 1197469"/>
              <a:gd name="connsiteY20" fmla="*/ 697382 h 1216800"/>
              <a:gd name="connsiteX21" fmla="*/ 14787 w 1197469"/>
              <a:gd name="connsiteY21" fmla="*/ 734563 h 1216800"/>
              <a:gd name="connsiteX22" fmla="*/ 16619 w 1197469"/>
              <a:gd name="connsiteY22" fmla="*/ 746077 h 1216800"/>
              <a:gd name="connsiteX23" fmla="*/ 17959 w 1197469"/>
              <a:gd name="connsiteY23" fmla="*/ 751840 h 1216800"/>
              <a:gd name="connsiteX24" fmla="*/ 8029 w 1197469"/>
              <a:gd name="connsiteY24" fmla="*/ 712895 h 1216800"/>
              <a:gd name="connsiteX25" fmla="*/ 0 w 1197469"/>
              <a:gd name="connsiteY25" fmla="*/ 603692 h 1216800"/>
              <a:gd name="connsiteX26" fmla="*/ 6888 w 1197469"/>
              <a:gd name="connsiteY26" fmla="*/ 697382 h 1216800"/>
              <a:gd name="connsiteX27" fmla="*/ 6176 w 1197469"/>
              <a:gd name="connsiteY27" fmla="*/ 694030 h 1216800"/>
              <a:gd name="connsiteX28" fmla="*/ 0 w 1197469"/>
              <a:gd name="connsiteY28" fmla="*/ 603692 h 1216800"/>
              <a:gd name="connsiteX29" fmla="*/ 8759 w 1197469"/>
              <a:gd name="connsiteY29" fmla="*/ 602907 h 1216800"/>
              <a:gd name="connsiteX30" fmla="*/ 5390 w 1197469"/>
              <a:gd name="connsiteY30" fmla="*/ 607735 h 1216800"/>
              <a:gd name="connsiteX31" fmla="*/ 21111 w 1197469"/>
              <a:gd name="connsiteY31" fmla="*/ 746975 h 1216800"/>
              <a:gd name="connsiteX32" fmla="*/ 64230 w 1197469"/>
              <a:gd name="connsiteY32" fmla="*/ 875885 h 1216800"/>
              <a:gd name="connsiteX33" fmla="*/ 97918 w 1197469"/>
              <a:gd name="connsiteY33" fmla="*/ 936971 h 1216800"/>
              <a:gd name="connsiteX34" fmla="*/ 149122 w 1197469"/>
              <a:gd name="connsiteY34" fmla="*/ 1003447 h 1216800"/>
              <a:gd name="connsiteX35" fmla="*/ 196284 w 1197469"/>
              <a:gd name="connsiteY35" fmla="*/ 1047017 h 1216800"/>
              <a:gd name="connsiteX36" fmla="*/ 209759 w 1197469"/>
              <a:gd name="connsiteY36" fmla="*/ 1050160 h 1216800"/>
              <a:gd name="connsiteX37" fmla="*/ 123969 w 1197469"/>
              <a:gd name="connsiteY37" fmla="*/ 964819 h 1216800"/>
              <a:gd name="connsiteX38" fmla="*/ 77256 w 1197469"/>
              <a:gd name="connsiteY38" fmla="*/ 889360 h 1216800"/>
              <a:gd name="connsiteX39" fmla="*/ 42221 w 1197469"/>
              <a:gd name="connsiteY39" fmla="*/ 803121 h 1216800"/>
              <a:gd name="connsiteX40" fmla="*/ 22009 w 1197469"/>
              <a:gd name="connsiteY40" fmla="*/ 719127 h 1216800"/>
              <a:gd name="connsiteX41" fmla="*/ 19314 w 1197469"/>
              <a:gd name="connsiteY41" fmla="*/ 699813 h 1216800"/>
              <a:gd name="connsiteX42" fmla="*/ 17068 w 1197469"/>
              <a:gd name="connsiteY42" fmla="*/ 681847 h 1216800"/>
              <a:gd name="connsiteX43" fmla="*/ 15272 w 1197469"/>
              <a:gd name="connsiteY43" fmla="*/ 665228 h 1216800"/>
              <a:gd name="connsiteX44" fmla="*/ 14373 w 1197469"/>
              <a:gd name="connsiteY44" fmla="*/ 657592 h 1216800"/>
              <a:gd name="connsiteX45" fmla="*/ 13924 w 1197469"/>
              <a:gd name="connsiteY45" fmla="*/ 650405 h 1216800"/>
              <a:gd name="connsiteX46" fmla="*/ 12127 w 1197469"/>
              <a:gd name="connsiteY46" fmla="*/ 625701 h 1216800"/>
              <a:gd name="connsiteX47" fmla="*/ 10780 w 1197469"/>
              <a:gd name="connsiteY47" fmla="*/ 609531 h 1216800"/>
              <a:gd name="connsiteX48" fmla="*/ 8759 w 1197469"/>
              <a:gd name="connsiteY48" fmla="*/ 602907 h 1216800"/>
              <a:gd name="connsiteX49" fmla="*/ 38328 w 1197469"/>
              <a:gd name="connsiteY49" fmla="*/ 410046 h 1216800"/>
              <a:gd name="connsiteX50" fmla="*/ 19982 w 1197469"/>
              <a:gd name="connsiteY50" fmla="*/ 466989 h 1216800"/>
              <a:gd name="connsiteX51" fmla="*/ 28802 w 1197469"/>
              <a:gd name="connsiteY51" fmla="*/ 432835 h 1216800"/>
              <a:gd name="connsiteX52" fmla="*/ 114764 w 1197469"/>
              <a:gd name="connsiteY52" fmla="*/ 261271 h 1216800"/>
              <a:gd name="connsiteX53" fmla="*/ 101062 w 1197469"/>
              <a:gd name="connsiteY53" fmla="*/ 280295 h 1216800"/>
              <a:gd name="connsiteX54" fmla="*/ 94166 w 1197469"/>
              <a:gd name="connsiteY54" fmla="*/ 291886 h 1216800"/>
              <a:gd name="connsiteX55" fmla="*/ 98367 w 1197469"/>
              <a:gd name="connsiteY55" fmla="*/ 285236 h 1216800"/>
              <a:gd name="connsiteX56" fmla="*/ 104206 w 1197469"/>
              <a:gd name="connsiteY56" fmla="*/ 276701 h 1216800"/>
              <a:gd name="connsiteX57" fmla="*/ 946661 w 1197469"/>
              <a:gd name="connsiteY57" fmla="*/ 165628 h 1216800"/>
              <a:gd name="connsiteX58" fmla="*/ 946873 w 1197469"/>
              <a:gd name="connsiteY58" fmla="*/ 165787 h 1216800"/>
              <a:gd name="connsiteX59" fmla="*/ 950430 w 1197469"/>
              <a:gd name="connsiteY59" fmla="*/ 168004 h 1216800"/>
              <a:gd name="connsiteX60" fmla="*/ 237872 w 1197469"/>
              <a:gd name="connsiteY60" fmla="*/ 162842 h 1216800"/>
              <a:gd name="connsiteX61" fmla="*/ 237607 w 1197469"/>
              <a:gd name="connsiteY61" fmla="*/ 163063 h 1216800"/>
              <a:gd name="connsiteX62" fmla="*/ 215598 w 1197469"/>
              <a:gd name="connsiteY62" fmla="*/ 184623 h 1216800"/>
              <a:gd name="connsiteX63" fmla="*/ 196284 w 1197469"/>
              <a:gd name="connsiteY63" fmla="*/ 201242 h 1216800"/>
              <a:gd name="connsiteX64" fmla="*/ 208267 w 1197469"/>
              <a:gd name="connsiteY64" fmla="*/ 189727 h 1216800"/>
              <a:gd name="connsiteX65" fmla="*/ 233883 w 1197469"/>
              <a:gd name="connsiteY65" fmla="*/ 166001 h 1216800"/>
              <a:gd name="connsiteX66" fmla="*/ 259705 w 1197469"/>
              <a:gd name="connsiteY66" fmla="*/ 145546 h 1216800"/>
              <a:gd name="connsiteX67" fmla="*/ 237872 w 1197469"/>
              <a:gd name="connsiteY67" fmla="*/ 162842 h 1216800"/>
              <a:gd name="connsiteX68" fmla="*/ 251531 w 1197469"/>
              <a:gd name="connsiteY68" fmla="*/ 151385 h 1216800"/>
              <a:gd name="connsiteX69" fmla="*/ 228380 w 1197469"/>
              <a:gd name="connsiteY69" fmla="*/ 140251 h 1216800"/>
              <a:gd name="connsiteX70" fmla="*/ 209261 w 1197469"/>
              <a:gd name="connsiteY70" fmla="*/ 155610 h 1216800"/>
              <a:gd name="connsiteX71" fmla="*/ 197424 w 1197469"/>
              <a:gd name="connsiteY71" fmla="*/ 168058 h 1216800"/>
              <a:gd name="connsiteX72" fmla="*/ 192691 w 1197469"/>
              <a:gd name="connsiteY72" fmla="*/ 172495 h 1216800"/>
              <a:gd name="connsiteX73" fmla="*/ 185504 w 1197469"/>
              <a:gd name="connsiteY73" fmla="*/ 179682 h 1216800"/>
              <a:gd name="connsiteX74" fmla="*/ 170682 w 1197469"/>
              <a:gd name="connsiteY74" fmla="*/ 194505 h 1216800"/>
              <a:gd name="connsiteX75" fmla="*/ 148430 w 1197469"/>
              <a:gd name="connsiteY75" fmla="*/ 219583 h 1216800"/>
              <a:gd name="connsiteX76" fmla="*/ 133423 w 1197469"/>
              <a:gd name="connsiteY76" fmla="*/ 235365 h 1216800"/>
              <a:gd name="connsiteX77" fmla="*/ 116495 w 1197469"/>
              <a:gd name="connsiteY77" fmla="*/ 258867 h 1216800"/>
              <a:gd name="connsiteX78" fmla="*/ 142385 w 1197469"/>
              <a:gd name="connsiteY78" fmla="*/ 226395 h 1216800"/>
              <a:gd name="connsiteX79" fmla="*/ 148430 w 1197469"/>
              <a:gd name="connsiteY79" fmla="*/ 219583 h 1216800"/>
              <a:gd name="connsiteX80" fmla="*/ 197424 w 1197469"/>
              <a:gd name="connsiteY80" fmla="*/ 168058 h 1216800"/>
              <a:gd name="connsiteX81" fmla="*/ 199878 w 1197469"/>
              <a:gd name="connsiteY81" fmla="*/ 165758 h 1216800"/>
              <a:gd name="connsiteX82" fmla="*/ 212454 w 1197469"/>
              <a:gd name="connsiteY82" fmla="*/ 154080 h 1216800"/>
              <a:gd name="connsiteX83" fmla="*/ 225480 w 1197469"/>
              <a:gd name="connsiteY83" fmla="*/ 142851 h 1216800"/>
              <a:gd name="connsiteX84" fmla="*/ 949512 w 1197469"/>
              <a:gd name="connsiteY84" fmla="*/ 114265 h 1216800"/>
              <a:gd name="connsiteX85" fmla="*/ 951819 w 1197469"/>
              <a:gd name="connsiteY85" fmla="*/ 114553 h 1216800"/>
              <a:gd name="connsiteX86" fmla="*/ 963905 w 1197469"/>
              <a:gd name="connsiteY86" fmla="*/ 119494 h 1216800"/>
              <a:gd name="connsiteX87" fmla="*/ 962557 w 1197469"/>
              <a:gd name="connsiteY87" fmla="*/ 122638 h 1216800"/>
              <a:gd name="connsiteX88" fmla="*/ 949512 w 1197469"/>
              <a:gd name="connsiteY88" fmla="*/ 114265 h 1216800"/>
              <a:gd name="connsiteX89" fmla="*/ 815144 w 1197469"/>
              <a:gd name="connsiteY89" fmla="*/ 90501 h 1216800"/>
              <a:gd name="connsiteX90" fmla="*/ 830054 w 1197469"/>
              <a:gd name="connsiteY90" fmla="*/ 96587 h 1216800"/>
              <a:gd name="connsiteX91" fmla="*/ 852962 w 1197469"/>
              <a:gd name="connsiteY91" fmla="*/ 106917 h 1216800"/>
              <a:gd name="connsiteX92" fmla="*/ 874970 w 1197469"/>
              <a:gd name="connsiteY92" fmla="*/ 118147 h 1216800"/>
              <a:gd name="connsiteX93" fmla="*/ 854758 w 1197469"/>
              <a:gd name="connsiteY93" fmla="*/ 106917 h 1216800"/>
              <a:gd name="connsiteX94" fmla="*/ 846941 w 1197469"/>
              <a:gd name="connsiteY94" fmla="*/ 103179 h 1216800"/>
              <a:gd name="connsiteX95" fmla="*/ 829407 w 1197469"/>
              <a:gd name="connsiteY95" fmla="*/ 95707 h 1216800"/>
              <a:gd name="connsiteX96" fmla="*/ 821070 w 1197469"/>
              <a:gd name="connsiteY96" fmla="*/ 92545 h 1216800"/>
              <a:gd name="connsiteX97" fmla="*/ 353491 w 1197469"/>
              <a:gd name="connsiteY97" fmla="*/ 88502 h 1216800"/>
              <a:gd name="connsiteX98" fmla="*/ 267252 w 1197469"/>
              <a:gd name="connsiteY98" fmla="*/ 140156 h 1216800"/>
              <a:gd name="connsiteX99" fmla="*/ 259705 w 1197469"/>
              <a:gd name="connsiteY99" fmla="*/ 145546 h 1216800"/>
              <a:gd name="connsiteX100" fmla="*/ 266298 w 1197469"/>
              <a:gd name="connsiteY100" fmla="*/ 140324 h 1216800"/>
              <a:gd name="connsiteX101" fmla="*/ 353491 w 1197469"/>
              <a:gd name="connsiteY101" fmla="*/ 88502 h 1216800"/>
              <a:gd name="connsiteX102" fmla="*/ 414921 w 1197469"/>
              <a:gd name="connsiteY102" fmla="*/ 84193 h 1216800"/>
              <a:gd name="connsiteX103" fmla="*/ 406493 w 1197469"/>
              <a:gd name="connsiteY103" fmla="*/ 87154 h 1216800"/>
              <a:gd name="connsiteX104" fmla="*/ 404517 w 1197469"/>
              <a:gd name="connsiteY104" fmla="*/ 88001 h 1216800"/>
              <a:gd name="connsiteX105" fmla="*/ 312168 w 1197469"/>
              <a:gd name="connsiteY105" fmla="*/ 79968 h 1216800"/>
              <a:gd name="connsiteX106" fmla="*/ 289710 w 1197469"/>
              <a:gd name="connsiteY106" fmla="*/ 94341 h 1216800"/>
              <a:gd name="connsiteX107" fmla="*/ 268150 w 1197469"/>
              <a:gd name="connsiteY107" fmla="*/ 107367 h 1216800"/>
              <a:gd name="connsiteX108" fmla="*/ 281176 w 1197469"/>
              <a:gd name="connsiteY108" fmla="*/ 97485 h 1216800"/>
              <a:gd name="connsiteX109" fmla="*/ 312168 w 1197469"/>
              <a:gd name="connsiteY109" fmla="*/ 79968 h 1216800"/>
              <a:gd name="connsiteX110" fmla="*/ 719162 w 1197469"/>
              <a:gd name="connsiteY110" fmla="*/ 61146 h 1216800"/>
              <a:gd name="connsiteX111" fmla="*/ 785587 w 1197469"/>
              <a:gd name="connsiteY111" fmla="*/ 79069 h 1216800"/>
              <a:gd name="connsiteX112" fmla="*/ 751900 w 1197469"/>
              <a:gd name="connsiteY112" fmla="*/ 70086 h 1216800"/>
              <a:gd name="connsiteX113" fmla="*/ 734831 w 1197469"/>
              <a:gd name="connsiteY113" fmla="*/ 66493 h 1216800"/>
              <a:gd name="connsiteX114" fmla="*/ 725593 w 1197469"/>
              <a:gd name="connsiteY114" fmla="*/ 64791 h 1216800"/>
              <a:gd name="connsiteX115" fmla="*/ 775091 w 1197469"/>
              <a:gd name="connsiteY115" fmla="*/ 77518 h 1216800"/>
              <a:gd name="connsiteX116" fmla="*/ 787336 w 1197469"/>
              <a:gd name="connsiteY116" fmla="*/ 82000 h 1216800"/>
              <a:gd name="connsiteX117" fmla="*/ 803017 w 1197469"/>
              <a:gd name="connsiteY117" fmla="*/ 86243 h 1216800"/>
              <a:gd name="connsiteX118" fmla="*/ 785587 w 1197469"/>
              <a:gd name="connsiteY118" fmla="*/ 79968 h 1216800"/>
              <a:gd name="connsiteX119" fmla="*/ 802205 w 1197469"/>
              <a:gd name="connsiteY119" fmla="*/ 84909 h 1216800"/>
              <a:gd name="connsiteX120" fmla="*/ 804624 w 1197469"/>
              <a:gd name="connsiteY120" fmla="*/ 85758 h 1216800"/>
              <a:gd name="connsiteX121" fmla="*/ 797714 w 1197469"/>
              <a:gd name="connsiteY121" fmla="*/ 83112 h 1216800"/>
              <a:gd name="connsiteX122" fmla="*/ 777052 w 1197469"/>
              <a:gd name="connsiteY122" fmla="*/ 75925 h 1216800"/>
              <a:gd name="connsiteX123" fmla="*/ 734831 w 1197469"/>
              <a:gd name="connsiteY123" fmla="*/ 64247 h 1216800"/>
              <a:gd name="connsiteX124" fmla="*/ 652221 w 1197469"/>
              <a:gd name="connsiteY124" fmla="*/ 51642 h 1216800"/>
              <a:gd name="connsiteX125" fmla="*/ 714251 w 1197469"/>
              <a:gd name="connsiteY125" fmla="*/ 60174 h 1216800"/>
              <a:gd name="connsiteX126" fmla="*/ 691711 w 1197469"/>
              <a:gd name="connsiteY126" fmla="*/ 55713 h 1216800"/>
              <a:gd name="connsiteX127" fmla="*/ 562560 w 1197469"/>
              <a:gd name="connsiteY127" fmla="*/ 51546 h 1216800"/>
              <a:gd name="connsiteX128" fmla="*/ 560107 w 1197469"/>
              <a:gd name="connsiteY128" fmla="*/ 51671 h 1216800"/>
              <a:gd name="connsiteX129" fmla="*/ 547048 w 1197469"/>
              <a:gd name="connsiteY129" fmla="*/ 53137 h 1216800"/>
              <a:gd name="connsiteX130" fmla="*/ 556963 w 1197469"/>
              <a:gd name="connsiteY130" fmla="*/ 52120 h 1216800"/>
              <a:gd name="connsiteX131" fmla="*/ 604125 w 1197469"/>
              <a:gd name="connsiteY131" fmla="*/ 49425 h 1216800"/>
              <a:gd name="connsiteX132" fmla="*/ 585202 w 1197469"/>
              <a:gd name="connsiteY132" fmla="*/ 50390 h 1216800"/>
              <a:gd name="connsiteX133" fmla="*/ 635535 w 1197469"/>
              <a:gd name="connsiteY133" fmla="*/ 50707 h 1216800"/>
              <a:gd name="connsiteX134" fmla="*/ 824215 w 1197469"/>
              <a:gd name="connsiteY134" fmla="*/ 48527 h 1216800"/>
              <a:gd name="connsiteX135" fmla="*/ 839606 w 1197469"/>
              <a:gd name="connsiteY135" fmla="*/ 52924 h 1216800"/>
              <a:gd name="connsiteX136" fmla="*/ 854882 w 1197469"/>
              <a:gd name="connsiteY136" fmla="*/ 58083 h 1216800"/>
              <a:gd name="connsiteX137" fmla="*/ 870029 w 1197469"/>
              <a:gd name="connsiteY137" fmla="*/ 63798 h 1216800"/>
              <a:gd name="connsiteX138" fmla="*/ 980972 w 1197469"/>
              <a:gd name="connsiteY138" fmla="*/ 125783 h 1216800"/>
              <a:gd name="connsiteX139" fmla="*/ 986812 w 1197469"/>
              <a:gd name="connsiteY139" fmla="*/ 130274 h 1216800"/>
              <a:gd name="connsiteX140" fmla="*/ 963455 w 1197469"/>
              <a:gd name="connsiteY140" fmla="*/ 119045 h 1216800"/>
              <a:gd name="connsiteX141" fmla="*/ 953124 w 1197469"/>
              <a:gd name="connsiteY141" fmla="*/ 112308 h 1216800"/>
              <a:gd name="connsiteX142" fmla="*/ 938751 w 1197469"/>
              <a:gd name="connsiteY142" fmla="*/ 103774 h 1216800"/>
              <a:gd name="connsiteX143" fmla="*/ 895182 w 1197469"/>
              <a:gd name="connsiteY143" fmla="*/ 81315 h 1216800"/>
              <a:gd name="connsiteX144" fmla="*/ 859698 w 1197469"/>
              <a:gd name="connsiteY144" fmla="*/ 63798 h 1216800"/>
              <a:gd name="connsiteX145" fmla="*/ 842181 w 1197469"/>
              <a:gd name="connsiteY145" fmla="*/ 55713 h 1216800"/>
              <a:gd name="connsiteX146" fmla="*/ 539184 w 1197469"/>
              <a:gd name="connsiteY146" fmla="*/ 31670 h 1216800"/>
              <a:gd name="connsiteX147" fmla="*/ 519570 w 1197469"/>
              <a:gd name="connsiteY147" fmla="*/ 33648 h 1216800"/>
              <a:gd name="connsiteX148" fmla="*/ 491385 w 1197469"/>
              <a:gd name="connsiteY148" fmla="*/ 38645 h 1216800"/>
              <a:gd name="connsiteX149" fmla="*/ 469247 w 1197469"/>
              <a:gd name="connsiteY149" fmla="*/ 44451 h 1216800"/>
              <a:gd name="connsiteX150" fmla="*/ 505926 w 1197469"/>
              <a:gd name="connsiteY150" fmla="*/ 36624 h 1216800"/>
              <a:gd name="connsiteX151" fmla="*/ 567743 w 1197469"/>
              <a:gd name="connsiteY151" fmla="*/ 29661 h 1216800"/>
              <a:gd name="connsiteX152" fmla="*/ 550013 w 1197469"/>
              <a:gd name="connsiteY152" fmla="*/ 30506 h 1216800"/>
              <a:gd name="connsiteX153" fmla="*/ 553369 w 1197469"/>
              <a:gd name="connsiteY153" fmla="*/ 30111 h 1216800"/>
              <a:gd name="connsiteX154" fmla="*/ 548878 w 1197469"/>
              <a:gd name="connsiteY154" fmla="*/ 30560 h 1216800"/>
              <a:gd name="connsiteX155" fmla="*/ 550013 w 1197469"/>
              <a:gd name="connsiteY155" fmla="*/ 30506 h 1216800"/>
              <a:gd name="connsiteX156" fmla="*/ 549550 w 1197469"/>
              <a:gd name="connsiteY156" fmla="*/ 30560 h 1216800"/>
              <a:gd name="connsiteX157" fmla="*/ 549776 w 1197469"/>
              <a:gd name="connsiteY157" fmla="*/ 30560 h 1216800"/>
              <a:gd name="connsiteX158" fmla="*/ 455002 w 1197469"/>
              <a:gd name="connsiteY158" fmla="*/ 50323 h 1216800"/>
              <a:gd name="connsiteX159" fmla="*/ 353491 w 1197469"/>
              <a:gd name="connsiteY159" fmla="*/ 88502 h 1216800"/>
              <a:gd name="connsiteX160" fmla="*/ 408851 w 1197469"/>
              <a:gd name="connsiteY160" fmla="*/ 63911 h 1216800"/>
              <a:gd name="connsiteX161" fmla="*/ 462517 w 1197469"/>
              <a:gd name="connsiteY161" fmla="*/ 46165 h 1216800"/>
              <a:gd name="connsiteX162" fmla="*/ 454104 w 1197469"/>
              <a:gd name="connsiteY162" fmla="*/ 48077 h 1216800"/>
              <a:gd name="connsiteX163" fmla="*/ 445570 w 1197469"/>
              <a:gd name="connsiteY163" fmla="*/ 50772 h 1216800"/>
              <a:gd name="connsiteX164" fmla="*/ 426256 w 1197469"/>
              <a:gd name="connsiteY164" fmla="*/ 56611 h 1216800"/>
              <a:gd name="connsiteX165" fmla="*/ 406942 w 1197469"/>
              <a:gd name="connsiteY165" fmla="*/ 63349 h 1216800"/>
              <a:gd name="connsiteX166" fmla="*/ 397509 w 1197469"/>
              <a:gd name="connsiteY166" fmla="*/ 66942 h 1216800"/>
              <a:gd name="connsiteX167" fmla="*/ 388077 w 1197469"/>
              <a:gd name="connsiteY167" fmla="*/ 70984 h 1216800"/>
              <a:gd name="connsiteX168" fmla="*/ 315762 w 1197469"/>
              <a:gd name="connsiteY168" fmla="*/ 106469 h 1216800"/>
              <a:gd name="connsiteX169" fmla="*/ 298693 w 1197469"/>
              <a:gd name="connsiteY169" fmla="*/ 116799 h 1216800"/>
              <a:gd name="connsiteX170" fmla="*/ 282075 w 1197469"/>
              <a:gd name="connsiteY170" fmla="*/ 127579 h 1216800"/>
              <a:gd name="connsiteX171" fmla="*/ 250633 w 1197469"/>
              <a:gd name="connsiteY171" fmla="*/ 150487 h 1216800"/>
              <a:gd name="connsiteX172" fmla="*/ 233883 w 1197469"/>
              <a:gd name="connsiteY172" fmla="*/ 166001 h 1216800"/>
              <a:gd name="connsiteX173" fmla="*/ 228617 w 1197469"/>
              <a:gd name="connsiteY173" fmla="*/ 170172 h 1216800"/>
              <a:gd name="connsiteX174" fmla="*/ 208267 w 1197469"/>
              <a:gd name="connsiteY174" fmla="*/ 189727 h 1216800"/>
              <a:gd name="connsiteX175" fmla="*/ 195835 w 1197469"/>
              <a:gd name="connsiteY175" fmla="*/ 201242 h 1216800"/>
              <a:gd name="connsiteX176" fmla="*/ 181013 w 1197469"/>
              <a:gd name="connsiteY176" fmla="*/ 217412 h 1216800"/>
              <a:gd name="connsiteX177" fmla="*/ 167089 w 1197469"/>
              <a:gd name="connsiteY177" fmla="*/ 233582 h 1216800"/>
              <a:gd name="connsiteX178" fmla="*/ 142385 w 1197469"/>
              <a:gd name="connsiteY178" fmla="*/ 266820 h 1216800"/>
              <a:gd name="connsiteX179" fmla="*/ 119926 w 1197469"/>
              <a:gd name="connsiteY179" fmla="*/ 301406 h 1216800"/>
              <a:gd name="connsiteX180" fmla="*/ 99265 w 1197469"/>
              <a:gd name="connsiteY180" fmla="*/ 338686 h 1216800"/>
              <a:gd name="connsiteX181" fmla="*/ 106452 w 1197469"/>
              <a:gd name="connsiteY181" fmla="*/ 326559 h 1216800"/>
              <a:gd name="connsiteX182" fmla="*/ 114986 w 1197469"/>
              <a:gd name="connsiteY182" fmla="*/ 313533 h 1216800"/>
              <a:gd name="connsiteX183" fmla="*/ 123520 w 1197469"/>
              <a:gd name="connsiteY183" fmla="*/ 300507 h 1216800"/>
              <a:gd name="connsiteX184" fmla="*/ 132503 w 1197469"/>
              <a:gd name="connsiteY184" fmla="*/ 290176 h 1216800"/>
              <a:gd name="connsiteX185" fmla="*/ 155860 w 1197469"/>
              <a:gd name="connsiteY185" fmla="*/ 256040 h 1216800"/>
              <a:gd name="connsiteX186" fmla="*/ 182360 w 1197469"/>
              <a:gd name="connsiteY186" fmla="*/ 223700 h 1216800"/>
              <a:gd name="connsiteX187" fmla="*/ 211556 w 1197469"/>
              <a:gd name="connsiteY187" fmla="*/ 193157 h 1216800"/>
              <a:gd name="connsiteX188" fmla="*/ 243447 w 1197469"/>
              <a:gd name="connsiteY188" fmla="*/ 164860 h 1216800"/>
              <a:gd name="connsiteX189" fmla="*/ 260065 w 1197469"/>
              <a:gd name="connsiteY189" fmla="*/ 151385 h 1216800"/>
              <a:gd name="connsiteX190" fmla="*/ 277134 w 1197469"/>
              <a:gd name="connsiteY190" fmla="*/ 138808 h 1216800"/>
              <a:gd name="connsiteX191" fmla="*/ 294651 w 1197469"/>
              <a:gd name="connsiteY191" fmla="*/ 126681 h 1216800"/>
              <a:gd name="connsiteX192" fmla="*/ 312618 w 1197469"/>
              <a:gd name="connsiteY192" fmla="*/ 115452 h 1216800"/>
              <a:gd name="connsiteX193" fmla="*/ 321601 w 1197469"/>
              <a:gd name="connsiteY193" fmla="*/ 110062 h 1216800"/>
              <a:gd name="connsiteX194" fmla="*/ 331033 w 1197469"/>
              <a:gd name="connsiteY194" fmla="*/ 105121 h 1216800"/>
              <a:gd name="connsiteX195" fmla="*/ 349449 w 1197469"/>
              <a:gd name="connsiteY195" fmla="*/ 95239 h 1216800"/>
              <a:gd name="connsiteX196" fmla="*/ 387179 w 1197469"/>
              <a:gd name="connsiteY196" fmla="*/ 77722 h 1216800"/>
              <a:gd name="connsiteX197" fmla="*/ 512945 w 1197469"/>
              <a:gd name="connsiteY197" fmla="*/ 42687 h 1216800"/>
              <a:gd name="connsiteX198" fmla="*/ 637363 w 1197469"/>
              <a:gd name="connsiteY198" fmla="*/ 33255 h 1216800"/>
              <a:gd name="connsiteX199" fmla="*/ 637363 w 1197469"/>
              <a:gd name="connsiteY199" fmla="*/ 30560 h 1216800"/>
              <a:gd name="connsiteX200" fmla="*/ 628829 w 1197469"/>
              <a:gd name="connsiteY200" fmla="*/ 31009 h 1216800"/>
              <a:gd name="connsiteX201" fmla="*/ 607269 w 1197469"/>
              <a:gd name="connsiteY201" fmla="*/ 30111 h 1216800"/>
              <a:gd name="connsiteX202" fmla="*/ 587056 w 1197469"/>
              <a:gd name="connsiteY202" fmla="*/ 29661 h 1216800"/>
              <a:gd name="connsiteX203" fmla="*/ 567743 w 1197469"/>
              <a:gd name="connsiteY203" fmla="*/ 29661 h 1216800"/>
              <a:gd name="connsiteX204" fmla="*/ 674261 w 1197469"/>
              <a:gd name="connsiteY204" fmla="*/ 11083 h 1216800"/>
              <a:gd name="connsiteX205" fmla="*/ 742018 w 1197469"/>
              <a:gd name="connsiteY205" fmla="*/ 17534 h 1216800"/>
              <a:gd name="connsiteX206" fmla="*/ 873174 w 1197469"/>
              <a:gd name="connsiteY206" fmla="*/ 64247 h 1216800"/>
              <a:gd name="connsiteX207" fmla="*/ 870479 w 1197469"/>
              <a:gd name="connsiteY207" fmla="*/ 63349 h 1216800"/>
              <a:gd name="connsiteX208" fmla="*/ 854882 w 1197469"/>
              <a:gd name="connsiteY208" fmla="*/ 58083 h 1216800"/>
              <a:gd name="connsiteX209" fmla="*/ 846223 w 1197469"/>
              <a:gd name="connsiteY209" fmla="*/ 54815 h 1216800"/>
              <a:gd name="connsiteX210" fmla="*/ 839606 w 1197469"/>
              <a:gd name="connsiteY210" fmla="*/ 52924 h 1216800"/>
              <a:gd name="connsiteX211" fmla="*/ 819831 w 1197469"/>
              <a:gd name="connsiteY211" fmla="*/ 46247 h 1216800"/>
              <a:gd name="connsiteX212" fmla="*/ 824664 w 1197469"/>
              <a:gd name="connsiteY212" fmla="*/ 47628 h 1216800"/>
              <a:gd name="connsiteX213" fmla="*/ 766722 w 1197469"/>
              <a:gd name="connsiteY213" fmla="*/ 28314 h 1216800"/>
              <a:gd name="connsiteX214" fmla="*/ 661822 w 1197469"/>
              <a:gd name="connsiteY214" fmla="*/ 9898 h 1216800"/>
              <a:gd name="connsiteX215" fmla="*/ 667906 w 1197469"/>
              <a:gd name="connsiteY215" fmla="*/ 9898 h 1216800"/>
              <a:gd name="connsiteX216" fmla="*/ 674261 w 1197469"/>
              <a:gd name="connsiteY216" fmla="*/ 11083 h 1216800"/>
              <a:gd name="connsiteX217" fmla="*/ 588460 w 1197469"/>
              <a:gd name="connsiteY217" fmla="*/ 747 h 1216800"/>
              <a:gd name="connsiteX218" fmla="*/ 663414 w 1197469"/>
              <a:gd name="connsiteY218" fmla="*/ 1364 h 1216800"/>
              <a:gd name="connsiteX219" fmla="*/ 814333 w 1197469"/>
              <a:gd name="connsiteY219" fmla="*/ 31009 h 1216800"/>
              <a:gd name="connsiteX220" fmla="*/ 961659 w 1197469"/>
              <a:gd name="connsiteY220" fmla="*/ 105121 h 1216800"/>
              <a:gd name="connsiteX221" fmla="*/ 742018 w 1197469"/>
              <a:gd name="connsiteY221" fmla="*/ 17085 h 1216800"/>
              <a:gd name="connsiteX222" fmla="*/ 629727 w 1197469"/>
              <a:gd name="connsiteY222" fmla="*/ 2263 h 1216800"/>
              <a:gd name="connsiteX223" fmla="*/ 529563 w 1197469"/>
              <a:gd name="connsiteY223" fmla="*/ 10348 h 1216800"/>
              <a:gd name="connsiteX224" fmla="*/ 508453 w 1197469"/>
              <a:gd name="connsiteY224" fmla="*/ 14390 h 1216800"/>
              <a:gd name="connsiteX225" fmla="*/ 487791 w 1197469"/>
              <a:gd name="connsiteY225" fmla="*/ 19331 h 1216800"/>
              <a:gd name="connsiteX226" fmla="*/ 615241 w 1197469"/>
              <a:gd name="connsiteY226" fmla="*/ 5463 h 1216800"/>
              <a:gd name="connsiteX227" fmla="*/ 661822 w 1197469"/>
              <a:gd name="connsiteY227" fmla="*/ 9898 h 1216800"/>
              <a:gd name="connsiteX228" fmla="*/ 576726 w 1197469"/>
              <a:gd name="connsiteY228" fmla="*/ 9898 h 1216800"/>
              <a:gd name="connsiteX229" fmla="*/ 556064 w 1197469"/>
              <a:gd name="connsiteY229" fmla="*/ 12593 h 1216800"/>
              <a:gd name="connsiteX230" fmla="*/ 514292 w 1197469"/>
              <a:gd name="connsiteY230" fmla="*/ 19331 h 1216800"/>
              <a:gd name="connsiteX231" fmla="*/ 671050 w 1197469"/>
              <a:gd name="connsiteY231" fmla="*/ 12593 h 1216800"/>
              <a:gd name="connsiteX232" fmla="*/ 766722 w 1197469"/>
              <a:gd name="connsiteY232" fmla="*/ 28314 h 1216800"/>
              <a:gd name="connsiteX233" fmla="*/ 819831 w 1197469"/>
              <a:gd name="connsiteY233" fmla="*/ 46247 h 1216800"/>
              <a:gd name="connsiteX234" fmla="*/ 818376 w 1197469"/>
              <a:gd name="connsiteY234" fmla="*/ 45831 h 1216800"/>
              <a:gd name="connsiteX235" fmla="*/ 800858 w 1197469"/>
              <a:gd name="connsiteY235" fmla="*/ 42238 h 1216800"/>
              <a:gd name="connsiteX236" fmla="*/ 781095 w 1197469"/>
              <a:gd name="connsiteY236" fmla="*/ 39992 h 1216800"/>
              <a:gd name="connsiteX237" fmla="*/ 775256 w 1197469"/>
              <a:gd name="connsiteY237" fmla="*/ 46281 h 1216800"/>
              <a:gd name="connsiteX238" fmla="*/ 874970 w 1197469"/>
              <a:gd name="connsiteY238" fmla="*/ 84909 h 1216800"/>
              <a:gd name="connsiteX239" fmla="*/ 964803 w 1197469"/>
              <a:gd name="connsiteY239" fmla="*/ 138359 h 1216800"/>
              <a:gd name="connsiteX240" fmla="*/ 999838 w 1197469"/>
              <a:gd name="connsiteY240" fmla="*/ 165758 h 1216800"/>
              <a:gd name="connsiteX241" fmla="*/ 1014211 w 1197469"/>
              <a:gd name="connsiteY241" fmla="*/ 177885 h 1216800"/>
              <a:gd name="connsiteX242" fmla="*/ 1026339 w 1197469"/>
              <a:gd name="connsiteY242" fmla="*/ 189115 h 1216800"/>
              <a:gd name="connsiteX243" fmla="*/ 1042957 w 1197469"/>
              <a:gd name="connsiteY243" fmla="*/ 205285 h 1216800"/>
              <a:gd name="connsiteX244" fmla="*/ 1047449 w 1197469"/>
              <a:gd name="connsiteY244" fmla="*/ 209776 h 1216800"/>
              <a:gd name="connsiteX245" fmla="*/ 1048797 w 1197469"/>
              <a:gd name="connsiteY245" fmla="*/ 211573 h 1216800"/>
              <a:gd name="connsiteX246" fmla="*/ 1042957 w 1197469"/>
              <a:gd name="connsiteY246" fmla="*/ 207530 h 1216800"/>
              <a:gd name="connsiteX247" fmla="*/ 1025440 w 1197469"/>
              <a:gd name="connsiteY247" fmla="*/ 191810 h 1216800"/>
              <a:gd name="connsiteX248" fmla="*/ 1012864 w 1197469"/>
              <a:gd name="connsiteY248" fmla="*/ 181030 h 1216800"/>
              <a:gd name="connsiteX249" fmla="*/ 998490 w 1197469"/>
              <a:gd name="connsiteY249" fmla="*/ 169351 h 1216800"/>
              <a:gd name="connsiteX250" fmla="*/ 966151 w 1197469"/>
              <a:gd name="connsiteY250" fmla="*/ 145097 h 1216800"/>
              <a:gd name="connsiteX251" fmla="*/ 902370 w 1197469"/>
              <a:gd name="connsiteY251" fmla="*/ 105570 h 1216800"/>
              <a:gd name="connsiteX252" fmla="*/ 890242 w 1197469"/>
              <a:gd name="connsiteY252" fmla="*/ 99282 h 1216800"/>
              <a:gd name="connsiteX253" fmla="*/ 881259 w 1197469"/>
              <a:gd name="connsiteY253" fmla="*/ 94790 h 1216800"/>
              <a:gd name="connsiteX254" fmla="*/ 874970 w 1197469"/>
              <a:gd name="connsiteY254" fmla="*/ 92095 h 1216800"/>
              <a:gd name="connsiteX255" fmla="*/ 891589 w 1197469"/>
              <a:gd name="connsiteY255" fmla="*/ 101528 h 1216800"/>
              <a:gd name="connsiteX256" fmla="*/ 907759 w 1197469"/>
              <a:gd name="connsiteY256" fmla="*/ 111409 h 1216800"/>
              <a:gd name="connsiteX257" fmla="*/ 876318 w 1197469"/>
              <a:gd name="connsiteY257" fmla="*/ 96587 h 1216800"/>
              <a:gd name="connsiteX258" fmla="*/ 857902 w 1197469"/>
              <a:gd name="connsiteY258" fmla="*/ 87604 h 1216800"/>
              <a:gd name="connsiteX259" fmla="*/ 838588 w 1197469"/>
              <a:gd name="connsiteY259" fmla="*/ 79069 h 1216800"/>
              <a:gd name="connsiteX260" fmla="*/ 820172 w 1197469"/>
              <a:gd name="connsiteY260" fmla="*/ 71883 h 1216800"/>
              <a:gd name="connsiteX261" fmla="*/ 805350 w 1197469"/>
              <a:gd name="connsiteY261" fmla="*/ 66942 h 1216800"/>
              <a:gd name="connsiteX262" fmla="*/ 712822 w 1197469"/>
              <a:gd name="connsiteY262" fmla="*/ 46281 h 1216800"/>
              <a:gd name="connsiteX263" fmla="*/ 700695 w 1197469"/>
              <a:gd name="connsiteY263" fmla="*/ 44484 h 1216800"/>
              <a:gd name="connsiteX264" fmla="*/ 688118 w 1197469"/>
              <a:gd name="connsiteY264" fmla="*/ 42687 h 1216800"/>
              <a:gd name="connsiteX265" fmla="*/ 662965 w 1197469"/>
              <a:gd name="connsiteY265" fmla="*/ 39992 h 1216800"/>
              <a:gd name="connsiteX266" fmla="*/ 637812 w 1197469"/>
              <a:gd name="connsiteY266" fmla="*/ 38645 h 1216800"/>
              <a:gd name="connsiteX267" fmla="*/ 612659 w 1197469"/>
              <a:gd name="connsiteY267" fmla="*/ 39094 h 1216800"/>
              <a:gd name="connsiteX268" fmla="*/ 604574 w 1197469"/>
              <a:gd name="connsiteY268" fmla="*/ 39543 h 1216800"/>
              <a:gd name="connsiteX269" fmla="*/ 596489 w 1197469"/>
              <a:gd name="connsiteY269" fmla="*/ 40441 h 1216800"/>
              <a:gd name="connsiteX270" fmla="*/ 579870 w 1197469"/>
              <a:gd name="connsiteY270" fmla="*/ 41789 h 1216800"/>
              <a:gd name="connsiteX271" fmla="*/ 562353 w 1197469"/>
              <a:gd name="connsiteY271" fmla="*/ 44035 h 1216800"/>
              <a:gd name="connsiteX272" fmla="*/ 544835 w 1197469"/>
              <a:gd name="connsiteY272" fmla="*/ 46730 h 1216800"/>
              <a:gd name="connsiteX273" fmla="*/ 472520 w 1197469"/>
              <a:gd name="connsiteY273" fmla="*/ 64247 h 1216800"/>
              <a:gd name="connsiteX274" fmla="*/ 461740 w 1197469"/>
              <a:gd name="connsiteY274" fmla="*/ 68289 h 1216800"/>
              <a:gd name="connsiteX275" fmla="*/ 457248 w 1197469"/>
              <a:gd name="connsiteY275" fmla="*/ 70984 h 1216800"/>
              <a:gd name="connsiteX276" fmla="*/ 449786 w 1197469"/>
              <a:gd name="connsiteY276" fmla="*/ 73243 h 1216800"/>
              <a:gd name="connsiteX277" fmla="*/ 488256 w 1197469"/>
              <a:gd name="connsiteY277" fmla="*/ 63351 h 1216800"/>
              <a:gd name="connsiteX278" fmla="*/ 494791 w 1197469"/>
              <a:gd name="connsiteY278" fmla="*/ 62354 h 1216800"/>
              <a:gd name="connsiteX279" fmla="*/ 505309 w 1197469"/>
              <a:gd name="connsiteY279" fmla="*/ 59756 h 1216800"/>
              <a:gd name="connsiteX280" fmla="*/ 538193 w 1197469"/>
              <a:gd name="connsiteY280" fmla="*/ 54130 h 1216800"/>
              <a:gd name="connsiteX281" fmla="*/ 516089 w 1197469"/>
              <a:gd name="connsiteY281" fmla="*/ 56612 h 1216800"/>
              <a:gd name="connsiteX282" fmla="*/ 472071 w 1197469"/>
              <a:gd name="connsiteY282" fmla="*/ 65146 h 1216800"/>
              <a:gd name="connsiteX283" fmla="*/ 721805 w 1197469"/>
              <a:gd name="connsiteY283" fmla="*/ 50323 h 1216800"/>
              <a:gd name="connsiteX284" fmla="*/ 853859 w 1197469"/>
              <a:gd name="connsiteY284" fmla="*/ 90299 h 1216800"/>
              <a:gd name="connsiteX285" fmla="*/ 963904 w 1197469"/>
              <a:gd name="connsiteY285" fmla="*/ 151834 h 1216800"/>
              <a:gd name="connsiteX286" fmla="*/ 967049 w 1197469"/>
              <a:gd name="connsiteY286" fmla="*/ 154080 h 1216800"/>
              <a:gd name="connsiteX287" fmla="*/ 1124705 w 1197469"/>
              <a:gd name="connsiteY287" fmla="*/ 334644 h 1216800"/>
              <a:gd name="connsiteX288" fmla="*/ 1197469 w 1197469"/>
              <a:gd name="connsiteY288" fmla="*/ 563268 h 1216800"/>
              <a:gd name="connsiteX289" fmla="*/ 1189834 w 1197469"/>
              <a:gd name="connsiteY289" fmla="*/ 564615 h 1216800"/>
              <a:gd name="connsiteX290" fmla="*/ 1123357 w 1197469"/>
              <a:gd name="connsiteY290" fmla="*/ 351712 h 1216800"/>
              <a:gd name="connsiteX291" fmla="*/ 1098977 w 1197469"/>
              <a:gd name="connsiteY291" fmla="*/ 315540 h 1216800"/>
              <a:gd name="connsiteX292" fmla="*/ 1098205 w 1197469"/>
              <a:gd name="connsiteY292" fmla="*/ 313982 h 1216800"/>
              <a:gd name="connsiteX293" fmla="*/ 1096637 w 1197469"/>
              <a:gd name="connsiteY293" fmla="*/ 312069 h 1216800"/>
              <a:gd name="connsiteX294" fmla="*/ 1061485 w 1197469"/>
              <a:gd name="connsiteY294" fmla="*/ 259914 h 1216800"/>
              <a:gd name="connsiteX295" fmla="*/ 1021474 w 1197469"/>
              <a:gd name="connsiteY295" fmla="*/ 220294 h 1216800"/>
              <a:gd name="connsiteX296" fmla="*/ 1016906 w 1197469"/>
              <a:gd name="connsiteY296" fmla="*/ 214717 h 1216800"/>
              <a:gd name="connsiteX297" fmla="*/ 1008365 w 1197469"/>
              <a:gd name="connsiteY297" fmla="*/ 207313 h 1216800"/>
              <a:gd name="connsiteX298" fmla="*/ 986812 w 1197469"/>
              <a:gd name="connsiteY298" fmla="*/ 185971 h 1216800"/>
              <a:gd name="connsiteX299" fmla="*/ 952675 w 1197469"/>
              <a:gd name="connsiteY299" fmla="*/ 160818 h 1216800"/>
              <a:gd name="connsiteX300" fmla="*/ 932193 w 1197469"/>
              <a:gd name="connsiteY300" fmla="*/ 148017 h 1216800"/>
              <a:gd name="connsiteX301" fmla="*/ 968846 w 1197469"/>
              <a:gd name="connsiteY301" fmla="*/ 173057 h 1216800"/>
              <a:gd name="connsiteX302" fmla="*/ 1008365 w 1197469"/>
              <a:gd name="connsiteY302" fmla="*/ 207313 h 1216800"/>
              <a:gd name="connsiteX303" fmla="*/ 1021474 w 1197469"/>
              <a:gd name="connsiteY303" fmla="*/ 220294 h 1216800"/>
              <a:gd name="connsiteX304" fmla="*/ 1096637 w 1197469"/>
              <a:gd name="connsiteY304" fmla="*/ 312069 h 1216800"/>
              <a:gd name="connsiteX305" fmla="*/ 1098977 w 1197469"/>
              <a:gd name="connsiteY305" fmla="*/ 315540 h 1216800"/>
              <a:gd name="connsiteX306" fmla="*/ 1155473 w 1197469"/>
              <a:gd name="connsiteY306" fmla="*/ 429473 h 1216800"/>
              <a:gd name="connsiteX307" fmla="*/ 1184444 w 1197469"/>
              <a:gd name="connsiteY307" fmla="*/ 554734 h 1216800"/>
              <a:gd name="connsiteX308" fmla="*/ 1179952 w 1197469"/>
              <a:gd name="connsiteY308" fmla="*/ 543954 h 1216800"/>
              <a:gd name="connsiteX309" fmla="*/ 1149858 w 1197469"/>
              <a:gd name="connsiteY309" fmla="*/ 426722 h 1216800"/>
              <a:gd name="connsiteX310" fmla="*/ 1099103 w 1197469"/>
              <a:gd name="connsiteY310" fmla="*/ 330152 h 1216800"/>
              <a:gd name="connsiteX311" fmla="*/ 1115273 w 1197469"/>
              <a:gd name="connsiteY311" fmla="*/ 358898 h 1216800"/>
              <a:gd name="connsiteX312" fmla="*/ 1129197 w 1197469"/>
              <a:gd name="connsiteY312" fmla="*/ 385848 h 1216800"/>
              <a:gd name="connsiteX313" fmla="*/ 1135485 w 1197469"/>
              <a:gd name="connsiteY313" fmla="*/ 399323 h 1216800"/>
              <a:gd name="connsiteX314" fmla="*/ 1141324 w 1197469"/>
              <a:gd name="connsiteY314" fmla="*/ 413247 h 1216800"/>
              <a:gd name="connsiteX315" fmla="*/ 1147163 w 1197469"/>
              <a:gd name="connsiteY315" fmla="*/ 427620 h 1216800"/>
              <a:gd name="connsiteX316" fmla="*/ 1152553 w 1197469"/>
              <a:gd name="connsiteY316" fmla="*/ 443341 h 1216800"/>
              <a:gd name="connsiteX317" fmla="*/ 1149858 w 1197469"/>
              <a:gd name="connsiteY317" fmla="*/ 440646 h 1216800"/>
              <a:gd name="connsiteX318" fmla="*/ 1175460 w 1197469"/>
              <a:gd name="connsiteY318" fmla="*/ 533174 h 1216800"/>
              <a:gd name="connsiteX319" fmla="*/ 1168017 w 1197469"/>
              <a:gd name="connsiteY319" fmla="*/ 514950 h 1216800"/>
              <a:gd name="connsiteX320" fmla="*/ 1176086 w 1197469"/>
              <a:gd name="connsiteY320" fmla="*/ 567817 h 1216800"/>
              <a:gd name="connsiteX321" fmla="*/ 1179054 w 1197469"/>
              <a:gd name="connsiteY321" fmla="*/ 626600 h 1216800"/>
              <a:gd name="connsiteX322" fmla="*/ 1133873 w 1197469"/>
              <a:gd name="connsiteY322" fmla="*/ 850388 h 1216800"/>
              <a:gd name="connsiteX323" fmla="*/ 1127039 w 1197469"/>
              <a:gd name="connsiteY323" fmla="*/ 864575 h 1216800"/>
              <a:gd name="connsiteX324" fmla="*/ 1124649 w 1197469"/>
              <a:gd name="connsiteY324" fmla="*/ 872292 h 1216800"/>
              <a:gd name="connsiteX325" fmla="*/ 1125603 w 1197469"/>
              <a:gd name="connsiteY325" fmla="*/ 876334 h 1216800"/>
              <a:gd name="connsiteX326" fmla="*/ 1136833 w 1197469"/>
              <a:gd name="connsiteY326" fmla="*/ 852978 h 1216800"/>
              <a:gd name="connsiteX327" fmla="*/ 1143570 w 1197469"/>
              <a:gd name="connsiteY327" fmla="*/ 834113 h 1216800"/>
              <a:gd name="connsiteX328" fmla="*/ 1147163 w 1197469"/>
              <a:gd name="connsiteY328" fmla="*/ 823333 h 1216800"/>
              <a:gd name="connsiteX329" fmla="*/ 1150308 w 1197469"/>
              <a:gd name="connsiteY329" fmla="*/ 812104 h 1216800"/>
              <a:gd name="connsiteX330" fmla="*/ 1153002 w 1197469"/>
              <a:gd name="connsiteY330" fmla="*/ 806265 h 1216800"/>
              <a:gd name="connsiteX331" fmla="*/ 1150308 w 1197469"/>
              <a:gd name="connsiteY331" fmla="*/ 825130 h 1216800"/>
              <a:gd name="connsiteX332" fmla="*/ 1151206 w 1197469"/>
              <a:gd name="connsiteY332" fmla="*/ 832316 h 1216800"/>
              <a:gd name="connsiteX333" fmla="*/ 1108086 w 1197469"/>
              <a:gd name="connsiteY333" fmla="*/ 923946 h 1216800"/>
              <a:gd name="connsiteX334" fmla="*/ 1050593 w 1197469"/>
              <a:gd name="connsiteY334" fmla="*/ 1005244 h 1216800"/>
              <a:gd name="connsiteX335" fmla="*/ 1034872 w 1197469"/>
              <a:gd name="connsiteY335" fmla="*/ 1023211 h 1216800"/>
              <a:gd name="connsiteX336" fmla="*/ 1018253 w 1197469"/>
              <a:gd name="connsiteY336" fmla="*/ 1040728 h 1216800"/>
              <a:gd name="connsiteX337" fmla="*/ 1001185 w 1197469"/>
              <a:gd name="connsiteY337" fmla="*/ 1057347 h 1216800"/>
              <a:gd name="connsiteX338" fmla="*/ 983668 w 1197469"/>
              <a:gd name="connsiteY338" fmla="*/ 1073068 h 1216800"/>
              <a:gd name="connsiteX339" fmla="*/ 907310 w 1197469"/>
              <a:gd name="connsiteY339" fmla="*/ 1129663 h 1216800"/>
              <a:gd name="connsiteX340" fmla="*/ 819274 w 1197469"/>
              <a:gd name="connsiteY340" fmla="*/ 1175028 h 1216800"/>
              <a:gd name="connsiteX341" fmla="*/ 802655 w 1197469"/>
              <a:gd name="connsiteY341" fmla="*/ 1181765 h 1216800"/>
              <a:gd name="connsiteX342" fmla="*/ 709229 w 1197469"/>
              <a:gd name="connsiteY342" fmla="*/ 1207817 h 1216800"/>
              <a:gd name="connsiteX343" fmla="*/ 661617 w 1197469"/>
              <a:gd name="connsiteY343" fmla="*/ 1214554 h 1216800"/>
              <a:gd name="connsiteX344" fmla="*/ 637812 w 1197469"/>
              <a:gd name="connsiteY344" fmla="*/ 1216351 h 1216800"/>
              <a:gd name="connsiteX345" fmla="*/ 613557 w 1197469"/>
              <a:gd name="connsiteY345" fmla="*/ 1216800 h 1216800"/>
              <a:gd name="connsiteX346" fmla="*/ 626134 w 1197469"/>
              <a:gd name="connsiteY346" fmla="*/ 1214554 h 1216800"/>
              <a:gd name="connsiteX347" fmla="*/ 471172 w 1197469"/>
              <a:gd name="connsiteY347" fmla="*/ 1200630 h 1216800"/>
              <a:gd name="connsiteX348" fmla="*/ 291507 w 1197469"/>
              <a:gd name="connsiteY348" fmla="*/ 1132357 h 1216800"/>
              <a:gd name="connsiteX349" fmla="*/ 139241 w 1197469"/>
              <a:gd name="connsiteY349" fmla="*/ 1002999 h 1216800"/>
              <a:gd name="connsiteX350" fmla="*/ 54538 w 1197469"/>
              <a:gd name="connsiteY350" fmla="*/ 866691 h 1216800"/>
              <a:gd name="connsiteX351" fmla="*/ 43312 w 1197469"/>
              <a:gd name="connsiteY351" fmla="*/ 838759 h 1216800"/>
              <a:gd name="connsiteX352" fmla="*/ 41772 w 1197469"/>
              <a:gd name="connsiteY352" fmla="*/ 833215 h 1216800"/>
              <a:gd name="connsiteX353" fmla="*/ 38628 w 1197469"/>
              <a:gd name="connsiteY353" fmla="*/ 823333 h 1216800"/>
              <a:gd name="connsiteX354" fmla="*/ 31890 w 1197469"/>
              <a:gd name="connsiteY354" fmla="*/ 804019 h 1216800"/>
              <a:gd name="connsiteX355" fmla="*/ 27890 w 1197469"/>
              <a:gd name="connsiteY355" fmla="*/ 790785 h 1216800"/>
              <a:gd name="connsiteX356" fmla="*/ 20946 w 1197469"/>
              <a:gd name="connsiteY356" fmla="*/ 763555 h 1216800"/>
              <a:gd name="connsiteX357" fmla="*/ 14787 w 1197469"/>
              <a:gd name="connsiteY357" fmla="*/ 734563 h 1216800"/>
              <a:gd name="connsiteX358" fmla="*/ 10331 w 1197469"/>
              <a:gd name="connsiteY358" fmla="*/ 706551 h 1216800"/>
              <a:gd name="connsiteX359" fmla="*/ 8085 w 1197469"/>
              <a:gd name="connsiteY359" fmla="*/ 686788 h 1216800"/>
              <a:gd name="connsiteX360" fmla="*/ 6737 w 1197469"/>
              <a:gd name="connsiteY360" fmla="*/ 667024 h 1216800"/>
              <a:gd name="connsiteX361" fmla="*/ 5839 w 1197469"/>
              <a:gd name="connsiteY361" fmla="*/ 657143 h 1216800"/>
              <a:gd name="connsiteX362" fmla="*/ 5390 w 1197469"/>
              <a:gd name="connsiteY362" fmla="*/ 647261 h 1216800"/>
              <a:gd name="connsiteX363" fmla="*/ 4492 w 1197469"/>
              <a:gd name="connsiteY363" fmla="*/ 627947 h 1216800"/>
              <a:gd name="connsiteX364" fmla="*/ 6850 w 1197469"/>
              <a:gd name="connsiteY364" fmla="*/ 554340 h 1216800"/>
              <a:gd name="connsiteX365" fmla="*/ 13573 w 1197469"/>
              <a:gd name="connsiteY365" fmla="*/ 491106 h 1216800"/>
              <a:gd name="connsiteX366" fmla="*/ 13475 w 1197469"/>
              <a:gd name="connsiteY366" fmla="*/ 491402 h 1216800"/>
              <a:gd name="connsiteX367" fmla="*/ 1347 w 1197469"/>
              <a:gd name="connsiteY367" fmla="*/ 604591 h 1216800"/>
              <a:gd name="connsiteX368" fmla="*/ 13419 w 1197469"/>
              <a:gd name="connsiteY368" fmla="*/ 487359 h 1216800"/>
              <a:gd name="connsiteX369" fmla="*/ 19982 w 1197469"/>
              <a:gd name="connsiteY369" fmla="*/ 466989 h 1216800"/>
              <a:gd name="connsiteX370" fmla="*/ 16264 w 1197469"/>
              <a:gd name="connsiteY370" fmla="*/ 481383 h 1216800"/>
              <a:gd name="connsiteX371" fmla="*/ 17012 w 1197469"/>
              <a:gd name="connsiteY371" fmla="*/ 479330 h 1216800"/>
              <a:gd name="connsiteX372" fmla="*/ 19763 w 1197469"/>
              <a:gd name="connsiteY372" fmla="*/ 471189 h 1216800"/>
              <a:gd name="connsiteX373" fmla="*/ 49408 w 1197469"/>
              <a:gd name="connsiteY373" fmla="*/ 385848 h 1216800"/>
              <a:gd name="connsiteX374" fmla="*/ 85790 w 1197469"/>
              <a:gd name="connsiteY374" fmla="*/ 309939 h 1216800"/>
              <a:gd name="connsiteX375" fmla="*/ 94381 w 1197469"/>
              <a:gd name="connsiteY375" fmla="*/ 293580 h 1216800"/>
              <a:gd name="connsiteX376" fmla="*/ 93052 w 1197469"/>
              <a:gd name="connsiteY376" fmla="*/ 293760 h 1216800"/>
              <a:gd name="connsiteX377" fmla="*/ 72484 w 1197469"/>
              <a:gd name="connsiteY377" fmla="*/ 328335 h 1216800"/>
              <a:gd name="connsiteX378" fmla="*/ 38328 w 1197469"/>
              <a:gd name="connsiteY378" fmla="*/ 410046 h 1216800"/>
              <a:gd name="connsiteX379" fmla="*/ 50755 w 1197469"/>
              <a:gd name="connsiteY379" fmla="*/ 371475 h 1216800"/>
              <a:gd name="connsiteX380" fmla="*/ 76357 w 1197469"/>
              <a:gd name="connsiteY380" fmla="*/ 315330 h 1216800"/>
              <a:gd name="connsiteX381" fmla="*/ 156308 w 1197469"/>
              <a:gd name="connsiteY381" fmla="*/ 201242 h 1216800"/>
              <a:gd name="connsiteX382" fmla="*/ 168436 w 1197469"/>
              <a:gd name="connsiteY382" fmla="*/ 188216 h 1216800"/>
              <a:gd name="connsiteX383" fmla="*/ 181462 w 1197469"/>
              <a:gd name="connsiteY383" fmla="*/ 175640 h 1216800"/>
              <a:gd name="connsiteX384" fmla="*/ 188199 w 1197469"/>
              <a:gd name="connsiteY384" fmla="*/ 169351 h 1216800"/>
              <a:gd name="connsiteX385" fmla="*/ 194937 w 1197469"/>
              <a:gd name="connsiteY385" fmla="*/ 163513 h 1216800"/>
              <a:gd name="connsiteX386" fmla="*/ 208861 w 1197469"/>
              <a:gd name="connsiteY386" fmla="*/ 151385 h 1216800"/>
              <a:gd name="connsiteX387" fmla="*/ 223234 w 1197469"/>
              <a:gd name="connsiteY387" fmla="*/ 139707 h 1216800"/>
              <a:gd name="connsiteX388" fmla="*/ 238056 w 1197469"/>
              <a:gd name="connsiteY388" fmla="*/ 128478 h 1216800"/>
              <a:gd name="connsiteX389" fmla="*/ 268599 w 1197469"/>
              <a:gd name="connsiteY389" fmla="*/ 107816 h 1216800"/>
              <a:gd name="connsiteX390" fmla="*/ 261330 w 1197469"/>
              <a:gd name="connsiteY390" fmla="*/ 113555 h 1216800"/>
              <a:gd name="connsiteX391" fmla="*/ 311383 w 1197469"/>
              <a:gd name="connsiteY391" fmla="*/ 80922 h 1216800"/>
              <a:gd name="connsiteX392" fmla="*/ 375950 w 1197469"/>
              <a:gd name="connsiteY392" fmla="*/ 48976 h 1216800"/>
              <a:gd name="connsiteX393" fmla="*/ 515190 w 1197469"/>
              <a:gd name="connsiteY393" fmla="*/ 8551 h 1216800"/>
              <a:gd name="connsiteX394" fmla="*/ 588460 w 1197469"/>
              <a:gd name="connsiteY394" fmla="*/ 74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197469" h="1216800">
                <a:moveTo>
                  <a:pt x="39291" y="828753"/>
                </a:moveTo>
                <a:lnTo>
                  <a:pt x="43312" y="838759"/>
                </a:lnTo>
                <a:lnTo>
                  <a:pt x="44018" y="841300"/>
                </a:lnTo>
                <a:cubicBezTo>
                  <a:pt x="46713" y="847588"/>
                  <a:pt x="48959" y="854325"/>
                  <a:pt x="51654" y="860614"/>
                </a:cubicBezTo>
                <a:cubicBezTo>
                  <a:pt x="48959" y="854325"/>
                  <a:pt x="46713" y="848037"/>
                  <a:pt x="44018" y="841749"/>
                </a:cubicBezTo>
                <a:cubicBezTo>
                  <a:pt x="43120" y="838605"/>
                  <a:pt x="41772" y="835460"/>
                  <a:pt x="40425" y="832316"/>
                </a:cubicBezTo>
                <a:close/>
                <a:moveTo>
                  <a:pt x="32372" y="808362"/>
                </a:moveTo>
                <a:lnTo>
                  <a:pt x="37280" y="822435"/>
                </a:lnTo>
                <a:lnTo>
                  <a:pt x="39291" y="828753"/>
                </a:lnTo>
                <a:lnTo>
                  <a:pt x="34585" y="817045"/>
                </a:lnTo>
                <a:close/>
                <a:moveTo>
                  <a:pt x="22442" y="770596"/>
                </a:moveTo>
                <a:lnTo>
                  <a:pt x="26052" y="784705"/>
                </a:lnTo>
                <a:lnTo>
                  <a:pt x="27890" y="790785"/>
                </a:lnTo>
                <a:lnTo>
                  <a:pt x="32372" y="808362"/>
                </a:lnTo>
                <a:lnTo>
                  <a:pt x="30543" y="803121"/>
                </a:lnTo>
                <a:cubicBezTo>
                  <a:pt x="28747" y="796832"/>
                  <a:pt x="26950" y="790095"/>
                  <a:pt x="25153" y="783357"/>
                </a:cubicBezTo>
                <a:close/>
                <a:moveTo>
                  <a:pt x="17959" y="751840"/>
                </a:moveTo>
                <a:lnTo>
                  <a:pt x="20946" y="763555"/>
                </a:lnTo>
                <a:lnTo>
                  <a:pt x="22442" y="770596"/>
                </a:lnTo>
                <a:lnTo>
                  <a:pt x="21111" y="765391"/>
                </a:lnTo>
                <a:close/>
                <a:moveTo>
                  <a:pt x="6888" y="697382"/>
                </a:moveTo>
                <a:lnTo>
                  <a:pt x="14787" y="734563"/>
                </a:lnTo>
                <a:lnTo>
                  <a:pt x="16619" y="746077"/>
                </a:lnTo>
                <a:lnTo>
                  <a:pt x="17959" y="751840"/>
                </a:lnTo>
                <a:lnTo>
                  <a:pt x="8029" y="712895"/>
                </a:lnTo>
                <a:close/>
                <a:moveTo>
                  <a:pt x="0" y="603692"/>
                </a:moveTo>
                <a:lnTo>
                  <a:pt x="6888" y="697382"/>
                </a:lnTo>
                <a:lnTo>
                  <a:pt x="6176" y="694030"/>
                </a:lnTo>
                <a:cubicBezTo>
                  <a:pt x="2021" y="664105"/>
                  <a:pt x="0" y="634011"/>
                  <a:pt x="0" y="603692"/>
                </a:cubicBezTo>
                <a:close/>
                <a:moveTo>
                  <a:pt x="8759" y="602907"/>
                </a:moveTo>
                <a:cubicBezTo>
                  <a:pt x="7861" y="602569"/>
                  <a:pt x="6737" y="604142"/>
                  <a:pt x="5390" y="607735"/>
                </a:cubicBezTo>
                <a:cubicBezTo>
                  <a:pt x="5839" y="653100"/>
                  <a:pt x="10780" y="701161"/>
                  <a:pt x="21111" y="746975"/>
                </a:cubicBezTo>
                <a:cubicBezTo>
                  <a:pt x="31442" y="792790"/>
                  <a:pt x="46713" y="836808"/>
                  <a:pt x="64230" y="875885"/>
                </a:cubicBezTo>
                <a:cubicBezTo>
                  <a:pt x="71417" y="891606"/>
                  <a:pt x="83095" y="913615"/>
                  <a:pt x="97918" y="936971"/>
                </a:cubicBezTo>
                <a:cubicBezTo>
                  <a:pt x="112740" y="960328"/>
                  <a:pt x="131156" y="983684"/>
                  <a:pt x="149122" y="1003447"/>
                </a:cubicBezTo>
                <a:cubicBezTo>
                  <a:pt x="167538" y="1022762"/>
                  <a:pt x="184606" y="1038482"/>
                  <a:pt x="196284" y="1047017"/>
                </a:cubicBezTo>
                <a:cubicBezTo>
                  <a:pt x="207963" y="1055550"/>
                  <a:pt x="213802" y="1057796"/>
                  <a:pt x="209759" y="1050160"/>
                </a:cubicBezTo>
                <a:cubicBezTo>
                  <a:pt x="191344" y="1039830"/>
                  <a:pt x="156758" y="1009287"/>
                  <a:pt x="123969" y="964819"/>
                </a:cubicBezTo>
                <a:cubicBezTo>
                  <a:pt x="107350" y="942361"/>
                  <a:pt x="91180" y="916759"/>
                  <a:pt x="77256" y="889360"/>
                </a:cubicBezTo>
                <a:cubicBezTo>
                  <a:pt x="63332" y="861512"/>
                  <a:pt x="51205" y="832316"/>
                  <a:pt x="42221" y="803121"/>
                </a:cubicBezTo>
                <a:cubicBezTo>
                  <a:pt x="33238" y="773925"/>
                  <a:pt x="26501" y="745179"/>
                  <a:pt x="22009" y="719127"/>
                </a:cubicBezTo>
                <a:cubicBezTo>
                  <a:pt x="21111" y="712390"/>
                  <a:pt x="20212" y="706101"/>
                  <a:pt x="19314" y="699813"/>
                </a:cubicBezTo>
                <a:cubicBezTo>
                  <a:pt x="18416" y="693525"/>
                  <a:pt x="17517" y="687686"/>
                  <a:pt x="17068" y="681847"/>
                </a:cubicBezTo>
                <a:cubicBezTo>
                  <a:pt x="16619" y="676008"/>
                  <a:pt x="16170" y="670618"/>
                  <a:pt x="15272" y="665228"/>
                </a:cubicBezTo>
                <a:cubicBezTo>
                  <a:pt x="14822" y="662533"/>
                  <a:pt x="14822" y="659838"/>
                  <a:pt x="14373" y="657592"/>
                </a:cubicBezTo>
                <a:cubicBezTo>
                  <a:pt x="14373" y="654897"/>
                  <a:pt x="13924" y="652651"/>
                  <a:pt x="13924" y="650405"/>
                </a:cubicBezTo>
                <a:cubicBezTo>
                  <a:pt x="13475" y="640973"/>
                  <a:pt x="12577" y="632888"/>
                  <a:pt x="12127" y="625701"/>
                </a:cubicBezTo>
                <a:cubicBezTo>
                  <a:pt x="11678" y="618964"/>
                  <a:pt x="11229" y="613574"/>
                  <a:pt x="10780" y="609531"/>
                </a:cubicBezTo>
                <a:cubicBezTo>
                  <a:pt x="10331" y="605489"/>
                  <a:pt x="9657" y="603243"/>
                  <a:pt x="8759" y="602907"/>
                </a:cubicBezTo>
                <a:close/>
                <a:moveTo>
                  <a:pt x="38328" y="410046"/>
                </a:moveTo>
                <a:lnTo>
                  <a:pt x="19982" y="466989"/>
                </a:lnTo>
                <a:lnTo>
                  <a:pt x="28802" y="432835"/>
                </a:lnTo>
                <a:close/>
                <a:moveTo>
                  <a:pt x="114764" y="261271"/>
                </a:moveTo>
                <a:lnTo>
                  <a:pt x="101062" y="280295"/>
                </a:lnTo>
                <a:lnTo>
                  <a:pt x="94166" y="291886"/>
                </a:lnTo>
                <a:lnTo>
                  <a:pt x="98367" y="285236"/>
                </a:lnTo>
                <a:cubicBezTo>
                  <a:pt x="100163" y="282541"/>
                  <a:pt x="102409" y="279846"/>
                  <a:pt x="104206" y="276701"/>
                </a:cubicBezTo>
                <a:close/>
                <a:moveTo>
                  <a:pt x="946661" y="165628"/>
                </a:moveTo>
                <a:lnTo>
                  <a:pt x="946873" y="165787"/>
                </a:lnTo>
                <a:lnTo>
                  <a:pt x="950430" y="168004"/>
                </a:lnTo>
                <a:close/>
                <a:moveTo>
                  <a:pt x="237872" y="162842"/>
                </a:moveTo>
                <a:lnTo>
                  <a:pt x="237607" y="163063"/>
                </a:lnTo>
                <a:cubicBezTo>
                  <a:pt x="228624" y="170699"/>
                  <a:pt x="221437" y="178335"/>
                  <a:pt x="215598" y="184623"/>
                </a:cubicBezTo>
                <a:cubicBezTo>
                  <a:pt x="209310" y="190013"/>
                  <a:pt x="202573" y="195403"/>
                  <a:pt x="196284" y="201242"/>
                </a:cubicBezTo>
                <a:lnTo>
                  <a:pt x="208267" y="189727"/>
                </a:lnTo>
                <a:lnTo>
                  <a:pt x="233883" y="166001"/>
                </a:lnTo>
                <a:close/>
                <a:moveTo>
                  <a:pt x="259705" y="145546"/>
                </a:moveTo>
                <a:lnTo>
                  <a:pt x="237872" y="162842"/>
                </a:lnTo>
                <a:lnTo>
                  <a:pt x="251531" y="151385"/>
                </a:lnTo>
                <a:close/>
                <a:moveTo>
                  <a:pt x="228380" y="140251"/>
                </a:moveTo>
                <a:lnTo>
                  <a:pt x="209261" y="155610"/>
                </a:lnTo>
                <a:lnTo>
                  <a:pt x="197424" y="168058"/>
                </a:lnTo>
                <a:lnTo>
                  <a:pt x="192691" y="172495"/>
                </a:lnTo>
                <a:cubicBezTo>
                  <a:pt x="190445" y="174741"/>
                  <a:pt x="187750" y="177436"/>
                  <a:pt x="185504" y="179682"/>
                </a:cubicBezTo>
                <a:cubicBezTo>
                  <a:pt x="180564" y="184623"/>
                  <a:pt x="175623" y="189564"/>
                  <a:pt x="170682" y="194505"/>
                </a:cubicBezTo>
                <a:lnTo>
                  <a:pt x="148430" y="219583"/>
                </a:lnTo>
                <a:lnTo>
                  <a:pt x="133423" y="235365"/>
                </a:lnTo>
                <a:lnTo>
                  <a:pt x="116495" y="258867"/>
                </a:lnTo>
                <a:lnTo>
                  <a:pt x="142385" y="226395"/>
                </a:lnTo>
                <a:lnTo>
                  <a:pt x="148430" y="219583"/>
                </a:lnTo>
                <a:lnTo>
                  <a:pt x="197424" y="168058"/>
                </a:lnTo>
                <a:lnTo>
                  <a:pt x="199878" y="165758"/>
                </a:lnTo>
                <a:cubicBezTo>
                  <a:pt x="203920" y="161715"/>
                  <a:pt x="208412" y="158122"/>
                  <a:pt x="212454" y="154080"/>
                </a:cubicBezTo>
                <a:lnTo>
                  <a:pt x="225480" y="142851"/>
                </a:lnTo>
                <a:close/>
                <a:moveTo>
                  <a:pt x="949512" y="114265"/>
                </a:moveTo>
                <a:cubicBezTo>
                  <a:pt x="949496" y="113974"/>
                  <a:pt x="950188" y="114027"/>
                  <a:pt x="951819" y="114553"/>
                </a:cubicBezTo>
                <a:cubicBezTo>
                  <a:pt x="953995" y="115255"/>
                  <a:pt x="957841" y="116799"/>
                  <a:pt x="963905" y="119494"/>
                </a:cubicBezTo>
                <a:cubicBezTo>
                  <a:pt x="986363" y="134766"/>
                  <a:pt x="973786" y="129376"/>
                  <a:pt x="962557" y="122638"/>
                </a:cubicBezTo>
                <a:cubicBezTo>
                  <a:pt x="955988" y="119101"/>
                  <a:pt x="949561" y="115138"/>
                  <a:pt x="949512" y="114265"/>
                </a:cubicBezTo>
                <a:close/>
                <a:moveTo>
                  <a:pt x="815144" y="90501"/>
                </a:moveTo>
                <a:lnTo>
                  <a:pt x="830054" y="96587"/>
                </a:lnTo>
                <a:lnTo>
                  <a:pt x="852962" y="106917"/>
                </a:lnTo>
                <a:lnTo>
                  <a:pt x="874970" y="118147"/>
                </a:lnTo>
                <a:cubicBezTo>
                  <a:pt x="868233" y="114553"/>
                  <a:pt x="861495" y="110960"/>
                  <a:pt x="854758" y="106917"/>
                </a:cubicBezTo>
                <a:lnTo>
                  <a:pt x="846941" y="103179"/>
                </a:lnTo>
                <a:lnTo>
                  <a:pt x="829407" y="95707"/>
                </a:lnTo>
                <a:lnTo>
                  <a:pt x="821070" y="92545"/>
                </a:lnTo>
                <a:close/>
                <a:moveTo>
                  <a:pt x="353491" y="88502"/>
                </a:moveTo>
                <a:cubicBezTo>
                  <a:pt x="323847" y="103324"/>
                  <a:pt x="294651" y="120842"/>
                  <a:pt x="267252" y="140156"/>
                </a:cubicBezTo>
                <a:lnTo>
                  <a:pt x="259705" y="145546"/>
                </a:lnTo>
                <a:lnTo>
                  <a:pt x="266298" y="140324"/>
                </a:lnTo>
                <a:cubicBezTo>
                  <a:pt x="292967" y="121066"/>
                  <a:pt x="322499" y="103325"/>
                  <a:pt x="353491" y="88502"/>
                </a:cubicBezTo>
                <a:close/>
                <a:moveTo>
                  <a:pt x="414921" y="84193"/>
                </a:moveTo>
                <a:lnTo>
                  <a:pt x="406493" y="87154"/>
                </a:lnTo>
                <a:lnTo>
                  <a:pt x="404517" y="88001"/>
                </a:lnTo>
                <a:close/>
                <a:moveTo>
                  <a:pt x="312168" y="79968"/>
                </a:moveTo>
                <a:cubicBezTo>
                  <a:pt x="304532" y="84460"/>
                  <a:pt x="297346" y="89850"/>
                  <a:pt x="289710" y="94341"/>
                </a:cubicBezTo>
                <a:cubicBezTo>
                  <a:pt x="282074" y="98384"/>
                  <a:pt x="275337" y="102875"/>
                  <a:pt x="268150" y="107367"/>
                </a:cubicBezTo>
                <a:cubicBezTo>
                  <a:pt x="272642" y="104223"/>
                  <a:pt x="276684" y="101079"/>
                  <a:pt x="281176" y="97485"/>
                </a:cubicBezTo>
                <a:cubicBezTo>
                  <a:pt x="288812" y="92994"/>
                  <a:pt x="304083" y="84010"/>
                  <a:pt x="312168" y="79968"/>
                </a:cubicBezTo>
                <a:close/>
                <a:moveTo>
                  <a:pt x="719162" y="61146"/>
                </a:moveTo>
                <a:lnTo>
                  <a:pt x="785587" y="79069"/>
                </a:lnTo>
                <a:cubicBezTo>
                  <a:pt x="774358" y="75476"/>
                  <a:pt x="763129" y="72781"/>
                  <a:pt x="751900" y="70086"/>
                </a:cubicBezTo>
                <a:cubicBezTo>
                  <a:pt x="746510" y="68739"/>
                  <a:pt x="740671" y="67841"/>
                  <a:pt x="734831" y="66493"/>
                </a:cubicBezTo>
                <a:lnTo>
                  <a:pt x="725593" y="64791"/>
                </a:lnTo>
                <a:lnTo>
                  <a:pt x="775091" y="77518"/>
                </a:lnTo>
                <a:lnTo>
                  <a:pt x="787336" y="82000"/>
                </a:lnTo>
                <a:lnTo>
                  <a:pt x="803017" y="86243"/>
                </a:lnTo>
                <a:lnTo>
                  <a:pt x="785587" y="79968"/>
                </a:lnTo>
                <a:cubicBezTo>
                  <a:pt x="790977" y="81765"/>
                  <a:pt x="796815" y="83561"/>
                  <a:pt x="802205" y="84909"/>
                </a:cubicBezTo>
                <a:lnTo>
                  <a:pt x="804624" y="85758"/>
                </a:lnTo>
                <a:lnTo>
                  <a:pt x="797714" y="83112"/>
                </a:lnTo>
                <a:cubicBezTo>
                  <a:pt x="790977" y="80866"/>
                  <a:pt x="783790" y="78172"/>
                  <a:pt x="777052" y="75925"/>
                </a:cubicBezTo>
                <a:cubicBezTo>
                  <a:pt x="763128" y="71883"/>
                  <a:pt x="749204" y="67392"/>
                  <a:pt x="734831" y="64247"/>
                </a:cubicBezTo>
                <a:close/>
                <a:moveTo>
                  <a:pt x="652221" y="51642"/>
                </a:moveTo>
                <a:lnTo>
                  <a:pt x="714251" y="60174"/>
                </a:lnTo>
                <a:lnTo>
                  <a:pt x="691711" y="55713"/>
                </a:lnTo>
                <a:close/>
                <a:moveTo>
                  <a:pt x="562560" y="51546"/>
                </a:moveTo>
                <a:lnTo>
                  <a:pt x="560107" y="51671"/>
                </a:lnTo>
                <a:lnTo>
                  <a:pt x="547048" y="53137"/>
                </a:lnTo>
                <a:lnTo>
                  <a:pt x="556963" y="52120"/>
                </a:lnTo>
                <a:close/>
                <a:moveTo>
                  <a:pt x="604125" y="49425"/>
                </a:moveTo>
                <a:lnTo>
                  <a:pt x="585202" y="50390"/>
                </a:lnTo>
                <a:lnTo>
                  <a:pt x="635535" y="50707"/>
                </a:lnTo>
                <a:close/>
                <a:moveTo>
                  <a:pt x="824215" y="48527"/>
                </a:moveTo>
                <a:lnTo>
                  <a:pt x="839606" y="52924"/>
                </a:lnTo>
                <a:lnTo>
                  <a:pt x="854882" y="58083"/>
                </a:lnTo>
                <a:lnTo>
                  <a:pt x="870029" y="63798"/>
                </a:lnTo>
                <a:cubicBezTo>
                  <a:pt x="909556" y="80866"/>
                  <a:pt x="946387" y="101528"/>
                  <a:pt x="980972" y="125783"/>
                </a:cubicBezTo>
                <a:cubicBezTo>
                  <a:pt x="982769" y="127130"/>
                  <a:pt x="985015" y="128927"/>
                  <a:pt x="986812" y="130274"/>
                </a:cubicBezTo>
                <a:cubicBezTo>
                  <a:pt x="976930" y="124884"/>
                  <a:pt x="969294" y="121740"/>
                  <a:pt x="963455" y="119045"/>
                </a:cubicBezTo>
                <a:cubicBezTo>
                  <a:pt x="960760" y="117248"/>
                  <a:pt x="957167" y="115003"/>
                  <a:pt x="953124" y="112308"/>
                </a:cubicBezTo>
                <a:cubicBezTo>
                  <a:pt x="949082" y="109613"/>
                  <a:pt x="944141" y="106918"/>
                  <a:pt x="938751" y="103774"/>
                </a:cubicBezTo>
                <a:cubicBezTo>
                  <a:pt x="927971" y="97036"/>
                  <a:pt x="913149" y="89850"/>
                  <a:pt x="895182" y="81315"/>
                </a:cubicBezTo>
                <a:cubicBezTo>
                  <a:pt x="883504" y="75477"/>
                  <a:pt x="872275" y="69637"/>
                  <a:pt x="859698" y="63798"/>
                </a:cubicBezTo>
                <a:cubicBezTo>
                  <a:pt x="853859" y="61103"/>
                  <a:pt x="848020" y="58408"/>
                  <a:pt x="842181" y="55713"/>
                </a:cubicBezTo>
                <a:close/>
                <a:moveTo>
                  <a:pt x="539184" y="31670"/>
                </a:moveTo>
                <a:lnTo>
                  <a:pt x="519570" y="33648"/>
                </a:lnTo>
                <a:cubicBezTo>
                  <a:pt x="510587" y="34827"/>
                  <a:pt x="501266" y="36399"/>
                  <a:pt x="491385" y="38645"/>
                </a:cubicBezTo>
                <a:lnTo>
                  <a:pt x="469247" y="44451"/>
                </a:lnTo>
                <a:lnTo>
                  <a:pt x="505926" y="36624"/>
                </a:lnTo>
                <a:close/>
                <a:moveTo>
                  <a:pt x="567743" y="29661"/>
                </a:moveTo>
                <a:lnTo>
                  <a:pt x="550013" y="30506"/>
                </a:lnTo>
                <a:lnTo>
                  <a:pt x="553369" y="30111"/>
                </a:lnTo>
                <a:cubicBezTo>
                  <a:pt x="552022" y="30111"/>
                  <a:pt x="550225" y="30560"/>
                  <a:pt x="548878" y="30560"/>
                </a:cubicBezTo>
                <a:lnTo>
                  <a:pt x="550013" y="30506"/>
                </a:lnTo>
                <a:lnTo>
                  <a:pt x="549550" y="30560"/>
                </a:lnTo>
                <a:lnTo>
                  <a:pt x="549776" y="30560"/>
                </a:lnTo>
                <a:cubicBezTo>
                  <a:pt x="521478" y="34602"/>
                  <a:pt x="489139" y="40891"/>
                  <a:pt x="455002" y="50323"/>
                </a:cubicBezTo>
                <a:cubicBezTo>
                  <a:pt x="421764" y="59756"/>
                  <a:pt x="386730" y="72332"/>
                  <a:pt x="353491" y="88502"/>
                </a:cubicBezTo>
                <a:cubicBezTo>
                  <a:pt x="371682" y="79294"/>
                  <a:pt x="390211" y="71097"/>
                  <a:pt x="408851" y="63911"/>
                </a:cubicBezTo>
                <a:lnTo>
                  <a:pt x="462517" y="46165"/>
                </a:lnTo>
                <a:lnTo>
                  <a:pt x="454104" y="48077"/>
                </a:lnTo>
                <a:lnTo>
                  <a:pt x="445570" y="50772"/>
                </a:lnTo>
                <a:cubicBezTo>
                  <a:pt x="439282" y="52569"/>
                  <a:pt x="432544" y="54815"/>
                  <a:pt x="426256" y="56611"/>
                </a:cubicBezTo>
                <a:lnTo>
                  <a:pt x="406942" y="63349"/>
                </a:lnTo>
                <a:cubicBezTo>
                  <a:pt x="403798" y="64696"/>
                  <a:pt x="400654" y="65594"/>
                  <a:pt x="397509" y="66942"/>
                </a:cubicBezTo>
                <a:lnTo>
                  <a:pt x="388077" y="70984"/>
                </a:lnTo>
                <a:cubicBezTo>
                  <a:pt x="362924" y="80866"/>
                  <a:pt x="338669" y="93443"/>
                  <a:pt x="315762" y="106469"/>
                </a:cubicBezTo>
                <a:cubicBezTo>
                  <a:pt x="309923" y="110062"/>
                  <a:pt x="304533" y="113206"/>
                  <a:pt x="298693" y="116799"/>
                </a:cubicBezTo>
                <a:cubicBezTo>
                  <a:pt x="292855" y="120392"/>
                  <a:pt x="287914" y="123986"/>
                  <a:pt x="282075" y="127579"/>
                </a:cubicBezTo>
                <a:cubicBezTo>
                  <a:pt x="271295" y="134766"/>
                  <a:pt x="260964" y="142851"/>
                  <a:pt x="250633" y="150487"/>
                </a:cubicBezTo>
                <a:lnTo>
                  <a:pt x="233883" y="166001"/>
                </a:lnTo>
                <a:lnTo>
                  <a:pt x="228617" y="170172"/>
                </a:lnTo>
                <a:lnTo>
                  <a:pt x="208267" y="189727"/>
                </a:lnTo>
                <a:lnTo>
                  <a:pt x="195835" y="201242"/>
                </a:lnTo>
                <a:cubicBezTo>
                  <a:pt x="190445" y="206632"/>
                  <a:pt x="185504" y="212022"/>
                  <a:pt x="181013" y="217412"/>
                </a:cubicBezTo>
                <a:cubicBezTo>
                  <a:pt x="176521" y="222802"/>
                  <a:pt x="171581" y="228192"/>
                  <a:pt x="167089" y="233582"/>
                </a:cubicBezTo>
                <a:cubicBezTo>
                  <a:pt x="158555" y="244811"/>
                  <a:pt x="150021" y="255591"/>
                  <a:pt x="142385" y="266820"/>
                </a:cubicBezTo>
                <a:cubicBezTo>
                  <a:pt x="134300" y="278049"/>
                  <a:pt x="127563" y="289727"/>
                  <a:pt x="119926" y="301406"/>
                </a:cubicBezTo>
                <a:cubicBezTo>
                  <a:pt x="113189" y="313533"/>
                  <a:pt x="106003" y="325660"/>
                  <a:pt x="99265" y="338686"/>
                </a:cubicBezTo>
                <a:cubicBezTo>
                  <a:pt x="101511" y="335093"/>
                  <a:pt x="103757" y="331050"/>
                  <a:pt x="106452" y="326559"/>
                </a:cubicBezTo>
                <a:cubicBezTo>
                  <a:pt x="109147" y="322516"/>
                  <a:pt x="111842" y="318024"/>
                  <a:pt x="114986" y="313533"/>
                </a:cubicBezTo>
                <a:cubicBezTo>
                  <a:pt x="117681" y="309041"/>
                  <a:pt x="120825" y="304999"/>
                  <a:pt x="123520" y="300507"/>
                </a:cubicBezTo>
                <a:cubicBezTo>
                  <a:pt x="127563" y="297812"/>
                  <a:pt x="130257" y="293770"/>
                  <a:pt x="132503" y="290176"/>
                </a:cubicBezTo>
                <a:cubicBezTo>
                  <a:pt x="139690" y="278498"/>
                  <a:pt x="147775" y="267718"/>
                  <a:pt x="155860" y="256040"/>
                </a:cubicBezTo>
                <a:cubicBezTo>
                  <a:pt x="164394" y="245260"/>
                  <a:pt x="172928" y="234031"/>
                  <a:pt x="182360" y="223700"/>
                </a:cubicBezTo>
                <a:cubicBezTo>
                  <a:pt x="191344" y="212920"/>
                  <a:pt x="201674" y="203039"/>
                  <a:pt x="211556" y="193157"/>
                </a:cubicBezTo>
                <a:cubicBezTo>
                  <a:pt x="221887" y="183725"/>
                  <a:pt x="232217" y="173843"/>
                  <a:pt x="243447" y="164860"/>
                </a:cubicBezTo>
                <a:cubicBezTo>
                  <a:pt x="248837" y="160368"/>
                  <a:pt x="254227" y="155877"/>
                  <a:pt x="260065" y="151385"/>
                </a:cubicBezTo>
                <a:cubicBezTo>
                  <a:pt x="265905" y="147342"/>
                  <a:pt x="271295" y="142851"/>
                  <a:pt x="277134" y="138808"/>
                </a:cubicBezTo>
                <a:cubicBezTo>
                  <a:pt x="282973" y="134766"/>
                  <a:pt x="288812" y="130723"/>
                  <a:pt x="294651" y="126681"/>
                </a:cubicBezTo>
                <a:cubicBezTo>
                  <a:pt x="300490" y="122638"/>
                  <a:pt x="306778" y="119045"/>
                  <a:pt x="312618" y="115452"/>
                </a:cubicBezTo>
                <a:lnTo>
                  <a:pt x="321601" y="110062"/>
                </a:lnTo>
                <a:cubicBezTo>
                  <a:pt x="324745" y="108265"/>
                  <a:pt x="327889" y="106469"/>
                  <a:pt x="331033" y="105121"/>
                </a:cubicBezTo>
                <a:cubicBezTo>
                  <a:pt x="337322" y="101977"/>
                  <a:pt x="343161" y="98384"/>
                  <a:pt x="349449" y="95239"/>
                </a:cubicBezTo>
                <a:cubicBezTo>
                  <a:pt x="362026" y="88951"/>
                  <a:pt x="374602" y="82663"/>
                  <a:pt x="387179" y="77722"/>
                </a:cubicBezTo>
                <a:cubicBezTo>
                  <a:pt x="426256" y="60654"/>
                  <a:pt x="469825" y="49425"/>
                  <a:pt x="512945" y="42687"/>
                </a:cubicBezTo>
                <a:cubicBezTo>
                  <a:pt x="556064" y="35950"/>
                  <a:pt x="598735" y="34153"/>
                  <a:pt x="637363" y="33255"/>
                </a:cubicBezTo>
                <a:lnTo>
                  <a:pt x="637363" y="30560"/>
                </a:lnTo>
                <a:cubicBezTo>
                  <a:pt x="634668" y="30560"/>
                  <a:pt x="631524" y="31009"/>
                  <a:pt x="628829" y="31009"/>
                </a:cubicBezTo>
                <a:cubicBezTo>
                  <a:pt x="621193" y="30560"/>
                  <a:pt x="614006" y="30111"/>
                  <a:pt x="607269" y="30111"/>
                </a:cubicBezTo>
                <a:cubicBezTo>
                  <a:pt x="600531" y="29661"/>
                  <a:pt x="593794" y="29661"/>
                  <a:pt x="587056" y="29661"/>
                </a:cubicBezTo>
                <a:cubicBezTo>
                  <a:pt x="580319" y="29661"/>
                  <a:pt x="574031" y="29212"/>
                  <a:pt x="567743" y="29661"/>
                </a:cubicBezTo>
                <a:close/>
                <a:moveTo>
                  <a:pt x="674261" y="11083"/>
                </a:moveTo>
                <a:lnTo>
                  <a:pt x="742018" y="17534"/>
                </a:lnTo>
                <a:cubicBezTo>
                  <a:pt x="786934" y="27865"/>
                  <a:pt x="831402" y="44035"/>
                  <a:pt x="873174" y="64247"/>
                </a:cubicBezTo>
                <a:cubicBezTo>
                  <a:pt x="872275" y="63798"/>
                  <a:pt x="871377" y="63798"/>
                  <a:pt x="870479" y="63349"/>
                </a:cubicBezTo>
                <a:lnTo>
                  <a:pt x="854882" y="58083"/>
                </a:lnTo>
                <a:lnTo>
                  <a:pt x="846223" y="54815"/>
                </a:lnTo>
                <a:lnTo>
                  <a:pt x="839606" y="52924"/>
                </a:lnTo>
                <a:lnTo>
                  <a:pt x="819831" y="46247"/>
                </a:lnTo>
                <a:lnTo>
                  <a:pt x="824664" y="47628"/>
                </a:lnTo>
                <a:cubicBezTo>
                  <a:pt x="805799" y="40441"/>
                  <a:pt x="786036" y="33704"/>
                  <a:pt x="766722" y="28314"/>
                </a:cubicBezTo>
                <a:close/>
                <a:moveTo>
                  <a:pt x="661822" y="9898"/>
                </a:moveTo>
                <a:lnTo>
                  <a:pt x="667906" y="9898"/>
                </a:lnTo>
                <a:lnTo>
                  <a:pt x="674261" y="11083"/>
                </a:lnTo>
                <a:close/>
                <a:moveTo>
                  <a:pt x="588460" y="747"/>
                </a:moveTo>
                <a:cubicBezTo>
                  <a:pt x="613221" y="-433"/>
                  <a:pt x="638261" y="-208"/>
                  <a:pt x="663414" y="1364"/>
                </a:cubicBezTo>
                <a:cubicBezTo>
                  <a:pt x="713721" y="4958"/>
                  <a:pt x="764476" y="14839"/>
                  <a:pt x="814333" y="31009"/>
                </a:cubicBezTo>
                <a:cubicBezTo>
                  <a:pt x="864190" y="47179"/>
                  <a:pt x="918090" y="75027"/>
                  <a:pt x="961659" y="105121"/>
                </a:cubicBezTo>
                <a:cubicBezTo>
                  <a:pt x="896081" y="63349"/>
                  <a:pt x="821071" y="32356"/>
                  <a:pt x="742018" y="17085"/>
                </a:cubicBezTo>
                <a:cubicBezTo>
                  <a:pt x="703839" y="8102"/>
                  <a:pt x="666109" y="3161"/>
                  <a:pt x="629727" y="2263"/>
                </a:cubicBezTo>
                <a:cubicBezTo>
                  <a:pt x="593794" y="915"/>
                  <a:pt x="559658" y="4508"/>
                  <a:pt x="529563" y="10348"/>
                </a:cubicBezTo>
                <a:cubicBezTo>
                  <a:pt x="522377" y="11695"/>
                  <a:pt x="515640" y="13043"/>
                  <a:pt x="508453" y="14390"/>
                </a:cubicBezTo>
                <a:cubicBezTo>
                  <a:pt x="501715" y="16187"/>
                  <a:pt x="494529" y="17534"/>
                  <a:pt x="487791" y="19331"/>
                </a:cubicBezTo>
                <a:cubicBezTo>
                  <a:pt x="529788" y="10348"/>
                  <a:pt x="572571" y="5744"/>
                  <a:pt x="615241" y="5463"/>
                </a:cubicBezTo>
                <a:lnTo>
                  <a:pt x="661822" y="9898"/>
                </a:lnTo>
                <a:lnTo>
                  <a:pt x="576726" y="9898"/>
                </a:lnTo>
                <a:cubicBezTo>
                  <a:pt x="569539" y="10348"/>
                  <a:pt x="562802" y="11695"/>
                  <a:pt x="556064" y="12593"/>
                </a:cubicBezTo>
                <a:cubicBezTo>
                  <a:pt x="542140" y="14390"/>
                  <a:pt x="528216" y="17085"/>
                  <a:pt x="514292" y="19331"/>
                </a:cubicBezTo>
                <a:cubicBezTo>
                  <a:pt x="565946" y="10797"/>
                  <a:pt x="618947" y="8551"/>
                  <a:pt x="671050" y="12593"/>
                </a:cubicBezTo>
                <a:cubicBezTo>
                  <a:pt x="703390" y="15288"/>
                  <a:pt x="735280" y="20678"/>
                  <a:pt x="766722" y="28314"/>
                </a:cubicBezTo>
                <a:lnTo>
                  <a:pt x="819831" y="46247"/>
                </a:lnTo>
                <a:lnTo>
                  <a:pt x="818376" y="45831"/>
                </a:lnTo>
                <a:cubicBezTo>
                  <a:pt x="814333" y="44484"/>
                  <a:pt x="807596" y="43136"/>
                  <a:pt x="800858" y="42238"/>
                </a:cubicBezTo>
                <a:cubicBezTo>
                  <a:pt x="794121" y="41340"/>
                  <a:pt x="786934" y="39992"/>
                  <a:pt x="781095" y="39992"/>
                </a:cubicBezTo>
                <a:cubicBezTo>
                  <a:pt x="769417" y="39992"/>
                  <a:pt x="763129" y="41340"/>
                  <a:pt x="775256" y="46281"/>
                </a:cubicBezTo>
                <a:cubicBezTo>
                  <a:pt x="807596" y="55713"/>
                  <a:pt x="842181" y="68739"/>
                  <a:pt x="874970" y="84909"/>
                </a:cubicBezTo>
                <a:cubicBezTo>
                  <a:pt x="907759" y="101079"/>
                  <a:pt x="938751" y="119943"/>
                  <a:pt x="964803" y="138359"/>
                </a:cubicBezTo>
                <a:cubicBezTo>
                  <a:pt x="977380" y="147792"/>
                  <a:pt x="989507" y="156775"/>
                  <a:pt x="999838" y="165758"/>
                </a:cubicBezTo>
                <a:cubicBezTo>
                  <a:pt x="1004778" y="170250"/>
                  <a:pt x="1009719" y="173843"/>
                  <a:pt x="1014211" y="177885"/>
                </a:cubicBezTo>
                <a:cubicBezTo>
                  <a:pt x="1018703" y="181928"/>
                  <a:pt x="1022745" y="185521"/>
                  <a:pt x="1026339" y="189115"/>
                </a:cubicBezTo>
                <a:cubicBezTo>
                  <a:pt x="1033525" y="195852"/>
                  <a:pt x="1038915" y="201691"/>
                  <a:pt x="1042957" y="205285"/>
                </a:cubicBezTo>
                <a:cubicBezTo>
                  <a:pt x="1044754" y="207081"/>
                  <a:pt x="1046102" y="208878"/>
                  <a:pt x="1047449" y="209776"/>
                </a:cubicBezTo>
                <a:cubicBezTo>
                  <a:pt x="1048347" y="210675"/>
                  <a:pt x="1048797" y="211573"/>
                  <a:pt x="1048797" y="211573"/>
                </a:cubicBezTo>
                <a:cubicBezTo>
                  <a:pt x="1049246" y="212471"/>
                  <a:pt x="1047000" y="211123"/>
                  <a:pt x="1042957" y="207530"/>
                </a:cubicBezTo>
                <a:cubicBezTo>
                  <a:pt x="1038915" y="203937"/>
                  <a:pt x="1033076" y="198098"/>
                  <a:pt x="1025440" y="191810"/>
                </a:cubicBezTo>
                <a:cubicBezTo>
                  <a:pt x="1021847" y="188665"/>
                  <a:pt x="1017355" y="185072"/>
                  <a:pt x="1012864" y="181030"/>
                </a:cubicBezTo>
                <a:cubicBezTo>
                  <a:pt x="1008372" y="176987"/>
                  <a:pt x="1003431" y="173394"/>
                  <a:pt x="998490" y="169351"/>
                </a:cubicBezTo>
                <a:cubicBezTo>
                  <a:pt x="988609" y="161266"/>
                  <a:pt x="977380" y="153182"/>
                  <a:pt x="966151" y="145097"/>
                </a:cubicBezTo>
                <a:cubicBezTo>
                  <a:pt x="943693" y="129376"/>
                  <a:pt x="920336" y="115002"/>
                  <a:pt x="902370" y="105570"/>
                </a:cubicBezTo>
                <a:cubicBezTo>
                  <a:pt x="897878" y="103324"/>
                  <a:pt x="893835" y="101079"/>
                  <a:pt x="890242" y="99282"/>
                </a:cubicBezTo>
                <a:cubicBezTo>
                  <a:pt x="886649" y="97485"/>
                  <a:pt x="883504" y="96138"/>
                  <a:pt x="881259" y="94790"/>
                </a:cubicBezTo>
                <a:cubicBezTo>
                  <a:pt x="876318" y="92544"/>
                  <a:pt x="874072" y="91646"/>
                  <a:pt x="874970" y="92095"/>
                </a:cubicBezTo>
                <a:cubicBezTo>
                  <a:pt x="880360" y="95239"/>
                  <a:pt x="886199" y="97934"/>
                  <a:pt x="891589" y="101528"/>
                </a:cubicBezTo>
                <a:cubicBezTo>
                  <a:pt x="896979" y="104672"/>
                  <a:pt x="902370" y="108265"/>
                  <a:pt x="907759" y="111409"/>
                </a:cubicBezTo>
                <a:cubicBezTo>
                  <a:pt x="896979" y="106019"/>
                  <a:pt x="886199" y="100629"/>
                  <a:pt x="876318" y="96587"/>
                </a:cubicBezTo>
                <a:cubicBezTo>
                  <a:pt x="870479" y="93892"/>
                  <a:pt x="864190" y="90748"/>
                  <a:pt x="857902" y="87604"/>
                </a:cubicBezTo>
                <a:cubicBezTo>
                  <a:pt x="851614" y="84909"/>
                  <a:pt x="844877" y="81764"/>
                  <a:pt x="838588" y="79069"/>
                </a:cubicBezTo>
                <a:cubicBezTo>
                  <a:pt x="832300" y="76374"/>
                  <a:pt x="826012" y="74129"/>
                  <a:pt x="820172" y="71883"/>
                </a:cubicBezTo>
                <a:cubicBezTo>
                  <a:pt x="814333" y="70086"/>
                  <a:pt x="809392" y="67841"/>
                  <a:pt x="805350" y="66942"/>
                </a:cubicBezTo>
                <a:cubicBezTo>
                  <a:pt x="776154" y="59306"/>
                  <a:pt x="745162" y="51671"/>
                  <a:pt x="712822" y="46281"/>
                </a:cubicBezTo>
                <a:cubicBezTo>
                  <a:pt x="708780" y="45831"/>
                  <a:pt x="704738" y="44933"/>
                  <a:pt x="700695" y="44484"/>
                </a:cubicBezTo>
                <a:cubicBezTo>
                  <a:pt x="696653" y="43586"/>
                  <a:pt x="692610" y="43136"/>
                  <a:pt x="688118" y="42687"/>
                </a:cubicBezTo>
                <a:cubicBezTo>
                  <a:pt x="680033" y="41789"/>
                  <a:pt x="671499" y="40891"/>
                  <a:pt x="662965" y="39992"/>
                </a:cubicBezTo>
                <a:cubicBezTo>
                  <a:pt x="654431" y="39543"/>
                  <a:pt x="646346" y="39094"/>
                  <a:pt x="637812" y="38645"/>
                </a:cubicBezTo>
                <a:cubicBezTo>
                  <a:pt x="629278" y="38196"/>
                  <a:pt x="620744" y="38645"/>
                  <a:pt x="612659" y="39094"/>
                </a:cubicBezTo>
                <a:cubicBezTo>
                  <a:pt x="609964" y="39094"/>
                  <a:pt x="607269" y="39094"/>
                  <a:pt x="604574" y="39543"/>
                </a:cubicBezTo>
                <a:cubicBezTo>
                  <a:pt x="601879" y="39992"/>
                  <a:pt x="599184" y="39992"/>
                  <a:pt x="596489" y="40441"/>
                </a:cubicBezTo>
                <a:cubicBezTo>
                  <a:pt x="591099" y="40891"/>
                  <a:pt x="585260" y="41340"/>
                  <a:pt x="579870" y="41789"/>
                </a:cubicBezTo>
                <a:cubicBezTo>
                  <a:pt x="574031" y="42238"/>
                  <a:pt x="568192" y="43136"/>
                  <a:pt x="562353" y="44035"/>
                </a:cubicBezTo>
                <a:cubicBezTo>
                  <a:pt x="556513" y="44933"/>
                  <a:pt x="550674" y="45831"/>
                  <a:pt x="544835" y="46730"/>
                </a:cubicBezTo>
                <a:cubicBezTo>
                  <a:pt x="521030" y="51221"/>
                  <a:pt x="496325" y="56611"/>
                  <a:pt x="472520" y="64247"/>
                </a:cubicBezTo>
                <a:cubicBezTo>
                  <a:pt x="472520" y="65146"/>
                  <a:pt x="466681" y="66493"/>
                  <a:pt x="461740" y="68289"/>
                </a:cubicBezTo>
                <a:cubicBezTo>
                  <a:pt x="456799" y="69637"/>
                  <a:pt x="452757" y="71434"/>
                  <a:pt x="457248" y="70984"/>
                </a:cubicBezTo>
                <a:lnTo>
                  <a:pt x="449786" y="73243"/>
                </a:lnTo>
                <a:lnTo>
                  <a:pt x="488256" y="63351"/>
                </a:lnTo>
                <a:lnTo>
                  <a:pt x="494791" y="62354"/>
                </a:lnTo>
                <a:lnTo>
                  <a:pt x="505309" y="59756"/>
                </a:lnTo>
                <a:lnTo>
                  <a:pt x="538193" y="54130"/>
                </a:lnTo>
                <a:lnTo>
                  <a:pt x="516089" y="56612"/>
                </a:lnTo>
                <a:cubicBezTo>
                  <a:pt x="501266" y="59307"/>
                  <a:pt x="486444" y="61552"/>
                  <a:pt x="472071" y="65146"/>
                </a:cubicBezTo>
                <a:cubicBezTo>
                  <a:pt x="552022" y="41789"/>
                  <a:pt x="637812" y="38645"/>
                  <a:pt x="721805" y="50323"/>
                </a:cubicBezTo>
                <a:cubicBezTo>
                  <a:pt x="764027" y="56612"/>
                  <a:pt x="811189" y="70985"/>
                  <a:pt x="853859" y="90299"/>
                </a:cubicBezTo>
                <a:cubicBezTo>
                  <a:pt x="896979" y="109164"/>
                  <a:pt x="935158" y="132969"/>
                  <a:pt x="963904" y="151834"/>
                </a:cubicBezTo>
                <a:cubicBezTo>
                  <a:pt x="964802" y="152733"/>
                  <a:pt x="966150" y="153182"/>
                  <a:pt x="967049" y="154080"/>
                </a:cubicBezTo>
                <a:cubicBezTo>
                  <a:pt x="1030380" y="203488"/>
                  <a:pt x="1084729" y="264574"/>
                  <a:pt x="1124705" y="334644"/>
                </a:cubicBezTo>
                <a:cubicBezTo>
                  <a:pt x="1165129" y="404264"/>
                  <a:pt x="1190732" y="482867"/>
                  <a:pt x="1197469" y="563268"/>
                </a:cubicBezTo>
                <a:cubicBezTo>
                  <a:pt x="1195672" y="569107"/>
                  <a:pt x="1192977" y="568658"/>
                  <a:pt x="1189834" y="564615"/>
                </a:cubicBezTo>
                <a:cubicBezTo>
                  <a:pt x="1181749" y="491851"/>
                  <a:pt x="1158841" y="417739"/>
                  <a:pt x="1123357" y="351712"/>
                </a:cubicBezTo>
                <a:lnTo>
                  <a:pt x="1098977" y="315540"/>
                </a:lnTo>
                <a:lnTo>
                  <a:pt x="1098205" y="313982"/>
                </a:lnTo>
                <a:lnTo>
                  <a:pt x="1096637" y="312069"/>
                </a:lnTo>
                <a:lnTo>
                  <a:pt x="1061485" y="259914"/>
                </a:lnTo>
                <a:lnTo>
                  <a:pt x="1021474" y="220294"/>
                </a:lnTo>
                <a:lnTo>
                  <a:pt x="1016906" y="214717"/>
                </a:lnTo>
                <a:lnTo>
                  <a:pt x="1008365" y="207313"/>
                </a:lnTo>
                <a:lnTo>
                  <a:pt x="986812" y="185971"/>
                </a:lnTo>
                <a:cubicBezTo>
                  <a:pt x="975582" y="176988"/>
                  <a:pt x="963904" y="168902"/>
                  <a:pt x="952675" y="160818"/>
                </a:cubicBezTo>
                <a:lnTo>
                  <a:pt x="932193" y="148017"/>
                </a:lnTo>
                <a:lnTo>
                  <a:pt x="968846" y="173057"/>
                </a:lnTo>
                <a:lnTo>
                  <a:pt x="1008365" y="207313"/>
                </a:lnTo>
                <a:lnTo>
                  <a:pt x="1021474" y="220294"/>
                </a:lnTo>
                <a:lnTo>
                  <a:pt x="1096637" y="312069"/>
                </a:lnTo>
                <a:lnTo>
                  <a:pt x="1098977" y="315540"/>
                </a:lnTo>
                <a:lnTo>
                  <a:pt x="1155473" y="429473"/>
                </a:lnTo>
                <a:cubicBezTo>
                  <a:pt x="1169958" y="470066"/>
                  <a:pt x="1179727" y="512288"/>
                  <a:pt x="1184444" y="554734"/>
                </a:cubicBezTo>
                <a:cubicBezTo>
                  <a:pt x="1183096" y="551589"/>
                  <a:pt x="1181300" y="547996"/>
                  <a:pt x="1179952" y="543954"/>
                </a:cubicBezTo>
                <a:cubicBezTo>
                  <a:pt x="1174113" y="503529"/>
                  <a:pt x="1163782" y="463553"/>
                  <a:pt x="1149858" y="426722"/>
                </a:cubicBezTo>
                <a:cubicBezTo>
                  <a:pt x="1135934" y="390340"/>
                  <a:pt x="1118417" y="357102"/>
                  <a:pt x="1099103" y="330152"/>
                </a:cubicBezTo>
                <a:cubicBezTo>
                  <a:pt x="1104942" y="340482"/>
                  <a:pt x="1110781" y="349466"/>
                  <a:pt x="1115273" y="358898"/>
                </a:cubicBezTo>
                <a:cubicBezTo>
                  <a:pt x="1120213" y="367882"/>
                  <a:pt x="1125154" y="376865"/>
                  <a:pt x="1129197" y="385848"/>
                </a:cubicBezTo>
                <a:cubicBezTo>
                  <a:pt x="1131443" y="390340"/>
                  <a:pt x="1133239" y="394831"/>
                  <a:pt x="1135485" y="399323"/>
                </a:cubicBezTo>
                <a:cubicBezTo>
                  <a:pt x="1137731" y="403815"/>
                  <a:pt x="1139527" y="408306"/>
                  <a:pt x="1141324" y="413247"/>
                </a:cubicBezTo>
                <a:cubicBezTo>
                  <a:pt x="1143121" y="417739"/>
                  <a:pt x="1145367" y="422680"/>
                  <a:pt x="1147163" y="427620"/>
                </a:cubicBezTo>
                <a:cubicBezTo>
                  <a:pt x="1148960" y="432561"/>
                  <a:pt x="1150757" y="437951"/>
                  <a:pt x="1152553" y="443341"/>
                </a:cubicBezTo>
                <a:cubicBezTo>
                  <a:pt x="1152104" y="443341"/>
                  <a:pt x="1151655" y="444239"/>
                  <a:pt x="1149858" y="440646"/>
                </a:cubicBezTo>
                <a:cubicBezTo>
                  <a:pt x="1160189" y="467596"/>
                  <a:pt x="1170071" y="500385"/>
                  <a:pt x="1175460" y="533174"/>
                </a:cubicBezTo>
                <a:lnTo>
                  <a:pt x="1168017" y="514950"/>
                </a:lnTo>
                <a:lnTo>
                  <a:pt x="1176086" y="567817"/>
                </a:lnTo>
                <a:cubicBezTo>
                  <a:pt x="1178048" y="587144"/>
                  <a:pt x="1179054" y="606754"/>
                  <a:pt x="1179054" y="626600"/>
                </a:cubicBezTo>
                <a:cubicBezTo>
                  <a:pt x="1179054" y="705981"/>
                  <a:pt x="1162966" y="781604"/>
                  <a:pt x="1133873" y="850388"/>
                </a:cubicBezTo>
                <a:lnTo>
                  <a:pt x="1127039" y="864575"/>
                </a:lnTo>
                <a:lnTo>
                  <a:pt x="1124649" y="872292"/>
                </a:lnTo>
                <a:cubicBezTo>
                  <a:pt x="1123470" y="876784"/>
                  <a:pt x="1123582" y="878581"/>
                  <a:pt x="1125603" y="876334"/>
                </a:cubicBezTo>
                <a:cubicBezTo>
                  <a:pt x="1128298" y="872741"/>
                  <a:pt x="1132341" y="864207"/>
                  <a:pt x="1136833" y="852978"/>
                </a:cubicBezTo>
                <a:cubicBezTo>
                  <a:pt x="1139078" y="847139"/>
                  <a:pt x="1141324" y="840850"/>
                  <a:pt x="1143570" y="834113"/>
                </a:cubicBezTo>
                <a:cubicBezTo>
                  <a:pt x="1144918" y="830520"/>
                  <a:pt x="1146265" y="827375"/>
                  <a:pt x="1147163" y="823333"/>
                </a:cubicBezTo>
                <a:cubicBezTo>
                  <a:pt x="1148062" y="819740"/>
                  <a:pt x="1149409" y="816147"/>
                  <a:pt x="1150308" y="812104"/>
                </a:cubicBezTo>
                <a:cubicBezTo>
                  <a:pt x="1151206" y="810307"/>
                  <a:pt x="1152104" y="808511"/>
                  <a:pt x="1153002" y="806265"/>
                </a:cubicBezTo>
                <a:cubicBezTo>
                  <a:pt x="1146714" y="826028"/>
                  <a:pt x="1148062" y="826477"/>
                  <a:pt x="1150308" y="825130"/>
                </a:cubicBezTo>
                <a:cubicBezTo>
                  <a:pt x="1152104" y="823782"/>
                  <a:pt x="1155698" y="820189"/>
                  <a:pt x="1151206" y="832316"/>
                </a:cubicBezTo>
                <a:cubicBezTo>
                  <a:pt x="1139527" y="863758"/>
                  <a:pt x="1125603" y="894750"/>
                  <a:pt x="1108086" y="923946"/>
                </a:cubicBezTo>
                <a:cubicBezTo>
                  <a:pt x="1090569" y="953591"/>
                  <a:pt x="1071255" y="980540"/>
                  <a:pt x="1050593" y="1005244"/>
                </a:cubicBezTo>
                <a:cubicBezTo>
                  <a:pt x="1045203" y="1011532"/>
                  <a:pt x="1040262" y="1017821"/>
                  <a:pt x="1034872" y="1023211"/>
                </a:cubicBezTo>
                <a:cubicBezTo>
                  <a:pt x="1029482" y="1029050"/>
                  <a:pt x="1024093" y="1034889"/>
                  <a:pt x="1018253" y="1040728"/>
                </a:cubicBezTo>
                <a:cubicBezTo>
                  <a:pt x="1012414" y="1046118"/>
                  <a:pt x="1007024" y="1051957"/>
                  <a:pt x="1001185" y="1057347"/>
                </a:cubicBezTo>
                <a:cubicBezTo>
                  <a:pt x="995346" y="1062737"/>
                  <a:pt x="989507" y="1067678"/>
                  <a:pt x="983668" y="1073068"/>
                </a:cubicBezTo>
                <a:cubicBezTo>
                  <a:pt x="959862" y="1093729"/>
                  <a:pt x="934260" y="1112594"/>
                  <a:pt x="907310" y="1129663"/>
                </a:cubicBezTo>
                <a:cubicBezTo>
                  <a:pt x="879911" y="1146731"/>
                  <a:pt x="850715" y="1161553"/>
                  <a:pt x="819274" y="1175028"/>
                </a:cubicBezTo>
                <a:cubicBezTo>
                  <a:pt x="813884" y="1177274"/>
                  <a:pt x="808494" y="1179969"/>
                  <a:pt x="802655" y="1181765"/>
                </a:cubicBezTo>
                <a:cubicBezTo>
                  <a:pt x="771663" y="1193444"/>
                  <a:pt x="740671" y="1201978"/>
                  <a:pt x="709229" y="1207817"/>
                </a:cubicBezTo>
                <a:cubicBezTo>
                  <a:pt x="693508" y="1210961"/>
                  <a:pt x="677788" y="1212757"/>
                  <a:pt x="661617" y="1214554"/>
                </a:cubicBezTo>
                <a:cubicBezTo>
                  <a:pt x="653533" y="1215004"/>
                  <a:pt x="645448" y="1215902"/>
                  <a:pt x="637812" y="1216351"/>
                </a:cubicBezTo>
                <a:cubicBezTo>
                  <a:pt x="629727" y="1216800"/>
                  <a:pt x="621642" y="1216800"/>
                  <a:pt x="613557" y="1216800"/>
                </a:cubicBezTo>
                <a:cubicBezTo>
                  <a:pt x="617599" y="1216351"/>
                  <a:pt x="622091" y="1215452"/>
                  <a:pt x="626134" y="1214554"/>
                </a:cubicBezTo>
                <a:cubicBezTo>
                  <a:pt x="574480" y="1215902"/>
                  <a:pt x="522377" y="1211410"/>
                  <a:pt x="471172" y="1200630"/>
                </a:cubicBezTo>
                <a:cubicBezTo>
                  <a:pt x="408739" y="1188503"/>
                  <a:pt x="348101" y="1165146"/>
                  <a:pt x="291507" y="1132357"/>
                </a:cubicBezTo>
                <a:cubicBezTo>
                  <a:pt x="234912" y="1099119"/>
                  <a:pt x="183259" y="1056000"/>
                  <a:pt x="139241" y="1002999"/>
                </a:cubicBezTo>
                <a:cubicBezTo>
                  <a:pt x="104880" y="961227"/>
                  <a:pt x="76582" y="915412"/>
                  <a:pt x="54538" y="866691"/>
                </a:cubicBezTo>
                <a:lnTo>
                  <a:pt x="43312" y="838759"/>
                </a:lnTo>
                <a:lnTo>
                  <a:pt x="41772" y="833215"/>
                </a:lnTo>
                <a:lnTo>
                  <a:pt x="38628" y="823333"/>
                </a:lnTo>
                <a:cubicBezTo>
                  <a:pt x="36382" y="817045"/>
                  <a:pt x="34137" y="810307"/>
                  <a:pt x="31890" y="804019"/>
                </a:cubicBezTo>
                <a:lnTo>
                  <a:pt x="27890" y="790785"/>
                </a:lnTo>
                <a:lnTo>
                  <a:pt x="20946" y="763555"/>
                </a:lnTo>
                <a:lnTo>
                  <a:pt x="14787" y="734563"/>
                </a:lnTo>
                <a:lnTo>
                  <a:pt x="10331" y="706551"/>
                </a:lnTo>
                <a:cubicBezTo>
                  <a:pt x="9432" y="699813"/>
                  <a:pt x="8534" y="693525"/>
                  <a:pt x="8085" y="686788"/>
                </a:cubicBezTo>
                <a:cubicBezTo>
                  <a:pt x="7636" y="680050"/>
                  <a:pt x="7187" y="673762"/>
                  <a:pt x="6737" y="667024"/>
                </a:cubicBezTo>
                <a:cubicBezTo>
                  <a:pt x="6288" y="663880"/>
                  <a:pt x="6288" y="660736"/>
                  <a:pt x="5839" y="657143"/>
                </a:cubicBezTo>
                <a:cubicBezTo>
                  <a:pt x="5839" y="653998"/>
                  <a:pt x="5839" y="650855"/>
                  <a:pt x="5390" y="647261"/>
                </a:cubicBezTo>
                <a:cubicBezTo>
                  <a:pt x="4941" y="640973"/>
                  <a:pt x="4941" y="634235"/>
                  <a:pt x="4492" y="627947"/>
                </a:cubicBezTo>
                <a:cubicBezTo>
                  <a:pt x="4042" y="602569"/>
                  <a:pt x="5053" y="577866"/>
                  <a:pt x="6850" y="554340"/>
                </a:cubicBezTo>
                <a:lnTo>
                  <a:pt x="13573" y="491106"/>
                </a:lnTo>
                <a:lnTo>
                  <a:pt x="13475" y="491402"/>
                </a:lnTo>
                <a:cubicBezTo>
                  <a:pt x="5839" y="529580"/>
                  <a:pt x="1796" y="567310"/>
                  <a:pt x="1347" y="604591"/>
                </a:cubicBezTo>
                <a:cubicBezTo>
                  <a:pt x="1572" y="565738"/>
                  <a:pt x="5390" y="526436"/>
                  <a:pt x="13419" y="487359"/>
                </a:cubicBezTo>
                <a:lnTo>
                  <a:pt x="19982" y="466989"/>
                </a:lnTo>
                <a:lnTo>
                  <a:pt x="16264" y="481383"/>
                </a:lnTo>
                <a:lnTo>
                  <a:pt x="17012" y="479330"/>
                </a:lnTo>
                <a:cubicBezTo>
                  <a:pt x="17854" y="477253"/>
                  <a:pt x="18640" y="475232"/>
                  <a:pt x="19763" y="471189"/>
                </a:cubicBezTo>
                <a:cubicBezTo>
                  <a:pt x="27399" y="441544"/>
                  <a:pt x="38179" y="412798"/>
                  <a:pt x="49408" y="385848"/>
                </a:cubicBezTo>
                <a:cubicBezTo>
                  <a:pt x="60637" y="358898"/>
                  <a:pt x="73663" y="333745"/>
                  <a:pt x="85790" y="309939"/>
                </a:cubicBezTo>
                <a:cubicBezTo>
                  <a:pt x="85116" y="309603"/>
                  <a:pt x="93033" y="297138"/>
                  <a:pt x="94381" y="293580"/>
                </a:cubicBezTo>
                <a:lnTo>
                  <a:pt x="93052" y="293760"/>
                </a:lnTo>
                <a:lnTo>
                  <a:pt x="72484" y="328335"/>
                </a:lnTo>
                <a:lnTo>
                  <a:pt x="38328" y="410046"/>
                </a:lnTo>
                <a:lnTo>
                  <a:pt x="50755" y="371475"/>
                </a:lnTo>
                <a:cubicBezTo>
                  <a:pt x="57942" y="355755"/>
                  <a:pt x="68272" y="331050"/>
                  <a:pt x="76357" y="315330"/>
                </a:cubicBezTo>
                <a:cubicBezTo>
                  <a:pt x="97019" y="275354"/>
                  <a:pt x="123969" y="236726"/>
                  <a:pt x="156308" y="201242"/>
                </a:cubicBezTo>
                <a:cubicBezTo>
                  <a:pt x="160351" y="197200"/>
                  <a:pt x="163944" y="192259"/>
                  <a:pt x="168436" y="188216"/>
                </a:cubicBezTo>
                <a:cubicBezTo>
                  <a:pt x="172928" y="184174"/>
                  <a:pt x="176970" y="179683"/>
                  <a:pt x="181462" y="175640"/>
                </a:cubicBezTo>
                <a:lnTo>
                  <a:pt x="188199" y="169351"/>
                </a:lnTo>
                <a:lnTo>
                  <a:pt x="194937" y="163513"/>
                </a:lnTo>
                <a:cubicBezTo>
                  <a:pt x="199878" y="159470"/>
                  <a:pt x="204369" y="155428"/>
                  <a:pt x="208861" y="151385"/>
                </a:cubicBezTo>
                <a:cubicBezTo>
                  <a:pt x="213352" y="147343"/>
                  <a:pt x="218293" y="143749"/>
                  <a:pt x="223234" y="139707"/>
                </a:cubicBezTo>
                <a:cubicBezTo>
                  <a:pt x="228175" y="136113"/>
                  <a:pt x="233116" y="132071"/>
                  <a:pt x="238056" y="128478"/>
                </a:cubicBezTo>
                <a:cubicBezTo>
                  <a:pt x="248387" y="121740"/>
                  <a:pt x="258269" y="114105"/>
                  <a:pt x="268599" y="107816"/>
                </a:cubicBezTo>
                <a:lnTo>
                  <a:pt x="261330" y="113555"/>
                </a:lnTo>
                <a:lnTo>
                  <a:pt x="311383" y="80922"/>
                </a:lnTo>
                <a:cubicBezTo>
                  <a:pt x="332157" y="69076"/>
                  <a:pt x="353716" y="58408"/>
                  <a:pt x="375950" y="48976"/>
                </a:cubicBezTo>
                <a:cubicBezTo>
                  <a:pt x="419968" y="30111"/>
                  <a:pt x="466681" y="16187"/>
                  <a:pt x="515190" y="8551"/>
                </a:cubicBezTo>
                <a:cubicBezTo>
                  <a:pt x="539221" y="4508"/>
                  <a:pt x="563700" y="1926"/>
                  <a:pt x="588460" y="74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4" name="Picture Placeholder 43">
            <a:extLst>
              <a:ext uri="{FF2B5EF4-FFF2-40B4-BE49-F238E27FC236}">
                <a16:creationId xmlns:a16="http://schemas.microsoft.com/office/drawing/2014/main" id="{B0647DC2-2116-4B0D-9D4C-B40032F4D8D7}"/>
              </a:ext>
            </a:extLst>
          </p:cNvPr>
          <p:cNvSpPr>
            <a:spLocks noGrp="1"/>
          </p:cNvSpPr>
          <p:nvPr>
            <p:ph type="pic" sz="quarter" idx="43" hasCustomPrompt="1"/>
          </p:nvPr>
        </p:nvSpPr>
        <p:spPr>
          <a:xfrm>
            <a:off x="8812249" y="2256300"/>
            <a:ext cx="1189394" cy="1216800"/>
          </a:xfrm>
          <a:custGeom>
            <a:avLst/>
            <a:gdLst>
              <a:gd name="connsiteX0" fmla="*/ 1112241 w 1189394"/>
              <a:gd name="connsiteY0" fmla="*/ 367329 h 1216800"/>
              <a:gd name="connsiteX1" fmla="*/ 1112656 w 1189394"/>
              <a:gd name="connsiteY1" fmla="*/ 367329 h 1216800"/>
              <a:gd name="connsiteX2" fmla="*/ 1120952 w 1189394"/>
              <a:gd name="connsiteY2" fmla="*/ 387240 h 1216800"/>
              <a:gd name="connsiteX3" fmla="*/ 1112241 w 1189394"/>
              <a:gd name="connsiteY3" fmla="*/ 367329 h 1216800"/>
              <a:gd name="connsiteX4" fmla="*/ 1145425 w 1189394"/>
              <a:gd name="connsiteY4" fmla="*/ 352812 h 1216800"/>
              <a:gd name="connsiteX5" fmla="*/ 1145840 w 1189394"/>
              <a:gd name="connsiteY5" fmla="*/ 352812 h 1216800"/>
              <a:gd name="connsiteX6" fmla="*/ 1154551 w 1189394"/>
              <a:gd name="connsiteY6" fmla="*/ 373966 h 1216800"/>
              <a:gd name="connsiteX7" fmla="*/ 1145425 w 1189394"/>
              <a:gd name="connsiteY7" fmla="*/ 352812 h 1216800"/>
              <a:gd name="connsiteX8" fmla="*/ 1078152 w 1189394"/>
              <a:gd name="connsiteY8" fmla="*/ 303780 h 1216800"/>
              <a:gd name="connsiteX9" fmla="*/ 1084035 w 1189394"/>
              <a:gd name="connsiteY9" fmla="*/ 312576 h 1216800"/>
              <a:gd name="connsiteX10" fmla="*/ 1083620 w 1189394"/>
              <a:gd name="connsiteY10" fmla="*/ 312576 h 1216800"/>
              <a:gd name="connsiteX11" fmla="*/ 1064718 w 1189394"/>
              <a:gd name="connsiteY11" fmla="*/ 283691 h 1216800"/>
              <a:gd name="connsiteX12" fmla="*/ 1069102 w 1189394"/>
              <a:gd name="connsiteY12" fmla="*/ 289762 h 1216800"/>
              <a:gd name="connsiteX13" fmla="*/ 1074080 w 1189394"/>
              <a:gd name="connsiteY13" fmla="*/ 297228 h 1216800"/>
              <a:gd name="connsiteX14" fmla="*/ 1078152 w 1189394"/>
              <a:gd name="connsiteY14" fmla="*/ 303780 h 1216800"/>
              <a:gd name="connsiteX15" fmla="*/ 166501 w 1189394"/>
              <a:gd name="connsiteY15" fmla="*/ 246208 h 1216800"/>
              <a:gd name="connsiteX16" fmla="*/ 158206 w 1189394"/>
              <a:gd name="connsiteY16" fmla="*/ 261141 h 1216800"/>
              <a:gd name="connsiteX17" fmla="*/ 150325 w 1189394"/>
              <a:gd name="connsiteY17" fmla="*/ 276903 h 1216800"/>
              <a:gd name="connsiteX18" fmla="*/ 146591 w 1189394"/>
              <a:gd name="connsiteY18" fmla="*/ 284784 h 1216800"/>
              <a:gd name="connsiteX19" fmla="*/ 142858 w 1189394"/>
              <a:gd name="connsiteY19" fmla="*/ 292666 h 1216800"/>
              <a:gd name="connsiteX20" fmla="*/ 135806 w 1189394"/>
              <a:gd name="connsiteY20" fmla="*/ 308843 h 1216800"/>
              <a:gd name="connsiteX21" fmla="*/ 58654 w 1189394"/>
              <a:gd name="connsiteY21" fmla="*/ 534493 h 1216800"/>
              <a:gd name="connsiteX22" fmla="*/ 57824 w 1189394"/>
              <a:gd name="connsiteY22" fmla="*/ 654370 h 1216800"/>
              <a:gd name="connsiteX23" fmla="*/ 82712 w 1189394"/>
              <a:gd name="connsiteY23" fmla="*/ 771758 h 1216800"/>
              <a:gd name="connsiteX24" fmla="*/ 204248 w 1189394"/>
              <a:gd name="connsiteY24" fmla="*/ 976668 h 1216800"/>
              <a:gd name="connsiteX25" fmla="*/ 400448 w 1189394"/>
              <a:gd name="connsiteY25" fmla="*/ 1111892 h 1216800"/>
              <a:gd name="connsiteX26" fmla="*/ 635224 w 1189394"/>
              <a:gd name="connsiteY26" fmla="*/ 1152128 h 1216800"/>
              <a:gd name="connsiteX27" fmla="*/ 865437 w 1189394"/>
              <a:gd name="connsiteY27" fmla="*/ 1090323 h 1216800"/>
              <a:gd name="connsiteX28" fmla="*/ 1048363 w 1189394"/>
              <a:gd name="connsiteY28" fmla="*/ 937677 h 1216800"/>
              <a:gd name="connsiteX29" fmla="*/ 1150817 w 1189394"/>
              <a:gd name="connsiteY29" fmla="*/ 722397 h 1216800"/>
              <a:gd name="connsiteX30" fmla="*/ 1166995 w 1189394"/>
              <a:gd name="connsiteY30" fmla="*/ 773832 h 1216800"/>
              <a:gd name="connsiteX31" fmla="*/ 1037578 w 1189394"/>
              <a:gd name="connsiteY31" fmla="*/ 992016 h 1216800"/>
              <a:gd name="connsiteX32" fmla="*/ 828934 w 1189394"/>
              <a:gd name="connsiteY32" fmla="*/ 1134291 h 1216800"/>
              <a:gd name="connsiteX33" fmla="*/ 580470 w 1189394"/>
              <a:gd name="connsiteY33" fmla="*/ 1174527 h 1216800"/>
              <a:gd name="connsiteX34" fmla="*/ 339473 w 1189394"/>
              <a:gd name="connsiteY34" fmla="*/ 1105670 h 1216800"/>
              <a:gd name="connsiteX35" fmla="*/ 151154 w 1189394"/>
              <a:gd name="connsiteY35" fmla="*/ 941825 h 1216800"/>
              <a:gd name="connsiteX36" fmla="*/ 50773 w 1189394"/>
              <a:gd name="connsiteY36" fmla="*/ 714515 h 1216800"/>
              <a:gd name="connsiteX37" fmla="*/ 56580 w 1189394"/>
              <a:gd name="connsiteY37" fmla="*/ 466881 h 1216800"/>
              <a:gd name="connsiteX38" fmla="*/ 99304 w 1189394"/>
              <a:gd name="connsiteY38" fmla="*/ 350322 h 1216800"/>
              <a:gd name="connsiteX39" fmla="*/ 166501 w 1189394"/>
              <a:gd name="connsiteY39" fmla="*/ 246208 h 1216800"/>
              <a:gd name="connsiteX40" fmla="*/ 1057903 w 1189394"/>
              <a:gd name="connsiteY40" fmla="*/ 215513 h 1216800"/>
              <a:gd name="connsiteX41" fmla="*/ 1060392 w 1189394"/>
              <a:gd name="connsiteY41" fmla="*/ 216757 h 1216800"/>
              <a:gd name="connsiteX42" fmla="*/ 1063295 w 1189394"/>
              <a:gd name="connsiteY42" fmla="*/ 218417 h 1216800"/>
              <a:gd name="connsiteX43" fmla="*/ 1074909 w 1189394"/>
              <a:gd name="connsiteY43" fmla="*/ 232935 h 1216800"/>
              <a:gd name="connsiteX44" fmla="*/ 1086109 w 1189394"/>
              <a:gd name="connsiteY44" fmla="*/ 247867 h 1216800"/>
              <a:gd name="connsiteX45" fmla="*/ 1100212 w 1189394"/>
              <a:gd name="connsiteY45" fmla="*/ 268607 h 1216800"/>
              <a:gd name="connsiteX46" fmla="*/ 1116804 w 1189394"/>
              <a:gd name="connsiteY46" fmla="*/ 295569 h 1216800"/>
              <a:gd name="connsiteX47" fmla="*/ 1124685 w 1189394"/>
              <a:gd name="connsiteY47" fmla="*/ 309672 h 1216800"/>
              <a:gd name="connsiteX48" fmla="*/ 1128419 w 1189394"/>
              <a:gd name="connsiteY48" fmla="*/ 316724 h 1216800"/>
              <a:gd name="connsiteX49" fmla="*/ 1131737 w 1189394"/>
              <a:gd name="connsiteY49" fmla="*/ 323775 h 1216800"/>
              <a:gd name="connsiteX50" fmla="*/ 1130907 w 1189394"/>
              <a:gd name="connsiteY50" fmla="*/ 323361 h 1216800"/>
              <a:gd name="connsiteX51" fmla="*/ 1123026 w 1189394"/>
              <a:gd name="connsiteY51" fmla="*/ 308843 h 1216800"/>
              <a:gd name="connsiteX52" fmla="*/ 1114730 w 1189394"/>
              <a:gd name="connsiteY52" fmla="*/ 294325 h 1216800"/>
              <a:gd name="connsiteX53" fmla="*/ 1096894 w 1189394"/>
              <a:gd name="connsiteY53" fmla="*/ 266119 h 1216800"/>
              <a:gd name="connsiteX54" fmla="*/ 1082791 w 1189394"/>
              <a:gd name="connsiteY54" fmla="*/ 246623 h 1216800"/>
              <a:gd name="connsiteX55" fmla="*/ 1070761 w 1189394"/>
              <a:gd name="connsiteY55" fmla="*/ 230861 h 1216800"/>
              <a:gd name="connsiteX56" fmla="*/ 1064539 w 1189394"/>
              <a:gd name="connsiteY56" fmla="*/ 222980 h 1216800"/>
              <a:gd name="connsiteX57" fmla="*/ 993194 w 1189394"/>
              <a:gd name="connsiteY57" fmla="*/ 199751 h 1216800"/>
              <a:gd name="connsiteX58" fmla="*/ 1000246 w 1189394"/>
              <a:gd name="connsiteY58" fmla="*/ 202654 h 1216800"/>
              <a:gd name="connsiteX59" fmla="*/ 1045407 w 1189394"/>
              <a:gd name="connsiteY59" fmla="*/ 254815 h 1216800"/>
              <a:gd name="connsiteX60" fmla="*/ 1064718 w 1189394"/>
              <a:gd name="connsiteY60" fmla="*/ 283691 h 1216800"/>
              <a:gd name="connsiteX61" fmla="*/ 1063710 w 1189394"/>
              <a:gd name="connsiteY61" fmla="*/ 282296 h 1216800"/>
              <a:gd name="connsiteX62" fmla="*/ 1053340 w 1189394"/>
              <a:gd name="connsiteY62" fmla="*/ 267363 h 1216800"/>
              <a:gd name="connsiteX63" fmla="*/ 1042140 w 1189394"/>
              <a:gd name="connsiteY63" fmla="*/ 253260 h 1216800"/>
              <a:gd name="connsiteX64" fmla="*/ 1036333 w 1189394"/>
              <a:gd name="connsiteY64" fmla="*/ 246208 h 1216800"/>
              <a:gd name="connsiteX65" fmla="*/ 1030526 w 1189394"/>
              <a:gd name="connsiteY65" fmla="*/ 239156 h 1216800"/>
              <a:gd name="connsiteX66" fmla="*/ 1018497 w 1189394"/>
              <a:gd name="connsiteY66" fmla="*/ 225468 h 1216800"/>
              <a:gd name="connsiteX67" fmla="*/ 993194 w 1189394"/>
              <a:gd name="connsiteY67" fmla="*/ 199751 h 1216800"/>
              <a:gd name="connsiteX68" fmla="*/ 609506 w 1189394"/>
              <a:gd name="connsiteY68" fmla="*/ 67015 h 1216800"/>
              <a:gd name="connsiteX69" fmla="*/ 1140448 w 1189394"/>
              <a:gd name="connsiteY69" fmla="*/ 597957 h 1216800"/>
              <a:gd name="connsiteX70" fmla="*/ 1137707 w 1189394"/>
              <a:gd name="connsiteY70" fmla="*/ 652243 h 1216800"/>
              <a:gd name="connsiteX71" fmla="*/ 1130495 w 1189394"/>
              <a:gd name="connsiteY71" fmla="*/ 699493 h 1216800"/>
              <a:gd name="connsiteX72" fmla="*/ 1131737 w 1189394"/>
              <a:gd name="connsiteY72" fmla="*/ 702071 h 1216800"/>
              <a:gd name="connsiteX73" fmla="*/ 1141277 w 1189394"/>
              <a:gd name="connsiteY73" fmla="*/ 726130 h 1216800"/>
              <a:gd name="connsiteX74" fmla="*/ 1048777 w 1189394"/>
              <a:gd name="connsiteY74" fmla="*/ 919841 h 1216800"/>
              <a:gd name="connsiteX75" fmla="*/ 889080 w 1189394"/>
              <a:gd name="connsiteY75" fmla="*/ 1062531 h 1216800"/>
              <a:gd name="connsiteX76" fmla="*/ 687488 w 1189394"/>
              <a:gd name="connsiteY76" fmla="*/ 1132217 h 1216800"/>
              <a:gd name="connsiteX77" fmla="*/ 475526 w 1189394"/>
              <a:gd name="connsiteY77" fmla="*/ 1118944 h 1216800"/>
              <a:gd name="connsiteX78" fmla="*/ 285963 w 1189394"/>
              <a:gd name="connsiteY78" fmla="*/ 1024784 h 1216800"/>
              <a:gd name="connsiteX79" fmla="*/ 147836 w 1189394"/>
              <a:gd name="connsiteY79" fmla="*/ 865502 h 1216800"/>
              <a:gd name="connsiteX80" fmla="*/ 82298 w 1189394"/>
              <a:gd name="connsiteY80" fmla="*/ 665984 h 1216800"/>
              <a:gd name="connsiteX81" fmla="*/ 81370 w 1189394"/>
              <a:gd name="connsiteY81" fmla="*/ 652662 h 1216800"/>
              <a:gd name="connsiteX82" fmla="*/ 81306 w 1189394"/>
              <a:gd name="connsiteY82" fmla="*/ 652243 h 1216800"/>
              <a:gd name="connsiteX83" fmla="*/ 81214 w 1189394"/>
              <a:gd name="connsiteY83" fmla="*/ 650428 h 1216800"/>
              <a:gd name="connsiteX84" fmla="*/ 78642 w 1189394"/>
              <a:gd name="connsiteY84" fmla="*/ 613499 h 1216800"/>
              <a:gd name="connsiteX85" fmla="*/ 78895 w 1189394"/>
              <a:gd name="connsiteY85" fmla="*/ 604502 h 1216800"/>
              <a:gd name="connsiteX86" fmla="*/ 78565 w 1189394"/>
              <a:gd name="connsiteY86" fmla="*/ 597957 h 1216800"/>
              <a:gd name="connsiteX87" fmla="*/ 79725 w 1189394"/>
              <a:gd name="connsiteY87" fmla="*/ 574974 h 1216800"/>
              <a:gd name="connsiteX88" fmla="*/ 80120 w 1189394"/>
              <a:gd name="connsiteY88" fmla="*/ 560937 h 1216800"/>
              <a:gd name="connsiteX89" fmla="*/ 80642 w 1189394"/>
              <a:gd name="connsiteY89" fmla="*/ 556824 h 1216800"/>
              <a:gd name="connsiteX90" fmla="*/ 81306 w 1189394"/>
              <a:gd name="connsiteY90" fmla="*/ 543672 h 1216800"/>
              <a:gd name="connsiteX91" fmla="*/ 609506 w 1189394"/>
              <a:gd name="connsiteY91" fmla="*/ 67015 h 1216800"/>
              <a:gd name="connsiteX92" fmla="*/ 358553 w 1189394"/>
              <a:gd name="connsiteY92" fmla="*/ 49179 h 1216800"/>
              <a:gd name="connsiteX93" fmla="*/ 300897 w 1189394"/>
              <a:gd name="connsiteY93" fmla="*/ 90244 h 1216800"/>
              <a:gd name="connsiteX94" fmla="*/ 188071 w 1189394"/>
              <a:gd name="connsiteY94" fmla="*/ 179011 h 1216800"/>
              <a:gd name="connsiteX95" fmla="*/ 99719 w 1189394"/>
              <a:gd name="connsiteY95" fmla="*/ 291836 h 1216800"/>
              <a:gd name="connsiteX96" fmla="*/ 40818 w 1189394"/>
              <a:gd name="connsiteY96" fmla="*/ 422912 h 1216800"/>
              <a:gd name="connsiteX97" fmla="*/ 15515 w 1189394"/>
              <a:gd name="connsiteY97" fmla="*/ 563944 h 1216800"/>
              <a:gd name="connsiteX98" fmla="*/ 24226 w 1189394"/>
              <a:gd name="connsiteY98" fmla="*/ 707049 h 1216800"/>
              <a:gd name="connsiteX99" fmla="*/ 31692 w 1189394"/>
              <a:gd name="connsiteY99" fmla="*/ 742307 h 1216800"/>
              <a:gd name="connsiteX100" fmla="*/ 36255 w 1189394"/>
              <a:gd name="connsiteY100" fmla="*/ 759729 h 1216800"/>
              <a:gd name="connsiteX101" fmla="*/ 41233 w 1189394"/>
              <a:gd name="connsiteY101" fmla="*/ 777150 h 1216800"/>
              <a:gd name="connsiteX102" fmla="*/ 66950 w 1189394"/>
              <a:gd name="connsiteY102" fmla="*/ 844347 h 1216800"/>
              <a:gd name="connsiteX103" fmla="*/ 100549 w 1189394"/>
              <a:gd name="connsiteY103" fmla="*/ 907812 h 1216800"/>
              <a:gd name="connsiteX104" fmla="*/ 141614 w 1189394"/>
              <a:gd name="connsiteY104" fmla="*/ 966713 h 1216800"/>
              <a:gd name="connsiteX105" fmla="*/ 189316 w 1189394"/>
              <a:gd name="connsiteY105" fmla="*/ 1020637 h 1216800"/>
              <a:gd name="connsiteX106" fmla="*/ 243239 w 1189394"/>
              <a:gd name="connsiteY106" fmla="*/ 1067924 h 1216800"/>
              <a:gd name="connsiteX107" fmla="*/ 302141 w 1189394"/>
              <a:gd name="connsiteY107" fmla="*/ 1108989 h 1216800"/>
              <a:gd name="connsiteX108" fmla="*/ 317903 w 1189394"/>
              <a:gd name="connsiteY108" fmla="*/ 1118114 h 1216800"/>
              <a:gd name="connsiteX109" fmla="*/ 325784 w 1189394"/>
              <a:gd name="connsiteY109" fmla="*/ 1122677 h 1216800"/>
              <a:gd name="connsiteX110" fmla="*/ 333665 w 1189394"/>
              <a:gd name="connsiteY110" fmla="*/ 1126825 h 1216800"/>
              <a:gd name="connsiteX111" fmla="*/ 349843 w 1189394"/>
              <a:gd name="connsiteY111" fmla="*/ 1135121 h 1216800"/>
              <a:gd name="connsiteX112" fmla="*/ 366020 w 1189394"/>
              <a:gd name="connsiteY112" fmla="*/ 1142588 h 1216800"/>
              <a:gd name="connsiteX113" fmla="*/ 433217 w 1189394"/>
              <a:gd name="connsiteY113" fmla="*/ 1168305 h 1216800"/>
              <a:gd name="connsiteX114" fmla="*/ 503318 w 1189394"/>
              <a:gd name="connsiteY114" fmla="*/ 1185312 h 1216800"/>
              <a:gd name="connsiteX115" fmla="*/ 787454 w 1189394"/>
              <a:gd name="connsiteY115" fmla="*/ 1167890 h 1216800"/>
              <a:gd name="connsiteX116" fmla="*/ 918116 w 1189394"/>
              <a:gd name="connsiteY116" fmla="*/ 1108574 h 1216800"/>
              <a:gd name="connsiteX117" fmla="*/ 1030941 w 1189394"/>
              <a:gd name="connsiteY117" fmla="*/ 1019807 h 1216800"/>
              <a:gd name="connsiteX118" fmla="*/ 1119293 w 1189394"/>
              <a:gd name="connsiteY118" fmla="*/ 906982 h 1216800"/>
              <a:gd name="connsiteX119" fmla="*/ 1178194 w 1189394"/>
              <a:gd name="connsiteY119" fmla="*/ 775906 h 1216800"/>
              <a:gd name="connsiteX120" fmla="*/ 1189394 w 1189394"/>
              <a:gd name="connsiteY120" fmla="*/ 831074 h 1216800"/>
              <a:gd name="connsiteX121" fmla="*/ 1174046 w 1189394"/>
              <a:gd name="connsiteY121" fmla="*/ 865917 h 1216800"/>
              <a:gd name="connsiteX122" fmla="*/ 1165336 w 1189394"/>
              <a:gd name="connsiteY122" fmla="*/ 882924 h 1216800"/>
              <a:gd name="connsiteX123" fmla="*/ 1156210 w 1189394"/>
              <a:gd name="connsiteY123" fmla="*/ 899516 h 1216800"/>
              <a:gd name="connsiteX124" fmla="*/ 1136714 w 1189394"/>
              <a:gd name="connsiteY124" fmla="*/ 931870 h 1216800"/>
              <a:gd name="connsiteX125" fmla="*/ 1126345 w 1189394"/>
              <a:gd name="connsiteY125" fmla="*/ 947632 h 1216800"/>
              <a:gd name="connsiteX126" fmla="*/ 1115145 w 1189394"/>
              <a:gd name="connsiteY126" fmla="*/ 962980 h 1216800"/>
              <a:gd name="connsiteX127" fmla="*/ 1011445 w 1189394"/>
              <a:gd name="connsiteY127" fmla="*/ 1073316 h 1216800"/>
              <a:gd name="connsiteX128" fmla="*/ 741412 w 1189394"/>
              <a:gd name="connsiteY128" fmla="*/ 1203978 h 1216800"/>
              <a:gd name="connsiteX129" fmla="*/ 591670 w 1189394"/>
              <a:gd name="connsiteY129" fmla="*/ 1216422 h 1216800"/>
              <a:gd name="connsiteX130" fmla="*/ 516591 w 1189394"/>
              <a:gd name="connsiteY130" fmla="*/ 1209370 h 1216800"/>
              <a:gd name="connsiteX131" fmla="*/ 497925 w 1189394"/>
              <a:gd name="connsiteY131" fmla="*/ 1206052 h 1216800"/>
              <a:gd name="connsiteX132" fmla="*/ 479674 w 1189394"/>
              <a:gd name="connsiteY132" fmla="*/ 1202319 h 1216800"/>
              <a:gd name="connsiteX133" fmla="*/ 443172 w 1189394"/>
              <a:gd name="connsiteY133" fmla="*/ 1192778 h 1216800"/>
              <a:gd name="connsiteX134" fmla="*/ 425336 w 1189394"/>
              <a:gd name="connsiteY134" fmla="*/ 1187386 h 1216800"/>
              <a:gd name="connsiteX135" fmla="*/ 407499 w 1189394"/>
              <a:gd name="connsiteY135" fmla="*/ 1181164 h 1216800"/>
              <a:gd name="connsiteX136" fmla="*/ 372242 w 1189394"/>
              <a:gd name="connsiteY136" fmla="*/ 1167476 h 1216800"/>
              <a:gd name="connsiteX137" fmla="*/ 355235 w 1189394"/>
              <a:gd name="connsiteY137" fmla="*/ 1159594 h 1216800"/>
              <a:gd name="connsiteX138" fmla="*/ 338228 w 1189394"/>
              <a:gd name="connsiteY138" fmla="*/ 1151298 h 1216800"/>
              <a:gd name="connsiteX139" fmla="*/ 305044 w 1189394"/>
              <a:gd name="connsiteY139" fmla="*/ 1133462 h 1216800"/>
              <a:gd name="connsiteX140" fmla="*/ 288867 w 1189394"/>
              <a:gd name="connsiteY140" fmla="*/ 1123922 h 1216800"/>
              <a:gd name="connsiteX141" fmla="*/ 273105 w 1189394"/>
              <a:gd name="connsiteY141" fmla="*/ 1113552 h 1216800"/>
              <a:gd name="connsiteX142" fmla="*/ 265224 w 1189394"/>
              <a:gd name="connsiteY142" fmla="*/ 1108574 h 1216800"/>
              <a:gd name="connsiteX143" fmla="*/ 257757 w 1189394"/>
              <a:gd name="connsiteY143" fmla="*/ 1103182 h 1216800"/>
              <a:gd name="connsiteX144" fmla="*/ 242410 w 1189394"/>
              <a:gd name="connsiteY144" fmla="*/ 1091982 h 1216800"/>
              <a:gd name="connsiteX145" fmla="*/ 185583 w 1189394"/>
              <a:gd name="connsiteY145" fmla="*/ 1043036 h 1216800"/>
              <a:gd name="connsiteX146" fmla="*/ 134977 w 1189394"/>
              <a:gd name="connsiteY146" fmla="*/ 987868 h 1216800"/>
              <a:gd name="connsiteX147" fmla="*/ 91838 w 1189394"/>
              <a:gd name="connsiteY147" fmla="*/ 926893 h 1216800"/>
              <a:gd name="connsiteX148" fmla="*/ 73172 w 1189394"/>
              <a:gd name="connsiteY148" fmla="*/ 894538 h 1216800"/>
              <a:gd name="connsiteX149" fmla="*/ 64462 w 1189394"/>
              <a:gd name="connsiteY149" fmla="*/ 877946 h 1216800"/>
              <a:gd name="connsiteX150" fmla="*/ 56166 w 1189394"/>
              <a:gd name="connsiteY150" fmla="*/ 861354 h 1216800"/>
              <a:gd name="connsiteX151" fmla="*/ 48699 w 1189394"/>
              <a:gd name="connsiteY151" fmla="*/ 844347 h 1216800"/>
              <a:gd name="connsiteX152" fmla="*/ 44966 w 1189394"/>
              <a:gd name="connsiteY152" fmla="*/ 835637 h 1216800"/>
              <a:gd name="connsiteX153" fmla="*/ 41647 w 1189394"/>
              <a:gd name="connsiteY153" fmla="*/ 826926 h 1216800"/>
              <a:gd name="connsiteX154" fmla="*/ 35011 w 1189394"/>
              <a:gd name="connsiteY154" fmla="*/ 809504 h 1216800"/>
              <a:gd name="connsiteX155" fmla="*/ 29204 w 1189394"/>
              <a:gd name="connsiteY155" fmla="*/ 791668 h 1216800"/>
              <a:gd name="connsiteX156" fmla="*/ 18834 w 1189394"/>
              <a:gd name="connsiteY156" fmla="*/ 755996 h 1216800"/>
              <a:gd name="connsiteX157" fmla="*/ 14686 w 1189394"/>
              <a:gd name="connsiteY157" fmla="*/ 737744 h 1216800"/>
              <a:gd name="connsiteX158" fmla="*/ 10952 w 1189394"/>
              <a:gd name="connsiteY158" fmla="*/ 719493 h 1216800"/>
              <a:gd name="connsiteX159" fmla="*/ 1412 w 1189394"/>
              <a:gd name="connsiteY159" fmla="*/ 645659 h 1216800"/>
              <a:gd name="connsiteX160" fmla="*/ 9293 w 1189394"/>
              <a:gd name="connsiteY160" fmla="*/ 497576 h 1216800"/>
              <a:gd name="connsiteX161" fmla="*/ 12612 w 1189394"/>
              <a:gd name="connsiteY161" fmla="*/ 479325 h 1216800"/>
              <a:gd name="connsiteX162" fmla="*/ 16760 w 1189394"/>
              <a:gd name="connsiteY162" fmla="*/ 461074 h 1216800"/>
              <a:gd name="connsiteX163" fmla="*/ 21323 w 1189394"/>
              <a:gd name="connsiteY163" fmla="*/ 443238 h 1216800"/>
              <a:gd name="connsiteX164" fmla="*/ 26715 w 1189394"/>
              <a:gd name="connsiteY164" fmla="*/ 425401 h 1216800"/>
              <a:gd name="connsiteX165" fmla="*/ 29204 w 1189394"/>
              <a:gd name="connsiteY165" fmla="*/ 416691 h 1216800"/>
              <a:gd name="connsiteX166" fmla="*/ 32107 w 1189394"/>
              <a:gd name="connsiteY166" fmla="*/ 407565 h 1216800"/>
              <a:gd name="connsiteX167" fmla="*/ 38329 w 1189394"/>
              <a:gd name="connsiteY167" fmla="*/ 390144 h 1216800"/>
              <a:gd name="connsiteX168" fmla="*/ 45381 w 1189394"/>
              <a:gd name="connsiteY168" fmla="*/ 372722 h 1216800"/>
              <a:gd name="connsiteX169" fmla="*/ 52432 w 1189394"/>
              <a:gd name="connsiteY169" fmla="*/ 355715 h 1216800"/>
              <a:gd name="connsiteX170" fmla="*/ 68610 w 1189394"/>
              <a:gd name="connsiteY170" fmla="*/ 322531 h 1216800"/>
              <a:gd name="connsiteX171" fmla="*/ 77320 w 1189394"/>
              <a:gd name="connsiteY171" fmla="*/ 306354 h 1216800"/>
              <a:gd name="connsiteX172" fmla="*/ 86861 w 1189394"/>
              <a:gd name="connsiteY172" fmla="*/ 290177 h 1216800"/>
              <a:gd name="connsiteX173" fmla="*/ 96816 w 1189394"/>
              <a:gd name="connsiteY173" fmla="*/ 274415 h 1216800"/>
              <a:gd name="connsiteX174" fmla="*/ 106771 w 1189394"/>
              <a:gd name="connsiteY174" fmla="*/ 259067 h 1216800"/>
              <a:gd name="connsiteX175" fmla="*/ 117556 w 1189394"/>
              <a:gd name="connsiteY175" fmla="*/ 244135 h 1216800"/>
              <a:gd name="connsiteX176" fmla="*/ 128755 w 1189394"/>
              <a:gd name="connsiteY176" fmla="*/ 229202 h 1216800"/>
              <a:gd name="connsiteX177" fmla="*/ 232455 w 1189394"/>
              <a:gd name="connsiteY177" fmla="*/ 125087 h 1216800"/>
              <a:gd name="connsiteX178" fmla="*/ 358553 w 1189394"/>
              <a:gd name="connsiteY178" fmla="*/ 49179 h 1216800"/>
              <a:gd name="connsiteX179" fmla="*/ 818565 w 1189394"/>
              <a:gd name="connsiteY179" fmla="*/ 47520 h 1216800"/>
              <a:gd name="connsiteX180" fmla="*/ 841378 w 1189394"/>
              <a:gd name="connsiteY180" fmla="*/ 54157 h 1216800"/>
              <a:gd name="connsiteX181" fmla="*/ 864192 w 1189394"/>
              <a:gd name="connsiteY181" fmla="*/ 62038 h 1216800"/>
              <a:gd name="connsiteX182" fmla="*/ 1047948 w 1189394"/>
              <a:gd name="connsiteY182" fmla="*/ 200166 h 1216800"/>
              <a:gd name="connsiteX183" fmla="*/ 1035089 w 1189394"/>
              <a:gd name="connsiteY183" fmla="*/ 188552 h 1216800"/>
              <a:gd name="connsiteX184" fmla="*/ 1021816 w 1189394"/>
              <a:gd name="connsiteY184" fmla="*/ 177352 h 1216800"/>
              <a:gd name="connsiteX185" fmla="*/ 818565 w 1189394"/>
              <a:gd name="connsiteY185" fmla="*/ 47520 h 1216800"/>
              <a:gd name="connsiteX186" fmla="*/ 695369 w 1189394"/>
              <a:gd name="connsiteY186" fmla="*/ 46691 h 1216800"/>
              <a:gd name="connsiteX187" fmla="*/ 704909 w 1189394"/>
              <a:gd name="connsiteY187" fmla="*/ 46691 h 1216800"/>
              <a:gd name="connsiteX188" fmla="*/ 722331 w 1189394"/>
              <a:gd name="connsiteY188" fmla="*/ 50009 h 1216800"/>
              <a:gd name="connsiteX189" fmla="*/ 739752 w 1189394"/>
              <a:gd name="connsiteY189" fmla="*/ 54157 h 1216800"/>
              <a:gd name="connsiteX190" fmla="*/ 748463 w 1189394"/>
              <a:gd name="connsiteY190" fmla="*/ 56231 h 1216800"/>
              <a:gd name="connsiteX191" fmla="*/ 757174 w 1189394"/>
              <a:gd name="connsiteY191" fmla="*/ 58719 h 1216800"/>
              <a:gd name="connsiteX192" fmla="*/ 774181 w 1189394"/>
              <a:gd name="connsiteY192" fmla="*/ 63697 h 1216800"/>
              <a:gd name="connsiteX193" fmla="*/ 840549 w 1189394"/>
              <a:gd name="connsiteY193" fmla="*/ 89830 h 1216800"/>
              <a:gd name="connsiteX194" fmla="*/ 960840 w 1189394"/>
              <a:gd name="connsiteY194" fmla="*/ 166152 h 1216800"/>
              <a:gd name="connsiteX195" fmla="*/ 951715 w 1189394"/>
              <a:gd name="connsiteY195" fmla="*/ 161589 h 1216800"/>
              <a:gd name="connsiteX196" fmla="*/ 947567 w 1189394"/>
              <a:gd name="connsiteY196" fmla="*/ 159101 h 1216800"/>
              <a:gd name="connsiteX197" fmla="*/ 667163 w 1189394"/>
              <a:gd name="connsiteY197" fmla="*/ 47105 h 1216800"/>
              <a:gd name="connsiteX198" fmla="*/ 685829 w 1189394"/>
              <a:gd name="connsiteY198" fmla="*/ 47105 h 1216800"/>
              <a:gd name="connsiteX199" fmla="*/ 609506 w 1189394"/>
              <a:gd name="connsiteY199" fmla="*/ 35491 h 1216800"/>
              <a:gd name="connsiteX200" fmla="*/ 587107 w 1189394"/>
              <a:gd name="connsiteY200" fmla="*/ 38809 h 1216800"/>
              <a:gd name="connsiteX201" fmla="*/ 581300 w 1189394"/>
              <a:gd name="connsiteY201" fmla="*/ 39639 h 1216800"/>
              <a:gd name="connsiteX202" fmla="*/ 575492 w 1189394"/>
              <a:gd name="connsiteY202" fmla="*/ 40883 h 1216800"/>
              <a:gd name="connsiteX203" fmla="*/ 564293 w 1189394"/>
              <a:gd name="connsiteY203" fmla="*/ 43372 h 1216800"/>
              <a:gd name="connsiteX204" fmla="*/ 371827 w 1189394"/>
              <a:gd name="connsiteY204" fmla="*/ 94807 h 1216800"/>
              <a:gd name="connsiteX205" fmla="*/ 210055 w 1189394"/>
              <a:gd name="connsiteY205" fmla="*/ 210536 h 1216800"/>
              <a:gd name="connsiteX206" fmla="*/ 272690 w 1189394"/>
              <a:gd name="connsiteY206" fmla="*/ 142509 h 1216800"/>
              <a:gd name="connsiteX207" fmla="*/ 349428 w 1189394"/>
              <a:gd name="connsiteY207" fmla="*/ 95636 h 1216800"/>
              <a:gd name="connsiteX208" fmla="*/ 390492 w 1189394"/>
              <a:gd name="connsiteY208" fmla="*/ 76971 h 1216800"/>
              <a:gd name="connsiteX209" fmla="*/ 411647 w 1189394"/>
              <a:gd name="connsiteY209" fmla="*/ 69089 h 1216800"/>
              <a:gd name="connsiteX210" fmla="*/ 432802 w 1189394"/>
              <a:gd name="connsiteY210" fmla="*/ 62038 h 1216800"/>
              <a:gd name="connsiteX211" fmla="*/ 520324 w 1189394"/>
              <a:gd name="connsiteY211" fmla="*/ 41713 h 1216800"/>
              <a:gd name="connsiteX212" fmla="*/ 609506 w 1189394"/>
              <a:gd name="connsiteY212" fmla="*/ 35491 h 1216800"/>
              <a:gd name="connsiteX213" fmla="*/ 593335 w 1189394"/>
              <a:gd name="connsiteY213" fmla="*/ 97 h 1216800"/>
              <a:gd name="connsiteX214" fmla="*/ 776670 w 1189394"/>
              <a:gd name="connsiteY214" fmla="*/ 25121 h 1216800"/>
              <a:gd name="connsiteX215" fmla="*/ 761322 w 1189394"/>
              <a:gd name="connsiteY215" fmla="*/ 22632 h 1216800"/>
              <a:gd name="connsiteX216" fmla="*/ 745145 w 1189394"/>
              <a:gd name="connsiteY216" fmla="*/ 20973 h 1216800"/>
              <a:gd name="connsiteX217" fmla="*/ 702006 w 1189394"/>
              <a:gd name="connsiteY217" fmla="*/ 12262 h 1216800"/>
              <a:gd name="connsiteX218" fmla="*/ 680022 w 1189394"/>
              <a:gd name="connsiteY218" fmla="*/ 9359 h 1216800"/>
              <a:gd name="connsiteX219" fmla="*/ 658037 w 1189394"/>
              <a:gd name="connsiteY219" fmla="*/ 7284 h 1216800"/>
              <a:gd name="connsiteX220" fmla="*/ 636053 w 1189394"/>
              <a:gd name="connsiteY220" fmla="*/ 5625 h 1216800"/>
              <a:gd name="connsiteX221" fmla="*/ 614069 w 1189394"/>
              <a:gd name="connsiteY221" fmla="*/ 4796 h 1216800"/>
              <a:gd name="connsiteX222" fmla="*/ 592085 w 1189394"/>
              <a:gd name="connsiteY222" fmla="*/ 5211 h 1216800"/>
              <a:gd name="connsiteX223" fmla="*/ 580885 w 1189394"/>
              <a:gd name="connsiteY223" fmla="*/ 5625 h 1216800"/>
              <a:gd name="connsiteX224" fmla="*/ 570100 w 1189394"/>
              <a:gd name="connsiteY224" fmla="*/ 6455 h 1216800"/>
              <a:gd name="connsiteX225" fmla="*/ 397959 w 1189394"/>
              <a:gd name="connsiteY225" fmla="*/ 42957 h 1216800"/>
              <a:gd name="connsiteX226" fmla="*/ 405840 w 1189394"/>
              <a:gd name="connsiteY226" fmla="*/ 38809 h 1216800"/>
              <a:gd name="connsiteX227" fmla="*/ 412062 w 1189394"/>
              <a:gd name="connsiteY227" fmla="*/ 35906 h 1216800"/>
              <a:gd name="connsiteX228" fmla="*/ 427825 w 1189394"/>
              <a:gd name="connsiteY228" fmla="*/ 28854 h 1216800"/>
              <a:gd name="connsiteX229" fmla="*/ 441513 w 1189394"/>
              <a:gd name="connsiteY229" fmla="*/ 23876 h 1216800"/>
              <a:gd name="connsiteX230" fmla="*/ 461838 w 1189394"/>
              <a:gd name="connsiteY230" fmla="*/ 17655 h 1216800"/>
              <a:gd name="connsiteX231" fmla="*/ 491289 w 1189394"/>
              <a:gd name="connsiteY231" fmla="*/ 10603 h 1216800"/>
              <a:gd name="connsiteX232" fmla="*/ 509955 w 1189394"/>
              <a:gd name="connsiteY232" fmla="*/ 7284 h 1216800"/>
              <a:gd name="connsiteX233" fmla="*/ 520324 w 1189394"/>
              <a:gd name="connsiteY233" fmla="*/ 5625 h 1216800"/>
              <a:gd name="connsiteX234" fmla="*/ 531524 w 1189394"/>
              <a:gd name="connsiteY234" fmla="*/ 4381 h 1216800"/>
              <a:gd name="connsiteX235" fmla="*/ 593335 w 1189394"/>
              <a:gd name="connsiteY235" fmla="*/ 9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89394" h="1216800">
                <a:moveTo>
                  <a:pt x="1112241" y="367329"/>
                </a:moveTo>
                <a:cubicBezTo>
                  <a:pt x="1112241" y="367329"/>
                  <a:pt x="1112656" y="367329"/>
                  <a:pt x="1112656" y="367329"/>
                </a:cubicBezTo>
                <a:cubicBezTo>
                  <a:pt x="1115560" y="373966"/>
                  <a:pt x="1118463" y="380188"/>
                  <a:pt x="1120952" y="387240"/>
                </a:cubicBezTo>
                <a:cubicBezTo>
                  <a:pt x="1118463" y="380188"/>
                  <a:pt x="1115145" y="373966"/>
                  <a:pt x="1112241" y="367329"/>
                </a:cubicBezTo>
                <a:close/>
                <a:moveTo>
                  <a:pt x="1145425" y="352812"/>
                </a:moveTo>
                <a:cubicBezTo>
                  <a:pt x="1145425" y="352812"/>
                  <a:pt x="1145840" y="352812"/>
                  <a:pt x="1145840" y="352812"/>
                </a:cubicBezTo>
                <a:cubicBezTo>
                  <a:pt x="1148744" y="359863"/>
                  <a:pt x="1152062" y="366500"/>
                  <a:pt x="1154551" y="373966"/>
                </a:cubicBezTo>
                <a:cubicBezTo>
                  <a:pt x="1152062" y="366500"/>
                  <a:pt x="1148329" y="359863"/>
                  <a:pt x="1145425" y="352812"/>
                </a:cubicBezTo>
                <a:close/>
                <a:moveTo>
                  <a:pt x="1078152" y="303780"/>
                </a:moveTo>
                <a:lnTo>
                  <a:pt x="1084035" y="312576"/>
                </a:lnTo>
                <a:cubicBezTo>
                  <a:pt x="1084035" y="312576"/>
                  <a:pt x="1083620" y="312576"/>
                  <a:pt x="1083620" y="312576"/>
                </a:cubicBezTo>
                <a:close/>
                <a:moveTo>
                  <a:pt x="1064718" y="283691"/>
                </a:moveTo>
                <a:lnTo>
                  <a:pt x="1069102" y="289762"/>
                </a:lnTo>
                <a:lnTo>
                  <a:pt x="1074080" y="297228"/>
                </a:lnTo>
                <a:lnTo>
                  <a:pt x="1078152" y="303780"/>
                </a:lnTo>
                <a:close/>
                <a:moveTo>
                  <a:pt x="166501" y="246208"/>
                </a:moveTo>
                <a:cubicBezTo>
                  <a:pt x="163598" y="251600"/>
                  <a:pt x="160694" y="256578"/>
                  <a:pt x="158206" y="261141"/>
                </a:cubicBezTo>
                <a:cubicBezTo>
                  <a:pt x="155717" y="266533"/>
                  <a:pt x="152813" y="271511"/>
                  <a:pt x="150325" y="276903"/>
                </a:cubicBezTo>
                <a:lnTo>
                  <a:pt x="146591" y="284784"/>
                </a:lnTo>
                <a:lnTo>
                  <a:pt x="142858" y="292666"/>
                </a:lnTo>
                <a:cubicBezTo>
                  <a:pt x="140369" y="298058"/>
                  <a:pt x="138295" y="303450"/>
                  <a:pt x="135806" y="308843"/>
                </a:cubicBezTo>
                <a:cubicBezTo>
                  <a:pt x="94327" y="377285"/>
                  <a:pt x="67780" y="454852"/>
                  <a:pt x="58654" y="534493"/>
                </a:cubicBezTo>
                <a:cubicBezTo>
                  <a:pt x="54091" y="574314"/>
                  <a:pt x="53676" y="614549"/>
                  <a:pt x="57824" y="654370"/>
                </a:cubicBezTo>
                <a:cubicBezTo>
                  <a:pt x="61558" y="694190"/>
                  <a:pt x="70268" y="733596"/>
                  <a:pt x="82712" y="771758"/>
                </a:cubicBezTo>
                <a:cubicBezTo>
                  <a:pt x="107600" y="847666"/>
                  <a:pt x="149495" y="918182"/>
                  <a:pt x="204248" y="976668"/>
                </a:cubicBezTo>
                <a:cubicBezTo>
                  <a:pt x="259002" y="1035155"/>
                  <a:pt x="326199" y="1082027"/>
                  <a:pt x="400448" y="1111892"/>
                </a:cubicBezTo>
                <a:cubicBezTo>
                  <a:pt x="474282" y="1142173"/>
                  <a:pt x="555167" y="1155861"/>
                  <a:pt x="635224" y="1152128"/>
                </a:cubicBezTo>
                <a:cubicBezTo>
                  <a:pt x="715280" y="1148809"/>
                  <a:pt x="794506" y="1127240"/>
                  <a:pt x="865437" y="1090323"/>
                </a:cubicBezTo>
                <a:cubicBezTo>
                  <a:pt x="936367" y="1053820"/>
                  <a:pt x="999417" y="1001141"/>
                  <a:pt x="1048363" y="937677"/>
                </a:cubicBezTo>
                <a:cubicBezTo>
                  <a:pt x="1097723" y="874627"/>
                  <a:pt x="1132981" y="800379"/>
                  <a:pt x="1150817" y="722397"/>
                </a:cubicBezTo>
                <a:cubicBezTo>
                  <a:pt x="1157040" y="738989"/>
                  <a:pt x="1162017" y="755995"/>
                  <a:pt x="1166995" y="773832"/>
                </a:cubicBezTo>
                <a:cubicBezTo>
                  <a:pt x="1140448" y="854717"/>
                  <a:pt x="1096064" y="930210"/>
                  <a:pt x="1037578" y="992016"/>
                </a:cubicBezTo>
                <a:cubicBezTo>
                  <a:pt x="979506" y="1053820"/>
                  <a:pt x="907746" y="1103182"/>
                  <a:pt x="828934" y="1134291"/>
                </a:cubicBezTo>
                <a:cubicBezTo>
                  <a:pt x="750123" y="1165816"/>
                  <a:pt x="664674" y="1179504"/>
                  <a:pt x="580470" y="1174527"/>
                </a:cubicBezTo>
                <a:cubicBezTo>
                  <a:pt x="496266" y="1169549"/>
                  <a:pt x="413307" y="1145906"/>
                  <a:pt x="339473" y="1105670"/>
                </a:cubicBezTo>
                <a:cubicBezTo>
                  <a:pt x="265223" y="1065850"/>
                  <a:pt x="200930" y="1009022"/>
                  <a:pt x="151154" y="941825"/>
                </a:cubicBezTo>
                <a:cubicBezTo>
                  <a:pt x="101793" y="874627"/>
                  <a:pt x="66950" y="796231"/>
                  <a:pt x="50773" y="714515"/>
                </a:cubicBezTo>
                <a:cubicBezTo>
                  <a:pt x="34596" y="632385"/>
                  <a:pt x="36670" y="547766"/>
                  <a:pt x="56580" y="466881"/>
                </a:cubicBezTo>
                <a:cubicBezTo>
                  <a:pt x="66535" y="426645"/>
                  <a:pt x="80638" y="387240"/>
                  <a:pt x="99304" y="350322"/>
                </a:cubicBezTo>
                <a:cubicBezTo>
                  <a:pt x="117970" y="313406"/>
                  <a:pt x="140369" y="278148"/>
                  <a:pt x="166501" y="246208"/>
                </a:cubicBezTo>
                <a:close/>
                <a:moveTo>
                  <a:pt x="1057903" y="215513"/>
                </a:moveTo>
                <a:cubicBezTo>
                  <a:pt x="1058732" y="215928"/>
                  <a:pt x="1059562" y="216343"/>
                  <a:pt x="1060392" y="216757"/>
                </a:cubicBezTo>
                <a:cubicBezTo>
                  <a:pt x="1061221" y="217587"/>
                  <a:pt x="1062465" y="218002"/>
                  <a:pt x="1063295" y="218417"/>
                </a:cubicBezTo>
                <a:cubicBezTo>
                  <a:pt x="1067443" y="222980"/>
                  <a:pt x="1071176" y="227957"/>
                  <a:pt x="1074909" y="232935"/>
                </a:cubicBezTo>
                <a:cubicBezTo>
                  <a:pt x="1078643" y="237912"/>
                  <a:pt x="1082791" y="242890"/>
                  <a:pt x="1086109" y="247867"/>
                </a:cubicBezTo>
                <a:cubicBezTo>
                  <a:pt x="1090672" y="254504"/>
                  <a:pt x="1095649" y="261556"/>
                  <a:pt x="1100212" y="268607"/>
                </a:cubicBezTo>
                <a:cubicBezTo>
                  <a:pt x="1106019" y="277733"/>
                  <a:pt x="1111827" y="286444"/>
                  <a:pt x="1116804" y="295569"/>
                </a:cubicBezTo>
                <a:lnTo>
                  <a:pt x="1124685" y="309672"/>
                </a:lnTo>
                <a:lnTo>
                  <a:pt x="1128419" y="316724"/>
                </a:lnTo>
                <a:lnTo>
                  <a:pt x="1131737" y="323775"/>
                </a:lnTo>
                <a:cubicBezTo>
                  <a:pt x="1131322" y="323775"/>
                  <a:pt x="1131322" y="323361"/>
                  <a:pt x="1130907" y="323361"/>
                </a:cubicBezTo>
                <a:cubicBezTo>
                  <a:pt x="1128419" y="318383"/>
                  <a:pt x="1125930" y="313820"/>
                  <a:pt x="1123026" y="308843"/>
                </a:cubicBezTo>
                <a:lnTo>
                  <a:pt x="1114730" y="294325"/>
                </a:lnTo>
                <a:cubicBezTo>
                  <a:pt x="1108923" y="284784"/>
                  <a:pt x="1103115" y="275244"/>
                  <a:pt x="1096894" y="266119"/>
                </a:cubicBezTo>
                <a:lnTo>
                  <a:pt x="1082791" y="246623"/>
                </a:lnTo>
                <a:cubicBezTo>
                  <a:pt x="1079057" y="241231"/>
                  <a:pt x="1074909" y="236253"/>
                  <a:pt x="1070761" y="230861"/>
                </a:cubicBezTo>
                <a:lnTo>
                  <a:pt x="1064539" y="222980"/>
                </a:lnTo>
                <a:close/>
                <a:moveTo>
                  <a:pt x="993194" y="199751"/>
                </a:moveTo>
                <a:cubicBezTo>
                  <a:pt x="995268" y="200580"/>
                  <a:pt x="997757" y="201410"/>
                  <a:pt x="1000246" y="202654"/>
                </a:cubicBezTo>
                <a:cubicBezTo>
                  <a:pt x="1016423" y="219039"/>
                  <a:pt x="1031459" y="236460"/>
                  <a:pt x="1045407" y="254815"/>
                </a:cubicBezTo>
                <a:lnTo>
                  <a:pt x="1064718" y="283691"/>
                </a:lnTo>
                <a:lnTo>
                  <a:pt x="1063710" y="282296"/>
                </a:lnTo>
                <a:lnTo>
                  <a:pt x="1053340" y="267363"/>
                </a:lnTo>
                <a:lnTo>
                  <a:pt x="1042140" y="253260"/>
                </a:lnTo>
                <a:lnTo>
                  <a:pt x="1036333" y="246208"/>
                </a:lnTo>
                <a:lnTo>
                  <a:pt x="1030526" y="239156"/>
                </a:lnTo>
                <a:cubicBezTo>
                  <a:pt x="1026378" y="234594"/>
                  <a:pt x="1022645" y="230031"/>
                  <a:pt x="1018497" y="225468"/>
                </a:cubicBezTo>
                <a:cubicBezTo>
                  <a:pt x="1010201" y="216757"/>
                  <a:pt x="1001905" y="208047"/>
                  <a:pt x="993194" y="199751"/>
                </a:cubicBezTo>
                <a:close/>
                <a:moveTo>
                  <a:pt x="609506" y="67015"/>
                </a:moveTo>
                <a:cubicBezTo>
                  <a:pt x="902737" y="67015"/>
                  <a:pt x="1140448" y="304726"/>
                  <a:pt x="1140448" y="597957"/>
                </a:cubicBezTo>
                <a:cubicBezTo>
                  <a:pt x="1140448" y="616284"/>
                  <a:pt x="1139519" y="634394"/>
                  <a:pt x="1137707" y="652243"/>
                </a:cubicBezTo>
                <a:lnTo>
                  <a:pt x="1130495" y="699493"/>
                </a:lnTo>
                <a:lnTo>
                  <a:pt x="1131737" y="702071"/>
                </a:lnTo>
                <a:cubicBezTo>
                  <a:pt x="1135055" y="709953"/>
                  <a:pt x="1137959" y="717834"/>
                  <a:pt x="1141277" y="726130"/>
                </a:cubicBezTo>
                <a:cubicBezTo>
                  <a:pt x="1123855" y="796231"/>
                  <a:pt x="1091916" y="862184"/>
                  <a:pt x="1048777" y="919841"/>
                </a:cubicBezTo>
                <a:cubicBezTo>
                  <a:pt x="1005638" y="977497"/>
                  <a:pt x="950885" y="1026444"/>
                  <a:pt x="889080" y="1062531"/>
                </a:cubicBezTo>
                <a:cubicBezTo>
                  <a:pt x="827275" y="1099034"/>
                  <a:pt x="758419" y="1122677"/>
                  <a:pt x="687488" y="1132217"/>
                </a:cubicBezTo>
                <a:cubicBezTo>
                  <a:pt x="616558" y="1141758"/>
                  <a:pt x="544383" y="1137195"/>
                  <a:pt x="475526" y="1118944"/>
                </a:cubicBezTo>
                <a:cubicBezTo>
                  <a:pt x="406670" y="1100693"/>
                  <a:pt x="341961" y="1068339"/>
                  <a:pt x="285963" y="1024784"/>
                </a:cubicBezTo>
                <a:cubicBezTo>
                  <a:pt x="229966" y="981231"/>
                  <a:pt x="182679" y="926892"/>
                  <a:pt x="147836" y="865502"/>
                </a:cubicBezTo>
                <a:cubicBezTo>
                  <a:pt x="112993" y="804112"/>
                  <a:pt x="90594" y="735670"/>
                  <a:pt x="82298" y="665984"/>
                </a:cubicBezTo>
                <a:lnTo>
                  <a:pt x="81370" y="652662"/>
                </a:lnTo>
                <a:lnTo>
                  <a:pt x="81306" y="652243"/>
                </a:lnTo>
                <a:lnTo>
                  <a:pt x="81214" y="650428"/>
                </a:lnTo>
                <a:lnTo>
                  <a:pt x="78642" y="613499"/>
                </a:lnTo>
                <a:lnTo>
                  <a:pt x="78895" y="604502"/>
                </a:lnTo>
                <a:lnTo>
                  <a:pt x="78565" y="597957"/>
                </a:lnTo>
                <a:lnTo>
                  <a:pt x="79725" y="574974"/>
                </a:lnTo>
                <a:lnTo>
                  <a:pt x="80120" y="560937"/>
                </a:lnTo>
                <a:lnTo>
                  <a:pt x="80642" y="556824"/>
                </a:lnTo>
                <a:lnTo>
                  <a:pt x="81306" y="543672"/>
                </a:lnTo>
                <a:cubicBezTo>
                  <a:pt x="108495" y="275941"/>
                  <a:pt x="334602" y="67015"/>
                  <a:pt x="609506" y="67015"/>
                </a:cubicBezTo>
                <a:close/>
                <a:moveTo>
                  <a:pt x="358553" y="49179"/>
                </a:moveTo>
                <a:cubicBezTo>
                  <a:pt x="338228" y="61623"/>
                  <a:pt x="319562" y="75311"/>
                  <a:pt x="300897" y="90244"/>
                </a:cubicBezTo>
                <a:cubicBezTo>
                  <a:pt x="259831" y="115547"/>
                  <a:pt x="222085" y="145413"/>
                  <a:pt x="188071" y="179011"/>
                </a:cubicBezTo>
                <a:cubicBezTo>
                  <a:pt x="154473" y="213024"/>
                  <a:pt x="124607" y="250771"/>
                  <a:pt x="99719" y="291836"/>
                </a:cubicBezTo>
                <a:cubicBezTo>
                  <a:pt x="74831" y="333316"/>
                  <a:pt x="55336" y="377285"/>
                  <a:pt x="40818" y="422912"/>
                </a:cubicBezTo>
                <a:cubicBezTo>
                  <a:pt x="27130" y="468540"/>
                  <a:pt x="18419" y="516242"/>
                  <a:pt x="15515" y="563944"/>
                </a:cubicBezTo>
                <a:cubicBezTo>
                  <a:pt x="12612" y="611646"/>
                  <a:pt x="15515" y="659762"/>
                  <a:pt x="24226" y="707049"/>
                </a:cubicBezTo>
                <a:cubicBezTo>
                  <a:pt x="25885" y="719078"/>
                  <a:pt x="29204" y="730693"/>
                  <a:pt x="31692" y="742307"/>
                </a:cubicBezTo>
                <a:cubicBezTo>
                  <a:pt x="32937" y="748114"/>
                  <a:pt x="34596" y="753921"/>
                  <a:pt x="36255" y="759729"/>
                </a:cubicBezTo>
                <a:cubicBezTo>
                  <a:pt x="37915" y="765536"/>
                  <a:pt x="39574" y="771343"/>
                  <a:pt x="41233" y="777150"/>
                </a:cubicBezTo>
                <a:cubicBezTo>
                  <a:pt x="48699" y="799964"/>
                  <a:pt x="56995" y="822778"/>
                  <a:pt x="66950" y="844347"/>
                </a:cubicBezTo>
                <a:cubicBezTo>
                  <a:pt x="76906" y="866332"/>
                  <a:pt x="88520" y="887072"/>
                  <a:pt x="100549" y="907812"/>
                </a:cubicBezTo>
                <a:cubicBezTo>
                  <a:pt x="113408" y="928137"/>
                  <a:pt x="126681" y="948047"/>
                  <a:pt x="141614" y="966713"/>
                </a:cubicBezTo>
                <a:cubicBezTo>
                  <a:pt x="156132" y="985794"/>
                  <a:pt x="172724" y="1003630"/>
                  <a:pt x="189316" y="1020637"/>
                </a:cubicBezTo>
                <a:cubicBezTo>
                  <a:pt x="206737" y="1037229"/>
                  <a:pt x="224159" y="1053406"/>
                  <a:pt x="243239" y="1067924"/>
                </a:cubicBezTo>
                <a:cubicBezTo>
                  <a:pt x="261905" y="1082857"/>
                  <a:pt x="281816" y="1096545"/>
                  <a:pt x="302141" y="1108989"/>
                </a:cubicBezTo>
                <a:lnTo>
                  <a:pt x="317903" y="1118114"/>
                </a:lnTo>
                <a:lnTo>
                  <a:pt x="325784" y="1122677"/>
                </a:lnTo>
                <a:lnTo>
                  <a:pt x="333665" y="1126825"/>
                </a:lnTo>
                <a:lnTo>
                  <a:pt x="349843" y="1135121"/>
                </a:lnTo>
                <a:cubicBezTo>
                  <a:pt x="355235" y="1137610"/>
                  <a:pt x="360627" y="1140099"/>
                  <a:pt x="366020" y="1142588"/>
                </a:cubicBezTo>
                <a:cubicBezTo>
                  <a:pt x="387589" y="1152957"/>
                  <a:pt x="410403" y="1160839"/>
                  <a:pt x="433217" y="1168305"/>
                </a:cubicBezTo>
                <a:cubicBezTo>
                  <a:pt x="456446" y="1175357"/>
                  <a:pt x="479674" y="1181164"/>
                  <a:pt x="503318" y="1185312"/>
                </a:cubicBezTo>
                <a:cubicBezTo>
                  <a:pt x="597477" y="1202733"/>
                  <a:pt x="695784" y="1196096"/>
                  <a:pt x="787454" y="1167890"/>
                </a:cubicBezTo>
                <a:cubicBezTo>
                  <a:pt x="833082" y="1153372"/>
                  <a:pt x="877051" y="1133462"/>
                  <a:pt x="918116" y="1108574"/>
                </a:cubicBezTo>
                <a:cubicBezTo>
                  <a:pt x="959181" y="1083271"/>
                  <a:pt x="996928" y="1053821"/>
                  <a:pt x="1030941" y="1019807"/>
                </a:cubicBezTo>
                <a:cubicBezTo>
                  <a:pt x="1064539" y="985794"/>
                  <a:pt x="1094405" y="948047"/>
                  <a:pt x="1119293" y="906982"/>
                </a:cubicBezTo>
                <a:cubicBezTo>
                  <a:pt x="1144181" y="865917"/>
                  <a:pt x="1163677" y="821534"/>
                  <a:pt x="1178194" y="775906"/>
                </a:cubicBezTo>
                <a:cubicBezTo>
                  <a:pt x="1182757" y="793742"/>
                  <a:pt x="1186905" y="812408"/>
                  <a:pt x="1189394" y="831074"/>
                </a:cubicBezTo>
                <a:cubicBezTo>
                  <a:pt x="1184831" y="843103"/>
                  <a:pt x="1179439" y="854303"/>
                  <a:pt x="1174046" y="865917"/>
                </a:cubicBezTo>
                <a:cubicBezTo>
                  <a:pt x="1171557" y="871724"/>
                  <a:pt x="1168239" y="877117"/>
                  <a:pt x="1165336" y="882924"/>
                </a:cubicBezTo>
                <a:cubicBezTo>
                  <a:pt x="1162017" y="888316"/>
                  <a:pt x="1159529" y="894123"/>
                  <a:pt x="1156210" y="899516"/>
                </a:cubicBezTo>
                <a:cubicBezTo>
                  <a:pt x="1149988" y="910301"/>
                  <a:pt x="1143766" y="921500"/>
                  <a:pt x="1136714" y="931870"/>
                </a:cubicBezTo>
                <a:lnTo>
                  <a:pt x="1126345" y="947632"/>
                </a:lnTo>
                <a:lnTo>
                  <a:pt x="1115145" y="962980"/>
                </a:lnTo>
                <a:cubicBezTo>
                  <a:pt x="1085279" y="1004045"/>
                  <a:pt x="1050022" y="1040962"/>
                  <a:pt x="1011445" y="1073316"/>
                </a:cubicBezTo>
                <a:cubicBezTo>
                  <a:pt x="933878" y="1138025"/>
                  <a:pt x="840134" y="1183652"/>
                  <a:pt x="741412" y="1203978"/>
                </a:cubicBezTo>
                <a:cubicBezTo>
                  <a:pt x="692051" y="1214348"/>
                  <a:pt x="641861" y="1218081"/>
                  <a:pt x="591670" y="1216422"/>
                </a:cubicBezTo>
                <a:cubicBezTo>
                  <a:pt x="566367" y="1216007"/>
                  <a:pt x="541479" y="1213103"/>
                  <a:pt x="516591" y="1209370"/>
                </a:cubicBezTo>
                <a:cubicBezTo>
                  <a:pt x="510369" y="1208540"/>
                  <a:pt x="504148" y="1207296"/>
                  <a:pt x="497925" y="1206052"/>
                </a:cubicBezTo>
                <a:cubicBezTo>
                  <a:pt x="492118" y="1204807"/>
                  <a:pt x="485896" y="1203978"/>
                  <a:pt x="479674" y="1202319"/>
                </a:cubicBezTo>
                <a:cubicBezTo>
                  <a:pt x="467230" y="1199000"/>
                  <a:pt x="455201" y="1196511"/>
                  <a:pt x="443172" y="1192778"/>
                </a:cubicBezTo>
                <a:lnTo>
                  <a:pt x="425336" y="1187386"/>
                </a:lnTo>
                <a:lnTo>
                  <a:pt x="407499" y="1181164"/>
                </a:lnTo>
                <a:cubicBezTo>
                  <a:pt x="395470" y="1177016"/>
                  <a:pt x="383856" y="1172038"/>
                  <a:pt x="372242" y="1167476"/>
                </a:cubicBezTo>
                <a:cubicBezTo>
                  <a:pt x="366435" y="1164987"/>
                  <a:pt x="361042" y="1162083"/>
                  <a:pt x="355235" y="1159594"/>
                </a:cubicBezTo>
                <a:cubicBezTo>
                  <a:pt x="349428" y="1156691"/>
                  <a:pt x="343620" y="1154202"/>
                  <a:pt x="338228" y="1151298"/>
                </a:cubicBezTo>
                <a:cubicBezTo>
                  <a:pt x="327029" y="1145491"/>
                  <a:pt x="315829" y="1140099"/>
                  <a:pt x="305044" y="1133462"/>
                </a:cubicBezTo>
                <a:cubicBezTo>
                  <a:pt x="299652" y="1130144"/>
                  <a:pt x="294260" y="1127240"/>
                  <a:pt x="288867" y="1123922"/>
                </a:cubicBezTo>
                <a:lnTo>
                  <a:pt x="273105" y="1113552"/>
                </a:lnTo>
                <a:lnTo>
                  <a:pt x="265224" y="1108574"/>
                </a:lnTo>
                <a:lnTo>
                  <a:pt x="257757" y="1103182"/>
                </a:lnTo>
                <a:lnTo>
                  <a:pt x="242410" y="1091982"/>
                </a:lnTo>
                <a:cubicBezTo>
                  <a:pt x="222499" y="1076635"/>
                  <a:pt x="203419" y="1060458"/>
                  <a:pt x="185583" y="1043036"/>
                </a:cubicBezTo>
                <a:cubicBezTo>
                  <a:pt x="167332" y="1025615"/>
                  <a:pt x="150740" y="1006948"/>
                  <a:pt x="134977" y="987868"/>
                </a:cubicBezTo>
                <a:cubicBezTo>
                  <a:pt x="119630" y="968372"/>
                  <a:pt x="104697" y="948047"/>
                  <a:pt x="91838" y="926893"/>
                </a:cubicBezTo>
                <a:cubicBezTo>
                  <a:pt x="85201" y="916522"/>
                  <a:pt x="79394" y="905323"/>
                  <a:pt x="73172" y="894538"/>
                </a:cubicBezTo>
                <a:cubicBezTo>
                  <a:pt x="69854" y="889146"/>
                  <a:pt x="67365" y="883338"/>
                  <a:pt x="64462" y="877946"/>
                </a:cubicBezTo>
                <a:cubicBezTo>
                  <a:pt x="61558" y="872554"/>
                  <a:pt x="58654" y="867162"/>
                  <a:pt x="56166" y="861354"/>
                </a:cubicBezTo>
                <a:lnTo>
                  <a:pt x="48699" y="844347"/>
                </a:lnTo>
                <a:cubicBezTo>
                  <a:pt x="47455" y="841444"/>
                  <a:pt x="46210" y="838540"/>
                  <a:pt x="44966" y="835637"/>
                </a:cubicBezTo>
                <a:lnTo>
                  <a:pt x="41647" y="826926"/>
                </a:lnTo>
                <a:lnTo>
                  <a:pt x="35011" y="809504"/>
                </a:lnTo>
                <a:cubicBezTo>
                  <a:pt x="32937" y="803697"/>
                  <a:pt x="31278" y="797475"/>
                  <a:pt x="29204" y="791668"/>
                </a:cubicBezTo>
                <a:cubicBezTo>
                  <a:pt x="25056" y="780054"/>
                  <a:pt x="22152" y="768025"/>
                  <a:pt x="18834" y="755996"/>
                </a:cubicBezTo>
                <a:cubicBezTo>
                  <a:pt x="17175" y="749773"/>
                  <a:pt x="15930" y="743966"/>
                  <a:pt x="14686" y="737744"/>
                </a:cubicBezTo>
                <a:cubicBezTo>
                  <a:pt x="13441" y="731522"/>
                  <a:pt x="12197" y="725715"/>
                  <a:pt x="10952" y="719493"/>
                </a:cubicBezTo>
                <a:cubicBezTo>
                  <a:pt x="6390" y="695020"/>
                  <a:pt x="2656" y="670547"/>
                  <a:pt x="1412" y="645659"/>
                </a:cubicBezTo>
                <a:cubicBezTo>
                  <a:pt x="-1906" y="596298"/>
                  <a:pt x="583" y="546522"/>
                  <a:pt x="9293" y="497576"/>
                </a:cubicBezTo>
                <a:lnTo>
                  <a:pt x="12612" y="479325"/>
                </a:lnTo>
                <a:cubicBezTo>
                  <a:pt x="13856" y="473103"/>
                  <a:pt x="15515" y="467296"/>
                  <a:pt x="16760" y="461074"/>
                </a:cubicBezTo>
                <a:cubicBezTo>
                  <a:pt x="18419" y="455267"/>
                  <a:pt x="19663" y="449045"/>
                  <a:pt x="21323" y="443238"/>
                </a:cubicBezTo>
                <a:lnTo>
                  <a:pt x="26715" y="425401"/>
                </a:lnTo>
                <a:cubicBezTo>
                  <a:pt x="27544" y="422498"/>
                  <a:pt x="28374" y="419594"/>
                  <a:pt x="29204" y="416691"/>
                </a:cubicBezTo>
                <a:lnTo>
                  <a:pt x="32107" y="407565"/>
                </a:lnTo>
                <a:lnTo>
                  <a:pt x="38329" y="390144"/>
                </a:lnTo>
                <a:cubicBezTo>
                  <a:pt x="40818" y="384336"/>
                  <a:pt x="42892" y="378529"/>
                  <a:pt x="45381" y="372722"/>
                </a:cubicBezTo>
                <a:cubicBezTo>
                  <a:pt x="47455" y="366915"/>
                  <a:pt x="49943" y="361108"/>
                  <a:pt x="52432" y="355715"/>
                </a:cubicBezTo>
                <a:cubicBezTo>
                  <a:pt x="57825" y="344516"/>
                  <a:pt x="62802" y="333316"/>
                  <a:pt x="68610" y="322531"/>
                </a:cubicBezTo>
                <a:cubicBezTo>
                  <a:pt x="71513" y="317139"/>
                  <a:pt x="74417" y="311746"/>
                  <a:pt x="77320" y="306354"/>
                </a:cubicBezTo>
                <a:lnTo>
                  <a:pt x="86861" y="290177"/>
                </a:lnTo>
                <a:cubicBezTo>
                  <a:pt x="90179" y="284785"/>
                  <a:pt x="93497" y="279392"/>
                  <a:pt x="96816" y="274415"/>
                </a:cubicBezTo>
                <a:lnTo>
                  <a:pt x="106771" y="259067"/>
                </a:lnTo>
                <a:lnTo>
                  <a:pt x="117556" y="244135"/>
                </a:lnTo>
                <a:cubicBezTo>
                  <a:pt x="121289" y="238742"/>
                  <a:pt x="125022" y="233764"/>
                  <a:pt x="128755" y="229202"/>
                </a:cubicBezTo>
                <a:cubicBezTo>
                  <a:pt x="159036" y="190625"/>
                  <a:pt x="193879" y="155368"/>
                  <a:pt x="232455" y="125087"/>
                </a:cubicBezTo>
                <a:cubicBezTo>
                  <a:pt x="271446" y="94807"/>
                  <a:pt x="313755" y="69090"/>
                  <a:pt x="358553" y="49179"/>
                </a:cubicBezTo>
                <a:close/>
                <a:moveTo>
                  <a:pt x="818565" y="47520"/>
                </a:moveTo>
                <a:cubicBezTo>
                  <a:pt x="826031" y="49594"/>
                  <a:pt x="833912" y="51668"/>
                  <a:pt x="841378" y="54157"/>
                </a:cubicBezTo>
                <a:lnTo>
                  <a:pt x="864192" y="62038"/>
                </a:lnTo>
                <a:cubicBezTo>
                  <a:pt x="933878" y="95637"/>
                  <a:pt x="996513" y="142924"/>
                  <a:pt x="1047948" y="200166"/>
                </a:cubicBezTo>
                <a:lnTo>
                  <a:pt x="1035089" y="188552"/>
                </a:lnTo>
                <a:cubicBezTo>
                  <a:pt x="1030526" y="184818"/>
                  <a:pt x="1026378" y="181085"/>
                  <a:pt x="1021816" y="177352"/>
                </a:cubicBezTo>
                <a:cubicBezTo>
                  <a:pt x="963744" y="120939"/>
                  <a:pt x="894472" y="76141"/>
                  <a:pt x="818565" y="47520"/>
                </a:cubicBezTo>
                <a:close/>
                <a:moveTo>
                  <a:pt x="695369" y="46691"/>
                </a:moveTo>
                <a:lnTo>
                  <a:pt x="704909" y="46691"/>
                </a:lnTo>
                <a:lnTo>
                  <a:pt x="722331" y="50009"/>
                </a:lnTo>
                <a:lnTo>
                  <a:pt x="739752" y="54157"/>
                </a:lnTo>
                <a:lnTo>
                  <a:pt x="748463" y="56231"/>
                </a:lnTo>
                <a:cubicBezTo>
                  <a:pt x="751367" y="57060"/>
                  <a:pt x="754271" y="57890"/>
                  <a:pt x="757174" y="58719"/>
                </a:cubicBezTo>
                <a:lnTo>
                  <a:pt x="774181" y="63697"/>
                </a:lnTo>
                <a:cubicBezTo>
                  <a:pt x="796580" y="71163"/>
                  <a:pt x="818979" y="79459"/>
                  <a:pt x="840549" y="89830"/>
                </a:cubicBezTo>
                <a:cubicBezTo>
                  <a:pt x="884102" y="109740"/>
                  <a:pt x="924338" y="135872"/>
                  <a:pt x="960840" y="166152"/>
                </a:cubicBezTo>
                <a:cubicBezTo>
                  <a:pt x="957936" y="164493"/>
                  <a:pt x="954618" y="163249"/>
                  <a:pt x="951715" y="161589"/>
                </a:cubicBezTo>
                <a:cubicBezTo>
                  <a:pt x="950470" y="160760"/>
                  <a:pt x="948811" y="159930"/>
                  <a:pt x="947567" y="159101"/>
                </a:cubicBezTo>
                <a:cubicBezTo>
                  <a:pt x="866681" y="96881"/>
                  <a:pt x="768374" y="57475"/>
                  <a:pt x="667163" y="47105"/>
                </a:cubicBezTo>
                <a:lnTo>
                  <a:pt x="685829" y="47105"/>
                </a:lnTo>
                <a:close/>
                <a:moveTo>
                  <a:pt x="609506" y="35491"/>
                </a:moveTo>
                <a:lnTo>
                  <a:pt x="587107" y="38809"/>
                </a:lnTo>
                <a:lnTo>
                  <a:pt x="581300" y="39639"/>
                </a:lnTo>
                <a:lnTo>
                  <a:pt x="575492" y="40883"/>
                </a:lnTo>
                <a:lnTo>
                  <a:pt x="564293" y="43372"/>
                </a:lnTo>
                <a:cubicBezTo>
                  <a:pt x="497510" y="48764"/>
                  <a:pt x="431972" y="66186"/>
                  <a:pt x="371827" y="94807"/>
                </a:cubicBezTo>
                <a:cubicBezTo>
                  <a:pt x="311681" y="123013"/>
                  <a:pt x="256513" y="162834"/>
                  <a:pt x="210055" y="210536"/>
                </a:cubicBezTo>
                <a:cubicBezTo>
                  <a:pt x="228721" y="186477"/>
                  <a:pt x="249461" y="163663"/>
                  <a:pt x="272690" y="142509"/>
                </a:cubicBezTo>
                <a:cubicBezTo>
                  <a:pt x="296748" y="124672"/>
                  <a:pt x="322881" y="109325"/>
                  <a:pt x="349428" y="95636"/>
                </a:cubicBezTo>
                <a:cubicBezTo>
                  <a:pt x="363116" y="89000"/>
                  <a:pt x="376804" y="82778"/>
                  <a:pt x="390492" y="76971"/>
                </a:cubicBezTo>
                <a:lnTo>
                  <a:pt x="411647" y="69089"/>
                </a:lnTo>
                <a:cubicBezTo>
                  <a:pt x="418284" y="66600"/>
                  <a:pt x="425751" y="64527"/>
                  <a:pt x="432802" y="62038"/>
                </a:cubicBezTo>
                <a:cubicBezTo>
                  <a:pt x="461423" y="53327"/>
                  <a:pt x="490874" y="45860"/>
                  <a:pt x="520324" y="41713"/>
                </a:cubicBezTo>
                <a:cubicBezTo>
                  <a:pt x="549775" y="37565"/>
                  <a:pt x="579640" y="35491"/>
                  <a:pt x="609506" y="35491"/>
                </a:cubicBezTo>
                <a:close/>
                <a:moveTo>
                  <a:pt x="593335" y="97"/>
                </a:moveTo>
                <a:cubicBezTo>
                  <a:pt x="655264" y="-1012"/>
                  <a:pt x="717250" y="7388"/>
                  <a:pt x="776670" y="25121"/>
                </a:cubicBezTo>
                <a:cubicBezTo>
                  <a:pt x="771277" y="24291"/>
                  <a:pt x="765885" y="23462"/>
                  <a:pt x="761322" y="22632"/>
                </a:cubicBezTo>
                <a:cubicBezTo>
                  <a:pt x="755930" y="21803"/>
                  <a:pt x="750538" y="21388"/>
                  <a:pt x="745145" y="20973"/>
                </a:cubicBezTo>
                <a:cubicBezTo>
                  <a:pt x="731042" y="17240"/>
                  <a:pt x="716524" y="14751"/>
                  <a:pt x="702006" y="12262"/>
                </a:cubicBezTo>
                <a:cubicBezTo>
                  <a:pt x="694540" y="11432"/>
                  <a:pt x="687488" y="10188"/>
                  <a:pt x="680022" y="9359"/>
                </a:cubicBezTo>
                <a:cubicBezTo>
                  <a:pt x="672556" y="8529"/>
                  <a:pt x="665504" y="7699"/>
                  <a:pt x="658037" y="7284"/>
                </a:cubicBezTo>
                <a:cubicBezTo>
                  <a:pt x="650571" y="6870"/>
                  <a:pt x="643520" y="5625"/>
                  <a:pt x="636053" y="5625"/>
                </a:cubicBezTo>
                <a:lnTo>
                  <a:pt x="614069" y="4796"/>
                </a:lnTo>
                <a:cubicBezTo>
                  <a:pt x="606602" y="4796"/>
                  <a:pt x="599551" y="5211"/>
                  <a:pt x="592085" y="5211"/>
                </a:cubicBezTo>
                <a:lnTo>
                  <a:pt x="580885" y="5625"/>
                </a:lnTo>
                <a:cubicBezTo>
                  <a:pt x="577567" y="6040"/>
                  <a:pt x="573834" y="6040"/>
                  <a:pt x="570100" y="6455"/>
                </a:cubicBezTo>
                <a:cubicBezTo>
                  <a:pt x="511199" y="9773"/>
                  <a:pt x="453127" y="22217"/>
                  <a:pt x="397959" y="42957"/>
                </a:cubicBezTo>
                <a:cubicBezTo>
                  <a:pt x="401278" y="41298"/>
                  <a:pt x="403766" y="40054"/>
                  <a:pt x="405840" y="38809"/>
                </a:cubicBezTo>
                <a:cubicBezTo>
                  <a:pt x="407914" y="37980"/>
                  <a:pt x="409988" y="36735"/>
                  <a:pt x="412062" y="35906"/>
                </a:cubicBezTo>
                <a:cubicBezTo>
                  <a:pt x="416210" y="33832"/>
                  <a:pt x="420358" y="31758"/>
                  <a:pt x="427825" y="28854"/>
                </a:cubicBezTo>
                <a:cubicBezTo>
                  <a:pt x="431558" y="27195"/>
                  <a:pt x="436121" y="25536"/>
                  <a:pt x="441513" y="23876"/>
                </a:cubicBezTo>
                <a:cubicBezTo>
                  <a:pt x="446905" y="22217"/>
                  <a:pt x="453542" y="19728"/>
                  <a:pt x="461838" y="17655"/>
                </a:cubicBezTo>
                <a:cubicBezTo>
                  <a:pt x="470134" y="15580"/>
                  <a:pt x="479674" y="13092"/>
                  <a:pt x="491289" y="10603"/>
                </a:cubicBezTo>
                <a:cubicBezTo>
                  <a:pt x="497096" y="9773"/>
                  <a:pt x="503318" y="8529"/>
                  <a:pt x="509955" y="7284"/>
                </a:cubicBezTo>
                <a:cubicBezTo>
                  <a:pt x="513273" y="6870"/>
                  <a:pt x="516591" y="6040"/>
                  <a:pt x="520324" y="5625"/>
                </a:cubicBezTo>
                <a:cubicBezTo>
                  <a:pt x="523643" y="5211"/>
                  <a:pt x="527791" y="4796"/>
                  <a:pt x="531524" y="4381"/>
                </a:cubicBezTo>
                <a:cubicBezTo>
                  <a:pt x="552057" y="1892"/>
                  <a:pt x="572693" y="467"/>
                  <a:pt x="593335" y="9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3" name="Picture Placeholder 42">
            <a:extLst>
              <a:ext uri="{FF2B5EF4-FFF2-40B4-BE49-F238E27FC236}">
                <a16:creationId xmlns:a16="http://schemas.microsoft.com/office/drawing/2014/main" id="{EB4627C6-B328-4BA7-91C9-65EC214D2B7F}"/>
              </a:ext>
            </a:extLst>
          </p:cNvPr>
          <p:cNvSpPr>
            <a:spLocks noGrp="1"/>
          </p:cNvSpPr>
          <p:nvPr>
            <p:ph type="pic" sz="quarter" idx="42" hasCustomPrompt="1"/>
          </p:nvPr>
        </p:nvSpPr>
        <p:spPr>
          <a:xfrm>
            <a:off x="4652453" y="2256300"/>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2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7 w 1217130"/>
              <a:gd name="connsiteY9" fmla="*/ 1158726 h 1216800"/>
              <a:gd name="connsiteX10" fmla="*/ 312036 w 1217130"/>
              <a:gd name="connsiteY10" fmla="*/ 1143515 h 1216800"/>
              <a:gd name="connsiteX11" fmla="*/ 303279 w 1217130"/>
              <a:gd name="connsiteY11" fmla="*/ 1136141 h 1216800"/>
              <a:gd name="connsiteX12" fmla="*/ 304200 w 1217130"/>
              <a:gd name="connsiteY12" fmla="*/ 1135161 h 1216800"/>
              <a:gd name="connsiteX13" fmla="*/ 262258 w 1217130"/>
              <a:gd name="connsiteY13" fmla="*/ 1118166 h 1216800"/>
              <a:gd name="connsiteX14" fmla="*/ 278390 w 1217130"/>
              <a:gd name="connsiteY14" fmla="*/ 1129688 h 1216800"/>
              <a:gd name="connsiteX15" fmla="*/ 294982 w 1217130"/>
              <a:gd name="connsiteY15" fmla="*/ 1140289 h 1216800"/>
              <a:gd name="connsiteX16" fmla="*/ 306044 w 1217130"/>
              <a:gd name="connsiteY16" fmla="*/ 1149046 h 1216800"/>
              <a:gd name="connsiteX17" fmla="*/ 293139 w 1217130"/>
              <a:gd name="connsiteY17" fmla="*/ 1143515 h 1216800"/>
              <a:gd name="connsiteX18" fmla="*/ 297748 w 1217130"/>
              <a:gd name="connsiteY18" fmla="*/ 1149968 h 1216800"/>
              <a:gd name="connsiteX19" fmla="*/ 282999 w 1217130"/>
              <a:gd name="connsiteY19" fmla="*/ 1140750 h 1216800"/>
              <a:gd name="connsiteX20" fmla="*/ 275624 w 1217130"/>
              <a:gd name="connsiteY20" fmla="*/ 1136141 h 1216800"/>
              <a:gd name="connsiteX21" fmla="*/ 268250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8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20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8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4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7 w 1217130"/>
              <a:gd name="connsiteY65" fmla="*/ 720401 h 1216800"/>
              <a:gd name="connsiteX66" fmla="*/ 6914 w 1217130"/>
              <a:gd name="connsiteY66" fmla="*/ 710261 h 1216800"/>
              <a:gd name="connsiteX67" fmla="*/ 3688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9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70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6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6 w 1217130"/>
              <a:gd name="connsiteY93" fmla="*/ 27194 h 1216800"/>
              <a:gd name="connsiteX94" fmla="*/ 626837 w 1217130"/>
              <a:gd name="connsiteY94" fmla="*/ 15210 h 1216800"/>
              <a:gd name="connsiteX95" fmla="*/ 653109 w 1217130"/>
              <a:gd name="connsiteY95" fmla="*/ 16132 h 1216800"/>
              <a:gd name="connsiteX96" fmla="*/ 679381 w 1217130"/>
              <a:gd name="connsiteY96" fmla="*/ 17975 h 1216800"/>
              <a:gd name="connsiteX97" fmla="*/ 720863 w 1217130"/>
              <a:gd name="connsiteY97" fmla="*/ 22584 h 1216800"/>
              <a:gd name="connsiteX98" fmla="*/ 853143 w 1217130"/>
              <a:gd name="connsiteY98" fmla="*/ 59918 h 1216800"/>
              <a:gd name="connsiteX99" fmla="*/ 958231 w 1217130"/>
              <a:gd name="connsiteY99" fmla="*/ 117993 h 1216800"/>
              <a:gd name="connsiteX100" fmla="*/ 981276 w 1217130"/>
              <a:gd name="connsiteY100" fmla="*/ 133203 h 1216800"/>
              <a:gd name="connsiteX101" fmla="*/ 1001556 w 1217130"/>
              <a:gd name="connsiteY101" fmla="*/ 146569 h 1216800"/>
              <a:gd name="connsiteX102" fmla="*/ 1000174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4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8 h 1216800"/>
              <a:gd name="connsiteX117" fmla="*/ 1217130 w 1217130"/>
              <a:gd name="connsiteY117" fmla="*/ 549654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7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1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3 w 1217130"/>
              <a:gd name="connsiteY133" fmla="*/ 1167944 h 1216800"/>
              <a:gd name="connsiteX134" fmla="*/ 313419 w 1217130"/>
              <a:gd name="connsiteY134" fmla="*/ 1136141 h 1216800"/>
              <a:gd name="connsiteX135" fmla="*/ 292217 w 1217130"/>
              <a:gd name="connsiteY135" fmla="*/ 1120470 h 1216800"/>
              <a:gd name="connsiteX136" fmla="*/ 267328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2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2 w 1217130"/>
              <a:gd name="connsiteY145" fmla="*/ 1036584 h 1216800"/>
              <a:gd name="connsiteX146" fmla="*/ 171920 w 1217130"/>
              <a:gd name="connsiteY146" fmla="*/ 1024140 h 1216800"/>
              <a:gd name="connsiteX147" fmla="*/ 189895 w 1217130"/>
              <a:gd name="connsiteY147" fmla="*/ 1037967 h 1216800"/>
              <a:gd name="connsiteX148" fmla="*/ 154520 w 1217130"/>
              <a:gd name="connsiteY148" fmla="*/ 994872 h 1216800"/>
              <a:gd name="connsiteX149" fmla="*/ 136888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1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7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7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8 w 1217130"/>
              <a:gd name="connsiteY187" fmla="*/ 232298 h 1216800"/>
              <a:gd name="connsiteX188" fmla="*/ 153022 w 1217130"/>
              <a:gd name="connsiteY188" fmla="*/ 232298 h 1216800"/>
              <a:gd name="connsiteX189" fmla="*/ 146108 w 1217130"/>
              <a:gd name="connsiteY189" fmla="*/ 237829 h 1216800"/>
              <a:gd name="connsiteX190" fmla="*/ 135508 w 1217130"/>
              <a:gd name="connsiteY190" fmla="*/ 248430 h 1216800"/>
              <a:gd name="connsiteX191" fmla="*/ 83425 w 1217130"/>
              <a:gd name="connsiteY191" fmla="*/ 324480 h 1216800"/>
              <a:gd name="connsiteX192" fmla="*/ 73285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4 h 1216800"/>
              <a:gd name="connsiteX196" fmla="*/ 50239 w 1217130"/>
              <a:gd name="connsiteY196" fmla="*/ 370571 h 1216800"/>
              <a:gd name="connsiteX197" fmla="*/ 59918 w 1217130"/>
              <a:gd name="connsiteY197" fmla="*/ 347986 h 1216800"/>
              <a:gd name="connsiteX198" fmla="*/ 87573 w 1217130"/>
              <a:gd name="connsiteY198" fmla="*/ 296364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90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8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5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10 w 1217130"/>
              <a:gd name="connsiteY233" fmla="*/ 17515 h 1216800"/>
              <a:gd name="connsiteX234" fmla="*/ 488564 w 1217130"/>
              <a:gd name="connsiteY234" fmla="*/ 20741 h 1216800"/>
              <a:gd name="connsiteX235" fmla="*/ 482573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2" y="1201129"/>
                </a:cubicBezTo>
                <a:cubicBezTo>
                  <a:pt x="391313"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7" y="1158726"/>
                </a:cubicBezTo>
                <a:cubicBezTo>
                  <a:pt x="333237" y="1157804"/>
                  <a:pt x="320793" y="1149507"/>
                  <a:pt x="312036" y="1143515"/>
                </a:cubicBezTo>
                <a:cubicBezTo>
                  <a:pt x="307427" y="1140289"/>
                  <a:pt x="304200" y="1137524"/>
                  <a:pt x="303279" y="1136141"/>
                </a:cubicBezTo>
                <a:cubicBezTo>
                  <a:pt x="303048" y="1135219"/>
                  <a:pt x="303279" y="1134874"/>
                  <a:pt x="304200" y="1135161"/>
                </a:cubicBezTo>
                <a:close/>
                <a:moveTo>
                  <a:pt x="262258" y="1118166"/>
                </a:moveTo>
                <a:lnTo>
                  <a:pt x="278390" y="1129688"/>
                </a:lnTo>
                <a:lnTo>
                  <a:pt x="294982" y="1140289"/>
                </a:lnTo>
                <a:cubicBezTo>
                  <a:pt x="305122" y="1147664"/>
                  <a:pt x="307427" y="1149507"/>
                  <a:pt x="306044" y="1149046"/>
                </a:cubicBezTo>
                <a:cubicBezTo>
                  <a:pt x="304200" y="1149046"/>
                  <a:pt x="298670" y="1146281"/>
                  <a:pt x="293139" y="1143515"/>
                </a:cubicBezTo>
                <a:cubicBezTo>
                  <a:pt x="282538" y="1138446"/>
                  <a:pt x="272859" y="1133375"/>
                  <a:pt x="297748" y="1149968"/>
                </a:cubicBezTo>
                <a:lnTo>
                  <a:pt x="282999" y="1140750"/>
                </a:lnTo>
                <a:lnTo>
                  <a:pt x="275624" y="1136141"/>
                </a:lnTo>
                <a:lnTo>
                  <a:pt x="268250"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8" y="954543"/>
                </a:cubicBezTo>
                <a:cubicBezTo>
                  <a:pt x="128133" y="960534"/>
                  <a:pt x="131820" y="966065"/>
                  <a:pt x="135047" y="972057"/>
                </a:cubicBezTo>
                <a:cubicBezTo>
                  <a:pt x="132281" y="968370"/>
                  <a:pt x="129055" y="964221"/>
                  <a:pt x="125829" y="960534"/>
                </a:cubicBezTo>
                <a:cubicBezTo>
                  <a:pt x="122602" y="956386"/>
                  <a:pt x="119837"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20" y="979432"/>
                </a:cubicBezTo>
                <a:cubicBezTo>
                  <a:pt x="124907" y="986806"/>
                  <a:pt x="127211" y="992337"/>
                  <a:pt x="126289" y="993720"/>
                </a:cubicBezTo>
                <a:cubicBezTo>
                  <a:pt x="127672" y="996025"/>
                  <a:pt x="126405" y="995909"/>
                  <a:pt x="126405" y="997062"/>
                </a:cubicBezTo>
                <a:lnTo>
                  <a:pt x="126688" y="997679"/>
                </a:lnTo>
                <a:lnTo>
                  <a:pt x="125829" y="996486"/>
                </a:lnTo>
                <a:cubicBezTo>
                  <a:pt x="123063" y="991877"/>
                  <a:pt x="119376" y="986806"/>
                  <a:pt x="116149" y="981275"/>
                </a:cubicBezTo>
                <a:cubicBezTo>
                  <a:pt x="108775" y="970675"/>
                  <a:pt x="101861" y="957769"/>
                  <a:pt x="94948" y="945786"/>
                </a:cubicBezTo>
                <a:cubicBezTo>
                  <a:pt x="91721" y="939794"/>
                  <a:pt x="88495" y="933341"/>
                  <a:pt x="85729" y="927810"/>
                </a:cubicBezTo>
                <a:cubicBezTo>
                  <a:pt x="82964" y="921818"/>
                  <a:pt x="80660" y="916748"/>
                  <a:pt x="78816" y="911678"/>
                </a:cubicBezTo>
                <a:cubicBezTo>
                  <a:pt x="75129" y="901077"/>
                  <a:pt x="72824" y="893242"/>
                  <a:pt x="73285" y="889555"/>
                </a:cubicBezTo>
                <a:close/>
                <a:moveTo>
                  <a:pt x="6453" y="554013"/>
                </a:moveTo>
                <a:cubicBezTo>
                  <a:pt x="3688" y="581206"/>
                  <a:pt x="3688" y="598260"/>
                  <a:pt x="4609" y="610244"/>
                </a:cubicBezTo>
                <a:cubicBezTo>
                  <a:pt x="5070" y="616235"/>
                  <a:pt x="5531" y="620844"/>
                  <a:pt x="6453" y="624993"/>
                </a:cubicBezTo>
                <a:cubicBezTo>
                  <a:pt x="6914" y="629141"/>
                  <a:pt x="8297" y="632367"/>
                  <a:pt x="8757" y="635594"/>
                </a:cubicBezTo>
                <a:cubicBezTo>
                  <a:pt x="12445" y="648499"/>
                  <a:pt x="13828" y="660944"/>
                  <a:pt x="19819" y="712104"/>
                </a:cubicBezTo>
                <a:cubicBezTo>
                  <a:pt x="18437" y="708878"/>
                  <a:pt x="17054" y="709800"/>
                  <a:pt x="16593" y="713487"/>
                </a:cubicBezTo>
                <a:cubicBezTo>
                  <a:pt x="15671" y="717175"/>
                  <a:pt x="16132" y="723166"/>
                  <a:pt x="16593" y="731002"/>
                </a:cubicBezTo>
                <a:cubicBezTo>
                  <a:pt x="17515" y="746673"/>
                  <a:pt x="21202" y="767875"/>
                  <a:pt x="25350" y="784928"/>
                </a:cubicBezTo>
                <a:cubicBezTo>
                  <a:pt x="36412" y="816731"/>
                  <a:pt x="48857" y="855447"/>
                  <a:pt x="61301" y="882180"/>
                </a:cubicBezTo>
                <a:cubicBezTo>
                  <a:pt x="68676" y="901077"/>
                  <a:pt x="62223" y="901077"/>
                  <a:pt x="46091" y="864666"/>
                </a:cubicBezTo>
                <a:cubicBezTo>
                  <a:pt x="42865" y="852682"/>
                  <a:pt x="38255" y="840698"/>
                  <a:pt x="35029" y="828254"/>
                </a:cubicBezTo>
                <a:cubicBezTo>
                  <a:pt x="33186" y="821801"/>
                  <a:pt x="31342" y="815809"/>
                  <a:pt x="29498" y="809357"/>
                </a:cubicBezTo>
                <a:cubicBezTo>
                  <a:pt x="27655" y="802904"/>
                  <a:pt x="25811" y="796451"/>
                  <a:pt x="24428" y="789998"/>
                </a:cubicBezTo>
                <a:cubicBezTo>
                  <a:pt x="23506" y="786772"/>
                  <a:pt x="22585" y="783546"/>
                  <a:pt x="21663" y="780319"/>
                </a:cubicBezTo>
                <a:cubicBezTo>
                  <a:pt x="20741" y="777093"/>
                  <a:pt x="20280" y="773866"/>
                  <a:pt x="19358" y="770640"/>
                </a:cubicBezTo>
                <a:cubicBezTo>
                  <a:pt x="17515" y="764187"/>
                  <a:pt x="16132" y="757274"/>
                  <a:pt x="14288" y="750821"/>
                </a:cubicBezTo>
                <a:cubicBezTo>
                  <a:pt x="12906" y="743907"/>
                  <a:pt x="11523" y="737455"/>
                  <a:pt x="10140" y="730541"/>
                </a:cubicBezTo>
                <a:cubicBezTo>
                  <a:pt x="9679" y="727315"/>
                  <a:pt x="8757" y="723627"/>
                  <a:pt x="8297" y="720401"/>
                </a:cubicBezTo>
                <a:lnTo>
                  <a:pt x="6914" y="710261"/>
                </a:lnTo>
                <a:cubicBezTo>
                  <a:pt x="5992" y="703347"/>
                  <a:pt x="5070" y="696434"/>
                  <a:pt x="3688" y="689981"/>
                </a:cubicBezTo>
                <a:cubicBezTo>
                  <a:pt x="3226" y="683067"/>
                  <a:pt x="2305" y="676154"/>
                  <a:pt x="1844" y="669701"/>
                </a:cubicBezTo>
                <a:cubicBezTo>
                  <a:pt x="1383" y="666475"/>
                  <a:pt x="1383"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6"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9" y="41481"/>
                </a:cubicBezTo>
                <a:cubicBezTo>
                  <a:pt x="418045" y="44247"/>
                  <a:pt x="409748" y="46552"/>
                  <a:pt x="401452" y="49778"/>
                </a:cubicBezTo>
                <a:cubicBezTo>
                  <a:pt x="393156" y="53004"/>
                  <a:pt x="384859" y="55770"/>
                  <a:pt x="377485" y="58535"/>
                </a:cubicBezTo>
                <a:cubicBezTo>
                  <a:pt x="363197" y="64066"/>
                  <a:pt x="353057" y="66832"/>
                  <a:pt x="355822" y="63144"/>
                </a:cubicBezTo>
                <a:lnTo>
                  <a:pt x="349370"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9" y="35029"/>
                  <a:pt x="433716" y="32724"/>
                  <a:pt x="436942" y="32724"/>
                </a:cubicBezTo>
                <a:close/>
                <a:moveTo>
                  <a:pt x="783086" y="27194"/>
                </a:moveTo>
                <a:cubicBezTo>
                  <a:pt x="790921" y="29037"/>
                  <a:pt x="799217" y="30420"/>
                  <a:pt x="807053" y="32263"/>
                </a:cubicBezTo>
                <a:lnTo>
                  <a:pt x="831020" y="38716"/>
                </a:lnTo>
                <a:cubicBezTo>
                  <a:pt x="834246" y="40560"/>
                  <a:pt x="837473" y="42864"/>
                  <a:pt x="840699" y="44708"/>
                </a:cubicBezTo>
                <a:cubicBezTo>
                  <a:pt x="833786" y="42403"/>
                  <a:pt x="824106" y="40560"/>
                  <a:pt x="813966" y="37334"/>
                </a:cubicBezTo>
                <a:cubicBezTo>
                  <a:pt x="803826" y="34107"/>
                  <a:pt x="792764" y="30881"/>
                  <a:pt x="783086" y="27194"/>
                </a:cubicBezTo>
                <a:close/>
                <a:moveTo>
                  <a:pt x="626837" y="15210"/>
                </a:moveTo>
                <a:cubicBezTo>
                  <a:pt x="635133" y="15671"/>
                  <a:pt x="644352" y="15671"/>
                  <a:pt x="653109" y="16132"/>
                </a:cubicBezTo>
                <a:cubicBezTo>
                  <a:pt x="662327" y="16593"/>
                  <a:pt x="671084" y="17515"/>
                  <a:pt x="679381" y="17975"/>
                </a:cubicBezTo>
                <a:cubicBezTo>
                  <a:pt x="696434" y="19819"/>
                  <a:pt x="711183" y="21663"/>
                  <a:pt x="720863" y="22584"/>
                </a:cubicBezTo>
                <a:cubicBezTo>
                  <a:pt x="764649" y="29498"/>
                  <a:pt x="811201" y="42404"/>
                  <a:pt x="853143" y="59918"/>
                </a:cubicBezTo>
                <a:cubicBezTo>
                  <a:pt x="895086" y="77433"/>
                  <a:pt x="931959" y="98635"/>
                  <a:pt x="958231" y="117993"/>
                </a:cubicBezTo>
                <a:cubicBezTo>
                  <a:pt x="965605" y="122602"/>
                  <a:pt x="973441" y="128133"/>
                  <a:pt x="981276" y="133203"/>
                </a:cubicBezTo>
                <a:cubicBezTo>
                  <a:pt x="989112" y="138273"/>
                  <a:pt x="996025" y="143343"/>
                  <a:pt x="1001556" y="146569"/>
                </a:cubicBezTo>
                <a:cubicBezTo>
                  <a:pt x="1012157" y="153483"/>
                  <a:pt x="1015383" y="154404"/>
                  <a:pt x="1000174"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4"/>
                  <a:pt x="1080832" y="217088"/>
                  <a:pt x="1075763" y="210635"/>
                </a:cubicBezTo>
                <a:cubicBezTo>
                  <a:pt x="1070232" y="204183"/>
                  <a:pt x="1066083" y="199574"/>
                  <a:pt x="1062396" y="194964"/>
                </a:cubicBezTo>
                <a:cubicBezTo>
                  <a:pt x="1060553" y="192660"/>
                  <a:pt x="1058709" y="190816"/>
                  <a:pt x="1056865" y="188512"/>
                </a:cubicBezTo>
                <a:cubicBezTo>
                  <a:pt x="1055022" y="186207"/>
                  <a:pt x="1053178" y="184364"/>
                  <a:pt x="1051334" y="182059"/>
                </a:cubicBezTo>
                <a:cubicBezTo>
                  <a:pt x="1047647" y="177911"/>
                  <a:pt x="1043038" y="172841"/>
                  <a:pt x="1036585" y="166388"/>
                </a:cubicBezTo>
                <a:cubicBezTo>
                  <a:pt x="1068388" y="188973"/>
                  <a:pt x="1098808" y="221236"/>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8"/>
                </a:lnTo>
                <a:lnTo>
                  <a:pt x="1217130" y="549654"/>
                </a:lnTo>
                <a:lnTo>
                  <a:pt x="1215879" y="566918"/>
                </a:lnTo>
                <a:cubicBezTo>
                  <a:pt x="1214497" y="576597"/>
                  <a:pt x="1213114" y="585355"/>
                  <a:pt x="1211731" y="592729"/>
                </a:cubicBezTo>
                <a:lnTo>
                  <a:pt x="1207481" y="606572"/>
                </a:lnTo>
                <a:lnTo>
                  <a:pt x="1208505" y="626837"/>
                </a:lnTo>
                <a:cubicBezTo>
                  <a:pt x="1208505" y="810115"/>
                  <a:pt x="1124930" y="973873"/>
                  <a:pt x="993812" y="1082081"/>
                </a:cubicBezTo>
                <a:lnTo>
                  <a:pt x="992336" y="1083185"/>
                </a:lnTo>
                <a:lnTo>
                  <a:pt x="991417" y="1084058"/>
                </a:lnTo>
                <a:cubicBezTo>
                  <a:pt x="958692" y="1111713"/>
                  <a:pt x="923663" y="1136141"/>
                  <a:pt x="888173" y="1156882"/>
                </a:cubicBezTo>
                <a:cubicBezTo>
                  <a:pt x="884716" y="1156882"/>
                  <a:pt x="872963" y="1161030"/>
                  <a:pt x="863341" y="1164084"/>
                </a:cubicBezTo>
                <a:lnTo>
                  <a:pt x="858877" y="1165286"/>
                </a:lnTo>
                <a:lnTo>
                  <a:pt x="848181" y="1170438"/>
                </a:lnTo>
                <a:cubicBezTo>
                  <a:pt x="777599" y="1200292"/>
                  <a:pt x="699997" y="1216800"/>
                  <a:pt x="618541" y="1216800"/>
                </a:cubicBezTo>
                <a:cubicBezTo>
                  <a:pt x="557448" y="1216800"/>
                  <a:pt x="498524" y="1207514"/>
                  <a:pt x="443103" y="1190277"/>
                </a:cubicBezTo>
                <a:lnTo>
                  <a:pt x="402206" y="1175308"/>
                </a:lnTo>
                <a:lnTo>
                  <a:pt x="397304" y="1173935"/>
                </a:lnTo>
                <a:cubicBezTo>
                  <a:pt x="392695" y="1172553"/>
                  <a:pt x="387164" y="1170709"/>
                  <a:pt x="381173" y="1167944"/>
                </a:cubicBezTo>
                <a:cubicBezTo>
                  <a:pt x="357205" y="1159186"/>
                  <a:pt x="328168" y="1142594"/>
                  <a:pt x="313419" y="1136141"/>
                </a:cubicBezTo>
                <a:cubicBezTo>
                  <a:pt x="307427" y="1131532"/>
                  <a:pt x="300513" y="1126001"/>
                  <a:pt x="292217" y="1120470"/>
                </a:cubicBezTo>
                <a:cubicBezTo>
                  <a:pt x="284382" y="1114939"/>
                  <a:pt x="276085" y="1108486"/>
                  <a:pt x="267328" y="1102495"/>
                </a:cubicBezTo>
                <a:cubicBezTo>
                  <a:pt x="258571"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8" y="1067466"/>
                  <a:pt x="223542"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2" y="1036584"/>
                </a:cubicBezTo>
                <a:cubicBezTo>
                  <a:pt x="179294" y="1032437"/>
                  <a:pt x="175607" y="1028288"/>
                  <a:pt x="171920" y="1024140"/>
                </a:cubicBezTo>
                <a:cubicBezTo>
                  <a:pt x="177911" y="1029210"/>
                  <a:pt x="183903" y="1033358"/>
                  <a:pt x="189895" y="1037967"/>
                </a:cubicBezTo>
                <a:cubicBezTo>
                  <a:pt x="177451" y="1025062"/>
                  <a:pt x="165582" y="1010428"/>
                  <a:pt x="154520" y="994872"/>
                </a:cubicBezTo>
                <a:lnTo>
                  <a:pt x="136888" y="966793"/>
                </a:lnTo>
                <a:lnTo>
                  <a:pt x="129333" y="956691"/>
                </a:lnTo>
                <a:cubicBezTo>
                  <a:pt x="118731" y="940997"/>
                  <a:pt x="108864" y="924767"/>
                  <a:pt x="99782" y="908048"/>
                </a:cubicBezTo>
                <a:lnTo>
                  <a:pt x="77846" y="862512"/>
                </a:lnTo>
                <a:lnTo>
                  <a:pt x="91260" y="903843"/>
                </a:lnTo>
                <a:cubicBezTo>
                  <a:pt x="70980" y="868814"/>
                  <a:pt x="55771" y="826410"/>
                  <a:pt x="45631" y="785389"/>
                </a:cubicBezTo>
                <a:cubicBezTo>
                  <a:pt x="35029" y="744368"/>
                  <a:pt x="29960" y="705191"/>
                  <a:pt x="23507" y="676154"/>
                </a:cubicBezTo>
                <a:cubicBezTo>
                  <a:pt x="23507" y="689520"/>
                  <a:pt x="25811" y="705191"/>
                  <a:pt x="27655" y="720862"/>
                </a:cubicBezTo>
                <a:cubicBezTo>
                  <a:pt x="29038" y="728697"/>
                  <a:pt x="30420" y="736533"/>
                  <a:pt x="31803" y="744368"/>
                </a:cubicBezTo>
                <a:cubicBezTo>
                  <a:pt x="33186" y="752204"/>
                  <a:pt x="35029" y="759578"/>
                  <a:pt x="36873" y="766492"/>
                </a:cubicBezTo>
                <a:cubicBezTo>
                  <a:pt x="43326" y="794607"/>
                  <a:pt x="49778" y="815809"/>
                  <a:pt x="45169" y="816731"/>
                </a:cubicBezTo>
                <a:cubicBezTo>
                  <a:pt x="43787" y="816270"/>
                  <a:pt x="41482" y="812583"/>
                  <a:pt x="38717" y="806130"/>
                </a:cubicBezTo>
                <a:cubicBezTo>
                  <a:pt x="36412" y="799677"/>
                  <a:pt x="33186" y="790920"/>
                  <a:pt x="30420" y="781241"/>
                </a:cubicBezTo>
                <a:cubicBezTo>
                  <a:pt x="28116" y="771562"/>
                  <a:pt x="25811" y="760961"/>
                  <a:pt x="23507" y="750821"/>
                </a:cubicBezTo>
                <a:cubicBezTo>
                  <a:pt x="24429" y="737915"/>
                  <a:pt x="23046"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7" y="564614"/>
                </a:cubicBezTo>
                <a:cubicBezTo>
                  <a:pt x="18898" y="557700"/>
                  <a:pt x="19820" y="550786"/>
                  <a:pt x="20280" y="543873"/>
                </a:cubicBezTo>
                <a:cubicBezTo>
                  <a:pt x="20741" y="540646"/>
                  <a:pt x="20741" y="536959"/>
                  <a:pt x="21202" y="533733"/>
                </a:cubicBezTo>
                <a:lnTo>
                  <a:pt x="22585" y="523593"/>
                </a:lnTo>
                <a:cubicBezTo>
                  <a:pt x="23507" y="516679"/>
                  <a:pt x="24429" y="509766"/>
                  <a:pt x="25811" y="503313"/>
                </a:cubicBezTo>
                <a:cubicBezTo>
                  <a:pt x="28577" y="489946"/>
                  <a:pt x="31342" y="476580"/>
                  <a:pt x="35029" y="463214"/>
                </a:cubicBezTo>
                <a:cubicBezTo>
                  <a:pt x="42865" y="436481"/>
                  <a:pt x="53466"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4"/>
                  <a:pt x="115688" y="308348"/>
                  <a:pt x="127211" y="288990"/>
                </a:cubicBezTo>
                <a:cubicBezTo>
                  <a:pt x="116610" y="307426"/>
                  <a:pt x="108775" y="317106"/>
                  <a:pt x="103244" y="324480"/>
                </a:cubicBezTo>
                <a:cubicBezTo>
                  <a:pt x="97713" y="331394"/>
                  <a:pt x="93565" y="335542"/>
                  <a:pt x="90799" y="341995"/>
                </a:cubicBezTo>
                <a:cubicBezTo>
                  <a:pt x="88495" y="340151"/>
                  <a:pt x="94026" y="328628"/>
                  <a:pt x="101861" y="313418"/>
                </a:cubicBezTo>
                <a:cubicBezTo>
                  <a:pt x="106009" y="306044"/>
                  <a:pt x="111079" y="297747"/>
                  <a:pt x="116149" y="288990"/>
                </a:cubicBezTo>
                <a:cubicBezTo>
                  <a:pt x="121680" y="280694"/>
                  <a:pt x="127672" y="272397"/>
                  <a:pt x="132742" y="264562"/>
                </a:cubicBezTo>
                <a:cubicBezTo>
                  <a:pt x="143804" y="249352"/>
                  <a:pt x="153022" y="236446"/>
                  <a:pt x="155788" y="232298"/>
                </a:cubicBezTo>
                <a:cubicBezTo>
                  <a:pt x="156709" y="229994"/>
                  <a:pt x="156248" y="229994"/>
                  <a:pt x="153022" y="232298"/>
                </a:cubicBezTo>
                <a:cubicBezTo>
                  <a:pt x="151179" y="233220"/>
                  <a:pt x="148874" y="235064"/>
                  <a:pt x="146108" y="237829"/>
                </a:cubicBezTo>
                <a:cubicBezTo>
                  <a:pt x="143343" y="240595"/>
                  <a:pt x="139656" y="243821"/>
                  <a:pt x="135508" y="248430"/>
                </a:cubicBezTo>
                <a:cubicBezTo>
                  <a:pt x="115228" y="268710"/>
                  <a:pt x="97252" y="297286"/>
                  <a:pt x="83425" y="324480"/>
                </a:cubicBezTo>
                <a:cubicBezTo>
                  <a:pt x="79737" y="331394"/>
                  <a:pt x="76511" y="338307"/>
                  <a:pt x="73285" y="344760"/>
                </a:cubicBezTo>
                <a:cubicBezTo>
                  <a:pt x="70058" y="351674"/>
                  <a:pt x="66832" y="357666"/>
                  <a:pt x="64066" y="363657"/>
                </a:cubicBezTo>
                <a:cubicBezTo>
                  <a:pt x="58997" y="375641"/>
                  <a:pt x="53005" y="385781"/>
                  <a:pt x="48395" y="394077"/>
                </a:cubicBezTo>
                <a:cubicBezTo>
                  <a:pt x="43326" y="399608"/>
                  <a:pt x="42404" y="396382"/>
                  <a:pt x="44708" y="387624"/>
                </a:cubicBezTo>
                <a:cubicBezTo>
                  <a:pt x="45630" y="383015"/>
                  <a:pt x="47935" y="377484"/>
                  <a:pt x="50239" y="370571"/>
                </a:cubicBezTo>
                <a:cubicBezTo>
                  <a:pt x="53005" y="364118"/>
                  <a:pt x="55770" y="356283"/>
                  <a:pt x="59918" y="347986"/>
                </a:cubicBezTo>
                <a:cubicBezTo>
                  <a:pt x="67293" y="331394"/>
                  <a:pt x="77433" y="312957"/>
                  <a:pt x="87573" y="296364"/>
                </a:cubicBezTo>
                <a:cubicBezTo>
                  <a:pt x="93104" y="288529"/>
                  <a:pt x="98174" y="280233"/>
                  <a:pt x="103244" y="272858"/>
                </a:cubicBezTo>
                <a:cubicBezTo>
                  <a:pt x="108314" y="265944"/>
                  <a:pt x="112923" y="259031"/>
                  <a:pt x="117071" y="253500"/>
                </a:cubicBezTo>
                <a:cubicBezTo>
                  <a:pt x="120759" y="248430"/>
                  <a:pt x="126289" y="241516"/>
                  <a:pt x="132281" y="234142"/>
                </a:cubicBezTo>
                <a:cubicBezTo>
                  <a:pt x="135508" y="230455"/>
                  <a:pt x="138734" y="226767"/>
                  <a:pt x="141960" y="223080"/>
                </a:cubicBezTo>
                <a:cubicBezTo>
                  <a:pt x="145186" y="219393"/>
                  <a:pt x="148413" y="215706"/>
                  <a:pt x="151639" y="212479"/>
                </a:cubicBezTo>
                <a:cubicBezTo>
                  <a:pt x="158092" y="205566"/>
                  <a:pt x="164084" y="200495"/>
                  <a:pt x="168232" y="196808"/>
                </a:cubicBezTo>
                <a:cubicBezTo>
                  <a:pt x="172380" y="193121"/>
                  <a:pt x="174685" y="192199"/>
                  <a:pt x="174224" y="194504"/>
                </a:cubicBezTo>
                <a:cubicBezTo>
                  <a:pt x="194965" y="169154"/>
                  <a:pt x="218010" y="147952"/>
                  <a:pt x="241977" y="130437"/>
                </a:cubicBezTo>
                <a:cubicBezTo>
                  <a:pt x="247508" y="126289"/>
                  <a:pt x="253961" y="122602"/>
                  <a:pt x="259953" y="118454"/>
                </a:cubicBezTo>
                <a:cubicBezTo>
                  <a:pt x="265945" y="114766"/>
                  <a:pt x="271937" y="110618"/>
                  <a:pt x="278390" y="107392"/>
                </a:cubicBezTo>
                <a:cubicBezTo>
                  <a:pt x="284381" y="104166"/>
                  <a:pt x="290834" y="100478"/>
                  <a:pt x="296826" y="97252"/>
                </a:cubicBezTo>
                <a:cubicBezTo>
                  <a:pt x="303279" y="94026"/>
                  <a:pt x="309270" y="90799"/>
                  <a:pt x="315723" y="88034"/>
                </a:cubicBezTo>
                <a:lnTo>
                  <a:pt x="324941" y="83424"/>
                </a:lnTo>
                <a:lnTo>
                  <a:pt x="334620" y="79276"/>
                </a:lnTo>
                <a:cubicBezTo>
                  <a:pt x="340612" y="76511"/>
                  <a:pt x="347065" y="73746"/>
                  <a:pt x="353518" y="71441"/>
                </a:cubicBezTo>
                <a:cubicBezTo>
                  <a:pt x="366423" y="66832"/>
                  <a:pt x="378868" y="61301"/>
                  <a:pt x="392234" y="57153"/>
                </a:cubicBezTo>
                <a:cubicBezTo>
                  <a:pt x="418506" y="47474"/>
                  <a:pt x="445239"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9" y="23967"/>
                  <a:pt x="562310" y="23046"/>
                  <a:pt x="575676" y="22124"/>
                </a:cubicBezTo>
                <a:cubicBezTo>
                  <a:pt x="571067" y="20280"/>
                  <a:pt x="575215" y="18436"/>
                  <a:pt x="584894" y="17054"/>
                </a:cubicBezTo>
                <a:cubicBezTo>
                  <a:pt x="589964" y="16593"/>
                  <a:pt x="596417" y="16132"/>
                  <a:pt x="603330" y="15671"/>
                </a:cubicBezTo>
                <a:cubicBezTo>
                  <a:pt x="610244" y="15210"/>
                  <a:pt x="618541" y="14749"/>
                  <a:pt x="626837" y="15210"/>
                </a:cubicBezTo>
                <a:close/>
                <a:moveTo>
                  <a:pt x="617619" y="0"/>
                </a:moveTo>
                <a:cubicBezTo>
                  <a:pt x="665553" y="0"/>
                  <a:pt x="711184"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5" y="9218"/>
                </a:cubicBezTo>
                <a:cubicBezTo>
                  <a:pt x="618541" y="9218"/>
                  <a:pt x="611166" y="9679"/>
                  <a:pt x="604253" y="10140"/>
                </a:cubicBezTo>
                <a:cubicBezTo>
                  <a:pt x="596878" y="10601"/>
                  <a:pt x="589964" y="10601"/>
                  <a:pt x="583051" y="11523"/>
                </a:cubicBezTo>
                <a:cubicBezTo>
                  <a:pt x="569224" y="13366"/>
                  <a:pt x="555396" y="13827"/>
                  <a:pt x="541569" y="15671"/>
                </a:cubicBezTo>
                <a:cubicBezTo>
                  <a:pt x="536038" y="15671"/>
                  <a:pt x="530968" y="15671"/>
                  <a:pt x="525898" y="16132"/>
                </a:cubicBezTo>
                <a:cubicBezTo>
                  <a:pt x="520828" y="16132"/>
                  <a:pt x="516219" y="17054"/>
                  <a:pt x="511610" y="17515"/>
                </a:cubicBezTo>
                <a:cubicBezTo>
                  <a:pt x="502391" y="18897"/>
                  <a:pt x="494556" y="19358"/>
                  <a:pt x="488564" y="20741"/>
                </a:cubicBezTo>
                <a:cubicBezTo>
                  <a:pt x="476581" y="23046"/>
                  <a:pt x="472433" y="23046"/>
                  <a:pt x="482573"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2" name="Picture Placeholder 41">
            <a:extLst>
              <a:ext uri="{FF2B5EF4-FFF2-40B4-BE49-F238E27FC236}">
                <a16:creationId xmlns:a16="http://schemas.microsoft.com/office/drawing/2014/main" id="{DBC50E87-837D-48A1-AF7E-50325E0BDDE8}"/>
              </a:ext>
            </a:extLst>
          </p:cNvPr>
          <p:cNvSpPr>
            <a:spLocks noGrp="1"/>
          </p:cNvSpPr>
          <p:nvPr>
            <p:ph type="pic" sz="quarter" idx="41" hasCustomPrompt="1"/>
          </p:nvPr>
        </p:nvSpPr>
        <p:spPr>
          <a:xfrm>
            <a:off x="492656" y="2256300"/>
            <a:ext cx="1217130" cy="1216800"/>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6027207"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6027207"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1018700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10187004"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6027207"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6027207"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1018700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10187004"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F95F1F7-9083-4904-84DE-45613FFE595C}"/>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FB3D0B9A-C8E8-493F-8E91-FA4BB27406D2}"/>
              </a:ext>
            </a:extLst>
          </p:cNvPr>
          <p:cNvSpPr>
            <a:spLocks noGrp="1"/>
          </p:cNvSpPr>
          <p:nvPr>
            <p:ph type="ftr" sz="quarter" idx="62"/>
          </p:nvPr>
        </p:nvSpPr>
        <p:spPr/>
        <p:txBody>
          <a:bodyPr/>
          <a:lstStyle/>
          <a:p>
            <a:endParaRPr lang="en-US" noProof="0" dirty="0"/>
          </a:p>
        </p:txBody>
      </p:sp>
      <p:sp>
        <p:nvSpPr>
          <p:cNvPr id="7" name="Slide Number Placeholder 6">
            <a:extLst>
              <a:ext uri="{FF2B5EF4-FFF2-40B4-BE49-F238E27FC236}">
                <a16:creationId xmlns:a16="http://schemas.microsoft.com/office/drawing/2014/main" id="{7E4924C6-2B3E-410B-8E79-A18832FB73D3}"/>
              </a:ext>
            </a:extLst>
          </p:cNvPr>
          <p:cNvSpPr>
            <a:spLocks noGrp="1"/>
          </p:cNvSpPr>
          <p:nvPr>
            <p:ph type="sldNum" sz="quarter" idx="63"/>
          </p:nvPr>
        </p:nvSpPr>
        <p:spPr/>
        <p:txBody>
          <a:bodyPr/>
          <a:lstStyle>
            <a:lvl1pPr algn="ctr">
              <a:defRPr/>
            </a:lvl1pPr>
          </a:lstStyle>
          <a:p>
            <a:fld id="{B67B645E-C5E5-4727-B977-D372A0AA71D9}" type="slidenum">
              <a:rPr lang="en-US" noProof="0" smtClean="0"/>
              <a:pPr/>
              <a:t>‹#›</a:t>
            </a:fld>
            <a:endParaRPr lang="en-US" noProof="0" dirty="0"/>
          </a:p>
        </p:txBody>
      </p:sp>
      <p:sp>
        <p:nvSpPr>
          <p:cNvPr id="27" name="Text Placeholder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787914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Image">
    <p:bg bwMode="grayWhite">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516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noProof="0"/>
              <a:t>Thank </a:t>
            </a:r>
            <a:br>
              <a:rPr lang="en-US" noProof="0"/>
            </a:br>
            <a:r>
              <a:rPr lang="en-US" noProof="0"/>
              <a:t>You</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lvl1pPr>
              <a:defRPr>
                <a:solidFill>
                  <a:schemeClr val="bg1"/>
                </a:solidFill>
              </a:defRPr>
            </a:lvl1pPr>
          </a:lstStyle>
          <a:p>
            <a:fld id="{B67B645E-C5E5-4727-B977-D372A0AA71D9}" type="slidenum">
              <a:rPr lang="en-US" noProof="0" smtClean="0"/>
              <a:pPr/>
              <a:t>‹#›</a:t>
            </a:fld>
            <a:endParaRPr lang="en-US" noProof="0" dirty="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842709" y="3884812"/>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842709" y="4290982"/>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842709" y="4677345"/>
            <a:ext cx="4303959" cy="252000"/>
          </a:xfrm>
        </p:spPr>
        <p:txBody>
          <a:bodyPr/>
          <a:lstStyle>
            <a:lvl1pPr marL="0" indent="0" algn="r">
              <a:buNone/>
              <a:defRPr sz="1600">
                <a:solidFill>
                  <a:schemeClr val="bg1"/>
                </a:solidFill>
              </a:defRPr>
            </a:lvl1pPr>
          </a:lstStyle>
          <a:p>
            <a:pPr lvl="0"/>
            <a:r>
              <a:rPr lang="en-US" noProof="0"/>
              <a:t>Email</a:t>
            </a:r>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842852" y="5063709"/>
            <a:ext cx="4305582" cy="252413"/>
          </a:xfrm>
        </p:spPr>
        <p:txBody>
          <a:bodyPr/>
          <a:lstStyle>
            <a:lvl1pPr marL="0" indent="0" algn="r">
              <a:buNone/>
              <a:defRPr sz="1600">
                <a:solidFill>
                  <a:schemeClr val="bg1"/>
                </a:solidFill>
              </a:defRPr>
            </a:lvl1pPr>
          </a:lstStyle>
          <a:p>
            <a:pPr lvl="0"/>
            <a:r>
              <a:rPr lang="en-US" noProof="0"/>
              <a:t>Website</a:t>
            </a:r>
          </a:p>
        </p:txBody>
      </p:sp>
    </p:spTree>
    <p:extLst>
      <p:ext uri="{BB962C8B-B14F-4D97-AF65-F5344CB8AC3E}">
        <p14:creationId xmlns:p14="http://schemas.microsoft.com/office/powerpoint/2010/main" val="1554237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4E84508-12CE-4C86-B2C4-1D5DE1634B46}"/>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7000">
                <a:schemeClr val="accent1">
                  <a:alpha val="81000"/>
                </a:schemeClr>
              </a:gs>
              <a:gs pos="100000">
                <a:schemeClr val="bg1">
                  <a:lumMod val="95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465023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71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dirty="0"/>
              <a:t>Insert or Drag &amp; Drop Your Photo</a:t>
            </a:r>
          </a:p>
        </p:txBody>
      </p:sp>
    </p:spTree>
    <p:extLst>
      <p:ext uri="{BB962C8B-B14F-4D97-AF65-F5344CB8AC3E}">
        <p14:creationId xmlns:p14="http://schemas.microsoft.com/office/powerpoint/2010/main" val="205044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p>
            <a:pPr algn="ctr"/>
            <a:fld id="{B67B645E-C5E5-4727-B977-D372A0AA71D9}" type="slidenum">
              <a:rPr lang="en-US" noProof="0" smtClean="0"/>
              <a:pPr algn="ctr"/>
              <a:t>‹#›</a:t>
            </a:fld>
            <a:endParaRPr lang="en-US" noProof="0" dirty="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dirty="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dirty="0"/>
              <a:t>Insert or Drag &amp; Drop Your Photo</a:t>
            </a:r>
          </a:p>
        </p:txBody>
      </p:sp>
    </p:spTree>
    <p:extLst>
      <p:ext uri="{BB962C8B-B14F-4D97-AF65-F5344CB8AC3E}">
        <p14:creationId xmlns:p14="http://schemas.microsoft.com/office/powerpoint/2010/main" val="1780589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bg1">
              <a:lumMod val="95000"/>
            </a:schemeClr>
          </a:solidFill>
        </p:spPr>
        <p:txBody>
          <a:bodyPr/>
          <a:lstStyle>
            <a:lvl1pPr>
              <a:defRPr>
                <a:solidFill>
                  <a:schemeClr val="tx1"/>
                </a:solidFill>
              </a:defRPr>
            </a:lvl1p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2380818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p:txBody>
          <a:bodyPr/>
          <a:lstStyle/>
          <a:p>
            <a:fld id="{3C2B07E4-CDF9-4C88-A2F3-04620E58224D}" type="datetimeFigureOut">
              <a:rPr lang="en-US" smtClean="0"/>
              <a:t>6/24/2024</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11490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p>
            <a:endParaRPr lang="en-US" noProof="0" dirty="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921159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508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152525"/>
            <a:ext cx="55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dirty="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4079267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508000" cy="360000"/>
          </a:xfrm>
        </p:spPr>
        <p:txBody>
          <a:bodyPr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508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53200" y="1584325"/>
            <a:ext cx="5508000" cy="46069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53200" y="1152525"/>
            <a:ext cx="5508000" cy="358775"/>
          </a:xfrm>
        </p:spPr>
        <p:txBody>
          <a:bodyPr/>
          <a:lstStyle>
            <a:lvl1pPr marL="0" indent="0">
              <a:buNone/>
              <a:defRPr sz="2400" b="1">
                <a:solidFill>
                  <a:schemeClr val="accent3">
                    <a:lumMod val="75000"/>
                  </a:schemeClr>
                </a:solidFill>
              </a:defRPr>
            </a:lvl1pPr>
          </a:lstStyle>
          <a:p>
            <a:pPr lvl="0"/>
            <a:r>
              <a:rPr lang="en-US" noProof="0"/>
              <a:t>Edit Master text styles</a:t>
            </a:r>
          </a:p>
        </p:txBody>
      </p:sp>
      <p:sp>
        <p:nvSpPr>
          <p:cNvPr id="2" name="Title 1">
            <a:extLst>
              <a:ext uri="{FF2B5EF4-FFF2-40B4-BE49-F238E27FC236}">
                <a16:creationId xmlns:a16="http://schemas.microsoft.com/office/drawing/2014/main" id="{E4307A33-2967-4899-A40F-2B187086D240}"/>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21E492D2-A4F7-402D-8D63-336C43272949}"/>
              </a:ext>
            </a:extLst>
          </p:cNvPr>
          <p:cNvSpPr>
            <a:spLocks noGrp="1"/>
          </p:cNvSpPr>
          <p:nvPr>
            <p:ph type="ftr" sz="quarter" idx="14"/>
          </p:nvPr>
        </p:nvSpPr>
        <p:spPr/>
        <p:txBody>
          <a:bodyPr/>
          <a:lstStyle/>
          <a:p>
            <a:endParaRPr lang="en-US" noProof="0" dirty="0"/>
          </a:p>
        </p:txBody>
      </p:sp>
      <p:sp>
        <p:nvSpPr>
          <p:cNvPr id="10" name="Slide Number Placeholder 9">
            <a:extLst>
              <a:ext uri="{FF2B5EF4-FFF2-40B4-BE49-F238E27FC236}">
                <a16:creationId xmlns:a16="http://schemas.microsoft.com/office/drawing/2014/main" id="{59C6AEB5-34C4-41E3-AF24-81740A75559C}"/>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2367173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3790001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dirty="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2658410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dirty="0"/>
          </a:p>
        </p:txBody>
      </p:sp>
      <p:sp>
        <p:nvSpPr>
          <p:cNvPr id="13" name="Freeform: Shape 12">
            <a:extLst>
              <a:ext uri="{FF2B5EF4-FFF2-40B4-BE49-F238E27FC236}">
                <a16:creationId xmlns:a16="http://schemas.microsoft.com/office/drawing/2014/main"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dirty="0"/>
          </a:p>
        </p:txBody>
      </p:sp>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5181292" y="359999"/>
            <a:ext cx="6579707" cy="5764939"/>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4186800"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anchor="b"/>
          <a:lstStyle/>
          <a:p>
            <a:r>
              <a:rPr lang="en-US" noProof="0"/>
              <a:t>Click to edit Master title style</a:t>
            </a:r>
          </a:p>
        </p:txBody>
      </p:sp>
      <p:sp>
        <p:nvSpPr>
          <p:cNvPr id="2" name="Footer Placeholder 1">
            <a:extLst>
              <a:ext uri="{FF2B5EF4-FFF2-40B4-BE49-F238E27FC236}">
                <a16:creationId xmlns:a16="http://schemas.microsoft.com/office/drawing/2014/main" id="{AF12DF4A-E965-4E74-8613-208AEAED1F8A}"/>
              </a:ext>
            </a:extLst>
          </p:cNvPr>
          <p:cNvSpPr>
            <a:spLocks noGrp="1"/>
          </p:cNvSpPr>
          <p:nvPr>
            <p:ph type="ftr" sz="quarter" idx="10"/>
          </p:nvPr>
        </p:nvSpPr>
        <p:spPr/>
        <p:txBody>
          <a:bodyPr/>
          <a:lstStyle/>
          <a:p>
            <a:endParaRPr lang="en-US" noProof="0" dirty="0"/>
          </a:p>
        </p:txBody>
      </p:sp>
      <p:sp>
        <p:nvSpPr>
          <p:cNvPr id="5" name="Slide Number Placeholder 4">
            <a:extLst>
              <a:ext uri="{FF2B5EF4-FFF2-40B4-BE49-F238E27FC236}">
                <a16:creationId xmlns:a16="http://schemas.microsoft.com/office/drawing/2014/main" id="{41E03D32-E1DA-40B5-B3BC-A1FA9604F55C}"/>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2510489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dirty="0"/>
          </a:p>
        </p:txBody>
      </p:sp>
      <p:sp>
        <p:nvSpPr>
          <p:cNvPr id="13" name="Freeform: Shape 12">
            <a:extLst>
              <a:ext uri="{FF2B5EF4-FFF2-40B4-BE49-F238E27FC236}">
                <a16:creationId xmlns:a16="http://schemas.microsoft.com/office/drawing/2014/main"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dirty="0"/>
          </a:p>
        </p:txBody>
      </p:sp>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Insert or Drag &amp;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0" y="359998"/>
            <a:ext cx="4186799" cy="3400228"/>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917DEB87-DE66-4311-84F4-4A1AE244A9D6}"/>
              </a:ext>
            </a:extLst>
          </p:cNvPr>
          <p:cNvSpPr>
            <a:spLocks noGrp="1"/>
          </p:cNvSpPr>
          <p:nvPr>
            <p:ph type="body" sz="half" idx="13" hasCustomPrompt="1"/>
          </p:nvPr>
        </p:nvSpPr>
        <p:spPr>
          <a:xfrm>
            <a:off x="359999" y="3960000"/>
            <a:ext cx="4186799"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Footer Placeholder 3">
            <a:extLst>
              <a:ext uri="{FF2B5EF4-FFF2-40B4-BE49-F238E27FC236}">
                <a16:creationId xmlns:a16="http://schemas.microsoft.com/office/drawing/2014/main" id="{BEF37FB2-C8E4-48B7-AD0B-D7D416D5BA06}"/>
              </a:ext>
            </a:extLst>
          </p:cNvPr>
          <p:cNvSpPr>
            <a:spLocks noGrp="1"/>
          </p:cNvSpPr>
          <p:nvPr>
            <p:ph type="ftr" sz="quarter" idx="14"/>
          </p:nvPr>
        </p:nvSpPr>
        <p:spPr/>
        <p:txBody>
          <a:bodyPr/>
          <a:lstStyle/>
          <a:p>
            <a:endParaRPr lang="en-US" noProof="0" dirty="0"/>
          </a:p>
        </p:txBody>
      </p:sp>
      <p:sp>
        <p:nvSpPr>
          <p:cNvPr id="5" name="Slide Number Placeholder 4">
            <a:extLst>
              <a:ext uri="{FF2B5EF4-FFF2-40B4-BE49-F238E27FC236}">
                <a16:creationId xmlns:a16="http://schemas.microsoft.com/office/drawing/2014/main" id="{15922EC6-D3E6-47C7-AA58-7987C644DB64}"/>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707447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p:txBody>
          <a:bodyPr/>
          <a:lstStyle/>
          <a:p>
            <a:fld id="{3C2B07E4-CDF9-4C88-A2F3-04620E58224D}" type="datetimeFigureOut">
              <a:rPr lang="en-US" smtClean="0"/>
              <a:t>6/24/2024</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4288496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p:txBody>
          <a:bodyPr/>
          <a:lstStyle/>
          <a:p>
            <a:fld id="{3C2B07E4-CDF9-4C88-A2F3-04620E58224D}" type="datetimeFigureOut">
              <a:rPr lang="en-US" smtClean="0"/>
              <a:t>6/24/2024</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608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p:txBody>
          <a:bodyPr/>
          <a:lstStyle/>
          <a:p>
            <a:fld id="{3C2B07E4-CDF9-4C88-A2F3-04620E58224D}" type="datetimeFigureOut">
              <a:rPr lang="en-US" smtClean="0"/>
              <a:t>6/24/2024</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515006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p:txBody>
          <a:bodyPr/>
          <a:lstStyle/>
          <a:p>
            <a:fld id="{3C2B07E4-CDF9-4C88-A2F3-04620E58224D}" type="datetimeFigureOut">
              <a:rPr lang="en-US" smtClean="0"/>
              <a:t>6/24/2024</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453782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p:txBody>
          <a:bodyPr/>
          <a:lstStyle/>
          <a:p>
            <a:fld id="{3C2B07E4-CDF9-4C88-A2F3-04620E58224D}" type="datetimeFigureOut">
              <a:rPr lang="en-US" smtClean="0"/>
              <a:t>6/24/2024</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4047169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p:txBody>
          <a:bodyPr/>
          <a:lstStyle/>
          <a:p>
            <a:fld id="{3C2B07E4-CDF9-4C88-A2F3-04620E58224D}" type="datetimeFigureOut">
              <a:rPr lang="en-US" smtClean="0"/>
              <a:t>6/24/2024</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133472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3C2B07E4-CDF9-4C88-A2F3-04620E58224D}" type="datetimeFigureOut">
              <a:rPr lang="en-US" smtClean="0"/>
              <a:pPr/>
              <a:t>6/24/2024</a:t>
            </a:fld>
            <a:endParaRPr lang="en-US" dirty="0"/>
          </a:p>
        </p:txBody>
      </p:sp>
      <p:sp>
        <p:nvSpPr>
          <p:cNvPr id="5" name="Footer Placeholder 4">
            <a:extLst>
              <a:ext uri="{FF2B5EF4-FFF2-40B4-BE49-F238E27FC236}">
                <a16:creationId xmlns:a16="http://schemas.microsoft.com/office/drawing/2014/main"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a:t>
            </a:fld>
            <a:endParaRPr lang="en-US"/>
          </a:p>
        </p:txBody>
      </p:sp>
    </p:spTree>
    <p:extLst>
      <p:ext uri="{BB962C8B-B14F-4D97-AF65-F5344CB8AC3E}">
        <p14:creationId xmlns:p14="http://schemas.microsoft.com/office/powerpoint/2010/main" val="2903476349"/>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US" noProof="0" dirty="0"/>
          </a:p>
        </p:txBody>
      </p:sp>
      <p:sp>
        <p:nvSpPr>
          <p:cNvPr id="4" name="Slide Number Placeholder 3">
            <a:extLst>
              <a:ext uri="{FF2B5EF4-FFF2-40B4-BE49-F238E27FC236}">
                <a16:creationId xmlns:a16="http://schemas.microsoft.com/office/drawing/2014/main" id="{215F7E44-8ABB-4ABE-998C-AFEFE7AA0503}"/>
              </a:ext>
            </a:extLst>
          </p:cNvPr>
          <p:cNvSpPr>
            <a:spLocks noGrp="1"/>
          </p:cNvSpPr>
          <p:nvPr>
            <p:ph type="sldNum" sz="quarter" idx="4"/>
          </p:nvPr>
        </p:nvSpPr>
        <p:spPr>
          <a:xfrm>
            <a:off x="11728948" y="6385422"/>
            <a:ext cx="288000" cy="288000"/>
          </a:xfrm>
          <a:prstGeom prst="ellipse">
            <a:avLst/>
          </a:prstGeom>
          <a:solidFill>
            <a:schemeClr val="tx1">
              <a:lumMod val="65000"/>
              <a:lumOff val="35000"/>
            </a:schemeClr>
          </a:solidFill>
        </p:spPr>
        <p:txBody>
          <a:bodyPr lIns="0" tIns="0" rIns="0" bIns="0" anchor="ctr"/>
          <a:lstStyle>
            <a:lvl1pPr algn="ctr">
              <a:defRPr lang="en-ZA" sz="1000" b="1" smtClean="0">
                <a:solidFill>
                  <a:schemeClr val="bg1"/>
                </a:solidFill>
              </a:defRPr>
            </a:lvl1pPr>
          </a:lstStyle>
          <a:p>
            <a:fld id="{B67B645E-C5E5-4727-B977-D372A0AA71D9}" type="slidenum">
              <a:rPr lang="en-US" noProof="0" smtClean="0"/>
              <a:pPr/>
              <a:t>‹#›</a:t>
            </a:fld>
            <a:endParaRPr lang="en-US" noProof="0" dirty="0"/>
          </a:p>
        </p:txBody>
      </p:sp>
    </p:spTree>
    <p:extLst>
      <p:ext uri="{BB962C8B-B14F-4D97-AF65-F5344CB8AC3E}">
        <p14:creationId xmlns:p14="http://schemas.microsoft.com/office/powerpoint/2010/main" val="24820502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Lst>
  <p:hf hdr="0" ft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8.emf"/><Relationship Id="rId2" Type="http://schemas.openxmlformats.org/officeDocument/2006/relationships/package" Target="../embeddings/Microsoft_Excel_Worksheet.xlsx"/><Relationship Id="rId1" Type="http://schemas.openxmlformats.org/officeDocument/2006/relationships/slideLayout" Target="../slideLayouts/slideLayout31.xml"/><Relationship Id="rId6" Type="http://schemas.openxmlformats.org/officeDocument/2006/relationships/package" Target="../embeddings/Microsoft_Excel_Worksheet2.xlsx"/><Relationship Id="rId5" Type="http://schemas.openxmlformats.org/officeDocument/2006/relationships/image" Target="../media/image17.emf"/><Relationship Id="rId4" Type="http://schemas.openxmlformats.org/officeDocument/2006/relationships/package" Target="../embeddings/Microsoft_Excel_Worksheet1.xlsx"/></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1.emf"/><Relationship Id="rId2" Type="http://schemas.openxmlformats.org/officeDocument/2006/relationships/package" Target="../embeddings/Microsoft_Excel_Worksheet3.xlsx"/><Relationship Id="rId1" Type="http://schemas.openxmlformats.org/officeDocument/2006/relationships/slideLayout" Target="../slideLayouts/slideLayout31.xml"/><Relationship Id="rId6" Type="http://schemas.openxmlformats.org/officeDocument/2006/relationships/package" Target="../embeddings/Microsoft_Excel_Worksheet5.xlsx"/><Relationship Id="rId5" Type="http://schemas.openxmlformats.org/officeDocument/2006/relationships/image" Target="../media/image20.emf"/><Relationship Id="rId4" Type="http://schemas.openxmlformats.org/officeDocument/2006/relationships/package" Target="../embeddings/Microsoft_Excel_Worksheet4.xlsx"/></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1C3281D-A46F-4842-9340-4CBC29E1B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Video 14" descr="3D White Numbers">
            <a:extLst>
              <a:ext uri="{FF2B5EF4-FFF2-40B4-BE49-F238E27FC236}">
                <a16:creationId xmlns:a16="http://schemas.microsoft.com/office/drawing/2014/main" id="{39D61623-F8A2-C970-3585-BFCB8FE951B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84" r="1" b="1"/>
          <a:stretch/>
        </p:blipFill>
        <p:spPr>
          <a:xfrm>
            <a:off x="-1" y="10"/>
            <a:ext cx="12191999" cy="6857990"/>
          </a:xfrm>
          <a:prstGeom prst="rect">
            <a:avLst/>
          </a:prstGeom>
        </p:spPr>
      </p:pic>
      <p:sp>
        <p:nvSpPr>
          <p:cNvPr id="16" name="Rectangle 15">
            <a:extLst>
              <a:ext uri="{FF2B5EF4-FFF2-40B4-BE49-F238E27FC236}">
                <a16:creationId xmlns:a16="http://schemas.microsoft.com/office/drawing/2014/main" id="{87B080E6-308F-4DD8-A448-707DFB83C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637" y="1"/>
            <a:ext cx="8894726" cy="6858000"/>
          </a:xfrm>
          <a:prstGeom prst="rect">
            <a:avLst/>
          </a:prstGeom>
          <a:gradFill flip="none" rotWithShape="1">
            <a:gsLst>
              <a:gs pos="0">
                <a:srgbClr val="000000">
                  <a:alpha val="34902"/>
                </a:srgbClr>
              </a:gs>
              <a:gs pos="80000">
                <a:srgbClr val="000000">
                  <a:alpha val="0"/>
                </a:srgbClr>
              </a:gs>
              <a:gs pos="51000">
                <a:srgbClr val="000000">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B36654E-EE17-FCD0-DA49-EE797F5F9583}"/>
              </a:ext>
            </a:extLst>
          </p:cNvPr>
          <p:cNvSpPr>
            <a:spLocks noGrp="1"/>
          </p:cNvSpPr>
          <p:nvPr>
            <p:ph type="ctrTitle"/>
          </p:nvPr>
        </p:nvSpPr>
        <p:spPr>
          <a:xfrm>
            <a:off x="2285997" y="1641471"/>
            <a:ext cx="7620000" cy="2277027"/>
          </a:xfrm>
        </p:spPr>
        <p:txBody>
          <a:bodyPr>
            <a:normAutofit fontScale="90000"/>
          </a:bodyPr>
          <a:lstStyle/>
          <a:p>
            <a:pPr algn="ctr"/>
            <a:r>
              <a:rPr lang="en-US" sz="4800" dirty="0">
                <a:solidFill>
                  <a:schemeClr val="bg1"/>
                </a:solidFill>
              </a:rPr>
              <a:t>2023 point-in-time &amp; SYSTEM PERFORMANCE MEASURES</a:t>
            </a:r>
          </a:p>
        </p:txBody>
      </p:sp>
      <p:sp>
        <p:nvSpPr>
          <p:cNvPr id="3" name="Subtitle 2">
            <a:extLst>
              <a:ext uri="{FF2B5EF4-FFF2-40B4-BE49-F238E27FC236}">
                <a16:creationId xmlns:a16="http://schemas.microsoft.com/office/drawing/2014/main" id="{3F869DE3-8E8F-1FF9-EEDF-C5F237254793}"/>
              </a:ext>
            </a:extLst>
          </p:cNvPr>
          <p:cNvSpPr>
            <a:spLocks noGrp="1"/>
          </p:cNvSpPr>
          <p:nvPr>
            <p:ph type="subTitle" idx="1"/>
          </p:nvPr>
        </p:nvSpPr>
        <p:spPr>
          <a:xfrm>
            <a:off x="2238803" y="4161053"/>
            <a:ext cx="7714388" cy="1172672"/>
          </a:xfrm>
        </p:spPr>
        <p:txBody>
          <a:bodyPr>
            <a:normAutofit/>
          </a:bodyPr>
          <a:lstStyle/>
          <a:p>
            <a:pPr algn="ctr"/>
            <a:r>
              <a:rPr lang="en-US" sz="2800" b="1" dirty="0">
                <a:solidFill>
                  <a:schemeClr val="bg1"/>
                </a:solidFill>
              </a:rPr>
              <a:t>A 6 YEAR COMPARISON</a:t>
            </a:r>
          </a:p>
        </p:txBody>
      </p:sp>
      <p:cxnSp>
        <p:nvCxnSpPr>
          <p:cNvPr id="13" name="Straight Connector 12">
            <a:extLst>
              <a:ext uri="{FF2B5EF4-FFF2-40B4-BE49-F238E27FC236}">
                <a16:creationId xmlns:a16="http://schemas.microsoft.com/office/drawing/2014/main" id="{313FECB8-44EE-4A45-9F7B-66ECF1C3C8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3228" y="3795164"/>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descr="A logo with blue and grey letters&#10;&#10;Description automatically generated">
            <a:extLst>
              <a:ext uri="{FF2B5EF4-FFF2-40B4-BE49-F238E27FC236}">
                <a16:creationId xmlns:a16="http://schemas.microsoft.com/office/drawing/2014/main" id="{EF297B74-0177-2A66-67A2-93DDB16D0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8612" y="785652"/>
            <a:ext cx="2574771" cy="855819"/>
          </a:xfrm>
          <a:prstGeom prst="rect">
            <a:avLst/>
          </a:prstGeom>
        </p:spPr>
      </p:pic>
    </p:spTree>
    <p:extLst>
      <p:ext uri="{BB962C8B-B14F-4D97-AF65-F5344CB8AC3E}">
        <p14:creationId xmlns:p14="http://schemas.microsoft.com/office/powerpoint/2010/main" val="343034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mute="1">
                <p:cTn id="12" repeatCount="indefinite" fill="hold" display="0">
                  <p:stCondLst>
                    <p:cond delay="indefinite"/>
                  </p:stCondLst>
                </p:cTn>
                <p:tgtEl>
                  <p:spTgt spid="1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F5824-D128-557B-4065-5A71ACDD119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C93F9E-411B-5C1E-0438-36A42092E80F}"/>
              </a:ext>
            </a:extLst>
          </p:cNvPr>
          <p:cNvSpPr>
            <a:spLocks noGrp="1"/>
          </p:cNvSpPr>
          <p:nvPr>
            <p:ph sz="half" idx="1"/>
          </p:nvPr>
        </p:nvSpPr>
        <p:spPr>
          <a:xfrm>
            <a:off x="432000" y="1914769"/>
            <a:ext cx="5508000" cy="4277230"/>
          </a:xfrm>
        </p:spPr>
        <p:txBody>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Dosis" pitchFamily="2" charset="0"/>
                <a:ea typeface="+mn-ea"/>
                <a:cs typeface="+mn-cs"/>
              </a:rPr>
              <a:t>This metric looks at clients exited from ES, SH, TH, RRH and PH projects who exited to permanent housing destinations</a:t>
            </a:r>
          </a:p>
          <a:p>
            <a:pPr marL="0" marR="0" lvl="0" indent="0" rtl="0">
              <a:lnSpc>
                <a:spcPct val="139958"/>
              </a:lnSpc>
              <a:spcBef>
                <a:spcPts val="0"/>
              </a:spcBef>
              <a:spcAft>
                <a:spcPts val="0"/>
              </a:spcAft>
              <a:buNone/>
            </a:pPr>
            <a:endParaRPr lang="en-US" b="1" i="0" u="none" strike="noStrike" cap="none" dirty="0">
              <a:solidFill>
                <a:srgbClr val="000000"/>
              </a:solidFill>
              <a:latin typeface="Dosis" pitchFamily="2" charset="0"/>
              <a:ea typeface="Dosis"/>
              <a:cs typeface="Dosis"/>
              <a:sym typeface="Dosis"/>
            </a:endParaRPr>
          </a:p>
          <a:p>
            <a:pPr marL="0" indent="0">
              <a:lnSpc>
                <a:spcPct val="139958"/>
              </a:lnSpc>
              <a:buNone/>
            </a:pPr>
            <a:r>
              <a:rPr lang="en-US" sz="1400" b="1" i="1" dirty="0">
                <a:solidFill>
                  <a:schemeClr val="tx1"/>
                </a:solidFill>
              </a:rPr>
              <a:t>Projects included in this metric: Emergency Shelter (ES), Safe Haven (SH), Transitional Housing (TH), Rapid Rehousing (RRH), and Other Permanent Housing (OPH).</a:t>
            </a:r>
          </a:p>
          <a:p>
            <a:pPr marL="0" indent="0">
              <a:lnSpc>
                <a:spcPct val="139958"/>
              </a:lnSpc>
              <a:buNone/>
            </a:pPr>
            <a:endParaRPr lang="en-US" sz="1400" b="1" i="1" dirty="0">
              <a:solidFill>
                <a:schemeClr val="tx1"/>
              </a:solidFill>
            </a:endParaRPr>
          </a:p>
          <a:p>
            <a:pPr marL="0" indent="0">
              <a:lnSpc>
                <a:spcPct val="139958"/>
              </a:lnSpc>
              <a:buNone/>
            </a:pPr>
            <a:r>
              <a:rPr lang="en-US" sz="1800" b="1" dirty="0">
                <a:solidFill>
                  <a:schemeClr val="tx1"/>
                </a:solidFill>
                <a:latin typeface="Dosis" pitchFamily="2" charset="0"/>
              </a:rPr>
              <a:t>N</a:t>
            </a:r>
            <a:r>
              <a:rPr lang="en-US" sz="1600" b="1" dirty="0">
                <a:solidFill>
                  <a:schemeClr val="tx1"/>
                </a:solidFill>
                <a:latin typeface="Dosis" pitchFamily="2" charset="0"/>
              </a:rPr>
              <a:t>ote: </a:t>
            </a:r>
            <a:r>
              <a:rPr lang="en-US" sz="1600" dirty="0">
                <a:solidFill>
                  <a:schemeClr val="tx1"/>
                </a:solidFill>
              </a:rPr>
              <a:t>The decline to 31% in FY 2023 reflects the end of COVID-era funding and a significant increase in national rental rates.</a:t>
            </a:r>
            <a:endParaRPr lang="en-US" sz="1600" i="1" dirty="0">
              <a:solidFill>
                <a:schemeClr val="tx1"/>
              </a:solidFill>
            </a:endParaRPr>
          </a:p>
        </p:txBody>
      </p:sp>
      <p:sp>
        <p:nvSpPr>
          <p:cNvPr id="4" name="Title 3">
            <a:extLst>
              <a:ext uri="{FF2B5EF4-FFF2-40B4-BE49-F238E27FC236}">
                <a16:creationId xmlns:a16="http://schemas.microsoft.com/office/drawing/2014/main" id="{FC1390A8-A6AC-E8F6-CBE9-D2D0897292F9}"/>
              </a:ext>
            </a:extLst>
          </p:cNvPr>
          <p:cNvSpPr>
            <a:spLocks noGrp="1"/>
          </p:cNvSpPr>
          <p:nvPr>
            <p:ph type="title"/>
          </p:nvPr>
        </p:nvSpPr>
        <p:spPr>
          <a:xfrm>
            <a:off x="432000" y="666001"/>
            <a:ext cx="4085292" cy="432000"/>
          </a:xfrm>
        </p:spPr>
        <p:txBody>
          <a:bodyPr/>
          <a:lstStyle/>
          <a:p>
            <a:r>
              <a:rPr lang="en-US" dirty="0"/>
              <a:t>Measure 7: Successful Housing Placements (ES, TH, RRH &amp; PH)</a:t>
            </a:r>
          </a:p>
        </p:txBody>
      </p:sp>
      <p:sp>
        <p:nvSpPr>
          <p:cNvPr id="5" name="Slide Number Placeholder 4">
            <a:extLst>
              <a:ext uri="{FF2B5EF4-FFF2-40B4-BE49-F238E27FC236}">
                <a16:creationId xmlns:a16="http://schemas.microsoft.com/office/drawing/2014/main" id="{2623EE84-EBEA-48DF-3C2C-12722D6F04BC}"/>
              </a:ext>
            </a:extLst>
          </p:cNvPr>
          <p:cNvSpPr>
            <a:spLocks noGrp="1"/>
          </p:cNvSpPr>
          <p:nvPr>
            <p:ph type="sldNum" sz="quarter" idx="14"/>
          </p:nvPr>
        </p:nvSpPr>
        <p:spPr/>
        <p:txBody>
          <a:bodyPr/>
          <a:lstStyle/>
          <a:p>
            <a:pPr algn="ctr"/>
            <a:fld id="{B67B645E-C5E5-4727-B977-D372A0AA71D9}" type="slidenum">
              <a:rPr lang="en-US" noProof="0" smtClean="0"/>
              <a:pPr algn="ctr"/>
              <a:t>10</a:t>
            </a:fld>
            <a:endParaRPr lang="en-US" noProof="0" dirty="0"/>
          </a:p>
        </p:txBody>
      </p:sp>
      <p:graphicFrame>
        <p:nvGraphicFramePr>
          <p:cNvPr id="7" name="Chart 6">
            <a:extLst>
              <a:ext uri="{FF2B5EF4-FFF2-40B4-BE49-F238E27FC236}">
                <a16:creationId xmlns:a16="http://schemas.microsoft.com/office/drawing/2014/main" id="{A2FCFB9D-1A0C-539C-3227-E62A2AE18A19}"/>
              </a:ext>
            </a:extLst>
          </p:cNvPr>
          <p:cNvGraphicFramePr>
            <a:graphicFrameLocks/>
          </p:cNvGraphicFramePr>
          <p:nvPr>
            <p:extLst>
              <p:ext uri="{D42A27DB-BD31-4B8C-83A1-F6EECF244321}">
                <p14:modId xmlns:p14="http://schemas.microsoft.com/office/powerpoint/2010/main" val="3811549158"/>
              </p:ext>
            </p:extLst>
          </p:nvPr>
        </p:nvGraphicFramePr>
        <p:xfrm>
          <a:off x="6220948" y="984738"/>
          <a:ext cx="5508000" cy="53145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92016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9EA34-CBFB-4FC8-4FD5-0E1B3C941DB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45515D-D28E-F9AB-2202-4045DE0CFC9A}"/>
              </a:ext>
            </a:extLst>
          </p:cNvPr>
          <p:cNvSpPr>
            <a:spLocks noGrp="1"/>
          </p:cNvSpPr>
          <p:nvPr>
            <p:ph sz="half" idx="1"/>
          </p:nvPr>
        </p:nvSpPr>
        <p:spPr>
          <a:xfrm>
            <a:off x="432000" y="1930400"/>
            <a:ext cx="5508000" cy="4261599"/>
          </a:xfrm>
        </p:spPr>
        <p:txBody>
          <a:bodyPr/>
          <a:lstStyle/>
          <a:p>
            <a:pPr marL="0" indent="0">
              <a:buNone/>
            </a:pPr>
            <a:r>
              <a:rPr lang="en-US" sz="1800" b="1" dirty="0">
                <a:solidFill>
                  <a:schemeClr val="tx1"/>
                </a:solidFill>
                <a:latin typeface="Dosis" pitchFamily="2" charset="0"/>
              </a:rPr>
              <a:t>This metric uses counts of clients in all PH projects except RRH, that either remained in the PH projects or exited to other permanent housing destinations. </a:t>
            </a:r>
          </a:p>
          <a:p>
            <a:pPr marL="0" marR="0" lvl="0" indent="0" rtl="0">
              <a:lnSpc>
                <a:spcPct val="139958"/>
              </a:lnSpc>
              <a:spcBef>
                <a:spcPts val="0"/>
              </a:spcBef>
              <a:spcAft>
                <a:spcPts val="0"/>
              </a:spcAft>
              <a:buNone/>
            </a:pPr>
            <a:endParaRPr lang="en-US" sz="1400" b="1" i="0" u="none" strike="noStrike" cap="none" dirty="0">
              <a:solidFill>
                <a:srgbClr val="000000"/>
              </a:solidFill>
              <a:latin typeface="Dosis" pitchFamily="2" charset="0"/>
              <a:ea typeface="Dosis"/>
              <a:cs typeface="Dosis"/>
              <a:sym typeface="Dosis"/>
            </a:endParaRPr>
          </a:p>
          <a:p>
            <a:pPr marL="0" indent="0">
              <a:lnSpc>
                <a:spcPct val="139958"/>
              </a:lnSpc>
              <a:buNone/>
            </a:pPr>
            <a:r>
              <a:rPr lang="en-US" sz="1200" b="1" i="1" dirty="0">
                <a:solidFill>
                  <a:schemeClr val="tx1"/>
                </a:solidFill>
              </a:rPr>
              <a:t>Projects included in this metric: all Permanent Housing (PH) except for RRH.</a:t>
            </a:r>
          </a:p>
        </p:txBody>
      </p:sp>
      <p:sp>
        <p:nvSpPr>
          <p:cNvPr id="4" name="Title 3">
            <a:extLst>
              <a:ext uri="{FF2B5EF4-FFF2-40B4-BE49-F238E27FC236}">
                <a16:creationId xmlns:a16="http://schemas.microsoft.com/office/drawing/2014/main" id="{739D3025-4E08-39B2-80C6-327D9BD3CDB4}"/>
              </a:ext>
            </a:extLst>
          </p:cNvPr>
          <p:cNvSpPr>
            <a:spLocks noGrp="1"/>
          </p:cNvSpPr>
          <p:nvPr>
            <p:ph type="title"/>
          </p:nvPr>
        </p:nvSpPr>
        <p:spPr>
          <a:xfrm>
            <a:off x="432000" y="947355"/>
            <a:ext cx="4085292" cy="432000"/>
          </a:xfrm>
        </p:spPr>
        <p:txBody>
          <a:bodyPr/>
          <a:lstStyle/>
          <a:p>
            <a:r>
              <a:rPr lang="en-US" dirty="0"/>
              <a:t>Measure 7: Change in exit to or retention of permanent housing</a:t>
            </a:r>
            <a:br>
              <a:rPr lang="en-US" dirty="0"/>
            </a:br>
            <a:endParaRPr lang="en-US" dirty="0"/>
          </a:p>
        </p:txBody>
      </p:sp>
      <p:sp>
        <p:nvSpPr>
          <p:cNvPr id="5" name="Slide Number Placeholder 4">
            <a:extLst>
              <a:ext uri="{FF2B5EF4-FFF2-40B4-BE49-F238E27FC236}">
                <a16:creationId xmlns:a16="http://schemas.microsoft.com/office/drawing/2014/main" id="{9A757653-7343-1E10-F0B1-46304A8A2403}"/>
              </a:ext>
            </a:extLst>
          </p:cNvPr>
          <p:cNvSpPr>
            <a:spLocks noGrp="1"/>
          </p:cNvSpPr>
          <p:nvPr>
            <p:ph type="sldNum" sz="quarter" idx="14"/>
          </p:nvPr>
        </p:nvSpPr>
        <p:spPr/>
        <p:txBody>
          <a:bodyPr/>
          <a:lstStyle/>
          <a:p>
            <a:pPr algn="ctr"/>
            <a:fld id="{B67B645E-C5E5-4727-B977-D372A0AA71D9}" type="slidenum">
              <a:rPr lang="en-US" noProof="0" smtClean="0"/>
              <a:pPr algn="ctr"/>
              <a:t>11</a:t>
            </a:fld>
            <a:endParaRPr lang="en-US" noProof="0" dirty="0"/>
          </a:p>
        </p:txBody>
      </p:sp>
      <p:graphicFrame>
        <p:nvGraphicFramePr>
          <p:cNvPr id="3" name="Chart 2">
            <a:extLst>
              <a:ext uri="{FF2B5EF4-FFF2-40B4-BE49-F238E27FC236}">
                <a16:creationId xmlns:a16="http://schemas.microsoft.com/office/drawing/2014/main" id="{FC08CD52-CFC5-EE4D-DECF-D92576F77F3C}"/>
              </a:ext>
            </a:extLst>
          </p:cNvPr>
          <p:cNvGraphicFramePr>
            <a:graphicFrameLocks/>
          </p:cNvGraphicFramePr>
          <p:nvPr>
            <p:extLst>
              <p:ext uri="{D42A27DB-BD31-4B8C-83A1-F6EECF244321}">
                <p14:modId xmlns:p14="http://schemas.microsoft.com/office/powerpoint/2010/main" val="1843156113"/>
              </p:ext>
            </p:extLst>
          </p:nvPr>
        </p:nvGraphicFramePr>
        <p:xfrm>
          <a:off x="5940000" y="947355"/>
          <a:ext cx="5788948" cy="54380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84711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D61FF-98D7-468C-A710-A0E65FFCFDD7}"/>
              </a:ext>
            </a:extLst>
          </p:cNvPr>
          <p:cNvSpPr>
            <a:spLocks noGrp="1"/>
          </p:cNvSpPr>
          <p:nvPr>
            <p:ph type="title"/>
          </p:nvPr>
        </p:nvSpPr>
        <p:spPr>
          <a:xfrm>
            <a:off x="432000" y="432000"/>
            <a:ext cx="11329200" cy="1058472"/>
          </a:xfrm>
        </p:spPr>
        <p:txBody>
          <a:bodyPr/>
          <a:lstStyle/>
          <a:p>
            <a:r>
              <a:rPr lang="en-US" sz="4400" dirty="0">
                <a:solidFill>
                  <a:schemeClr val="accent1"/>
                </a:solidFill>
              </a:rPr>
              <a:t>THE MEASUREMENTS</a:t>
            </a:r>
          </a:p>
        </p:txBody>
      </p:sp>
      <p:sp>
        <p:nvSpPr>
          <p:cNvPr id="5" name="Text Placeholder 4">
            <a:extLst>
              <a:ext uri="{FF2B5EF4-FFF2-40B4-BE49-F238E27FC236}">
                <a16:creationId xmlns:a16="http://schemas.microsoft.com/office/drawing/2014/main" id="{DB6638D4-E453-4BC4-A3A0-F3C51852BCF8}"/>
              </a:ext>
            </a:extLst>
          </p:cNvPr>
          <p:cNvSpPr>
            <a:spLocks noGrp="1"/>
          </p:cNvSpPr>
          <p:nvPr>
            <p:ph type="body" sz="quarter" idx="17"/>
          </p:nvPr>
        </p:nvSpPr>
        <p:spPr>
          <a:xfrm>
            <a:off x="347539" y="3891251"/>
            <a:ext cx="1620000" cy="492707"/>
          </a:xfrm>
        </p:spPr>
        <p:txBody>
          <a:bodyPr/>
          <a:lstStyle/>
          <a:p>
            <a:r>
              <a:rPr lang="en-US" b="1" dirty="0"/>
              <a:t>Measure 1</a:t>
            </a:r>
            <a:r>
              <a:rPr lang="en-US" dirty="0"/>
              <a:t>: Length of Time Homeless</a:t>
            </a:r>
          </a:p>
        </p:txBody>
      </p:sp>
      <p:pic>
        <p:nvPicPr>
          <p:cNvPr id="43" name="Picture Placeholder 42" descr="Piggy Bank with solid fill">
            <a:extLst>
              <a:ext uri="{FF2B5EF4-FFF2-40B4-BE49-F238E27FC236}">
                <a16:creationId xmlns:a16="http://schemas.microsoft.com/office/drawing/2014/main" id="{869A15CA-3DF8-417D-B9D8-F994D15851BB}"/>
              </a:ext>
            </a:extLst>
          </p:cNvPr>
          <p:cNvPicPr>
            <a:picLocks noGrp="1" noChangeAspect="1"/>
          </p:cNvPicPr>
          <p:nvPr>
            <p:ph type="pic" sz="quarter" idx="47"/>
          </p:nvPr>
        </p:nvPicPr>
        <p:blipFill>
          <a:blip r:embed="rId3">
            <a:extLst>
              <a:ext uri="{96DAC541-7B7A-43D3-8B79-37D633B846F1}">
                <asvg:svgBlip xmlns:asvg="http://schemas.microsoft.com/office/drawing/2016/SVG/main" r:embed="rId4"/>
              </a:ext>
            </a:extLst>
          </a:blip>
          <a:srcRect/>
          <a:stretch/>
        </p:blipFill>
        <p:spPr>
          <a:xfrm>
            <a:off x="6860882" y="2721689"/>
            <a:ext cx="621792" cy="621792"/>
          </a:xfrm>
        </p:spPr>
      </p:pic>
      <p:sp>
        <p:nvSpPr>
          <p:cNvPr id="9" name="Text Placeholder 8">
            <a:extLst>
              <a:ext uri="{FF2B5EF4-FFF2-40B4-BE49-F238E27FC236}">
                <a16:creationId xmlns:a16="http://schemas.microsoft.com/office/drawing/2014/main" id="{CEFFF724-CE30-4C63-A086-DF05C2777EC1}"/>
              </a:ext>
            </a:extLst>
          </p:cNvPr>
          <p:cNvSpPr>
            <a:spLocks noGrp="1"/>
          </p:cNvSpPr>
          <p:nvPr>
            <p:ph type="body" sz="quarter" idx="33"/>
          </p:nvPr>
        </p:nvSpPr>
        <p:spPr>
          <a:xfrm>
            <a:off x="2369187" y="3891251"/>
            <a:ext cx="1620000" cy="360000"/>
          </a:xfrm>
        </p:spPr>
        <p:txBody>
          <a:bodyPr/>
          <a:lstStyle/>
          <a:p>
            <a:r>
              <a:rPr lang="en-US" b="1" dirty="0"/>
              <a:t>Measure 2</a:t>
            </a:r>
            <a:r>
              <a:rPr lang="en-US" dirty="0"/>
              <a:t>: Returns to Homelessness</a:t>
            </a:r>
          </a:p>
        </p:txBody>
      </p:sp>
      <p:pic>
        <p:nvPicPr>
          <p:cNvPr id="45" name="Picture Placeholder 44" descr="Home1 with solid fill">
            <a:extLst>
              <a:ext uri="{FF2B5EF4-FFF2-40B4-BE49-F238E27FC236}">
                <a16:creationId xmlns:a16="http://schemas.microsoft.com/office/drawing/2014/main" id="{D18F8380-4F68-4979-BEC0-C897519AD437}"/>
              </a:ext>
            </a:extLst>
          </p:cNvPr>
          <p:cNvPicPr>
            <a:picLocks noGrp="1" noChangeAspect="1"/>
          </p:cNvPicPr>
          <p:nvPr>
            <p:ph type="pic" sz="quarter" idx="48"/>
          </p:nvPr>
        </p:nvPicPr>
        <p:blipFill>
          <a:blip r:embed="rId5">
            <a:extLst>
              <a:ext uri="{96DAC541-7B7A-43D3-8B79-37D633B846F1}">
                <asvg:svgBlip xmlns:asvg="http://schemas.microsoft.com/office/drawing/2016/SVG/main" r:embed="rId6"/>
              </a:ext>
            </a:extLst>
          </a:blip>
          <a:srcRect/>
          <a:stretch/>
        </p:blipFill>
        <p:spPr>
          <a:xfrm>
            <a:off x="10814087" y="2719813"/>
            <a:ext cx="621792" cy="621792"/>
          </a:xfrm>
        </p:spPr>
      </p:pic>
      <p:sp>
        <p:nvSpPr>
          <p:cNvPr id="12" name="Text Placeholder 11">
            <a:extLst>
              <a:ext uri="{FF2B5EF4-FFF2-40B4-BE49-F238E27FC236}">
                <a16:creationId xmlns:a16="http://schemas.microsoft.com/office/drawing/2014/main" id="{F2739695-B49F-491F-9573-F501246A7F48}"/>
              </a:ext>
            </a:extLst>
          </p:cNvPr>
          <p:cNvSpPr>
            <a:spLocks noGrp="1"/>
          </p:cNvSpPr>
          <p:nvPr>
            <p:ph type="body" sz="quarter" idx="35"/>
          </p:nvPr>
        </p:nvSpPr>
        <p:spPr>
          <a:xfrm>
            <a:off x="4295900" y="3891251"/>
            <a:ext cx="1736668" cy="360000"/>
          </a:xfrm>
        </p:spPr>
        <p:txBody>
          <a:bodyPr/>
          <a:lstStyle/>
          <a:p>
            <a:r>
              <a:rPr lang="en-US" b="1" dirty="0"/>
              <a:t>Measure 3</a:t>
            </a:r>
            <a:r>
              <a:rPr lang="en-US" dirty="0"/>
              <a:t>: Number of homeless persons</a:t>
            </a:r>
          </a:p>
        </p:txBody>
      </p:sp>
      <p:pic>
        <p:nvPicPr>
          <p:cNvPr id="47" name="Picture Placeholder 46" descr="Arrow: Horizontal U-turn with solid fill">
            <a:extLst>
              <a:ext uri="{FF2B5EF4-FFF2-40B4-BE49-F238E27FC236}">
                <a16:creationId xmlns:a16="http://schemas.microsoft.com/office/drawing/2014/main" id="{3B1C03DA-0209-4A1A-96AE-B3FF2B5F7533}"/>
              </a:ext>
            </a:extLst>
          </p:cNvPr>
          <p:cNvPicPr>
            <a:picLocks noGrp="1" noChangeAspect="1"/>
          </p:cNvPicPr>
          <p:nvPr>
            <p:ph type="pic" sz="quarter" idx="49"/>
          </p:nvPr>
        </p:nvPicPr>
        <p:blipFill>
          <a:blip r:embed="rId7">
            <a:extLst>
              <a:ext uri="{96DAC541-7B7A-43D3-8B79-37D633B846F1}">
                <asvg:svgBlip xmlns:asvg="http://schemas.microsoft.com/office/drawing/2016/SVG/main" r:embed="rId8"/>
              </a:ext>
            </a:extLst>
          </a:blip>
          <a:srcRect/>
          <a:stretch/>
        </p:blipFill>
        <p:spPr>
          <a:xfrm>
            <a:off x="2868291" y="2720636"/>
            <a:ext cx="621792" cy="621792"/>
          </a:xfrm>
        </p:spPr>
      </p:pic>
      <p:sp>
        <p:nvSpPr>
          <p:cNvPr id="15" name="Text Placeholder 14">
            <a:extLst>
              <a:ext uri="{FF2B5EF4-FFF2-40B4-BE49-F238E27FC236}">
                <a16:creationId xmlns:a16="http://schemas.microsoft.com/office/drawing/2014/main" id="{4C4406D0-E93A-4D4A-882C-3D100622979A}"/>
              </a:ext>
            </a:extLst>
          </p:cNvPr>
          <p:cNvSpPr>
            <a:spLocks noGrp="1"/>
          </p:cNvSpPr>
          <p:nvPr>
            <p:ph type="body" sz="quarter" idx="37"/>
          </p:nvPr>
        </p:nvSpPr>
        <p:spPr>
          <a:xfrm>
            <a:off x="6423818" y="3891251"/>
            <a:ext cx="1495920" cy="360000"/>
          </a:xfrm>
        </p:spPr>
        <p:txBody>
          <a:bodyPr/>
          <a:lstStyle/>
          <a:p>
            <a:r>
              <a:rPr lang="en-US" b="1" dirty="0"/>
              <a:t>Measure 4</a:t>
            </a:r>
            <a:r>
              <a:rPr lang="en-US" dirty="0"/>
              <a:t>: Jobs and Income Growth</a:t>
            </a:r>
          </a:p>
        </p:txBody>
      </p:sp>
      <p:pic>
        <p:nvPicPr>
          <p:cNvPr id="49" name="Picture Placeholder 48" descr="Badge 1 with solid fill">
            <a:extLst>
              <a:ext uri="{FF2B5EF4-FFF2-40B4-BE49-F238E27FC236}">
                <a16:creationId xmlns:a16="http://schemas.microsoft.com/office/drawing/2014/main" id="{B216FC82-4CDA-4982-85CF-C693A432A28E}"/>
              </a:ext>
            </a:extLst>
          </p:cNvPr>
          <p:cNvPicPr>
            <a:picLocks noGrp="1" noChangeAspect="1"/>
          </p:cNvPicPr>
          <p:nvPr>
            <p:ph type="pic" sz="quarter" idx="50"/>
          </p:nvPr>
        </p:nvPicPr>
        <p:blipFill>
          <a:blip r:embed="rId9">
            <a:extLst>
              <a:ext uri="{96DAC541-7B7A-43D3-8B79-37D633B846F1}">
                <asvg:svgBlip xmlns:asvg="http://schemas.microsoft.com/office/drawing/2016/SVG/main" r:embed="rId10"/>
              </a:ext>
            </a:extLst>
          </a:blip>
          <a:srcRect/>
          <a:stretch/>
        </p:blipFill>
        <p:spPr>
          <a:xfrm>
            <a:off x="8837484" y="2713868"/>
            <a:ext cx="621792" cy="621792"/>
          </a:xfrm>
        </p:spPr>
      </p:pic>
      <p:sp>
        <p:nvSpPr>
          <p:cNvPr id="18" name="Text Placeholder 17">
            <a:extLst>
              <a:ext uri="{FF2B5EF4-FFF2-40B4-BE49-F238E27FC236}">
                <a16:creationId xmlns:a16="http://schemas.microsoft.com/office/drawing/2014/main" id="{448350F0-9CCA-4F7C-98E8-BC7969FD399D}"/>
              </a:ext>
            </a:extLst>
          </p:cNvPr>
          <p:cNvSpPr>
            <a:spLocks noGrp="1"/>
          </p:cNvSpPr>
          <p:nvPr>
            <p:ph type="body" sz="quarter" idx="39"/>
          </p:nvPr>
        </p:nvSpPr>
        <p:spPr>
          <a:xfrm>
            <a:off x="8350044" y="3891251"/>
            <a:ext cx="1495920" cy="360000"/>
          </a:xfrm>
        </p:spPr>
        <p:txBody>
          <a:bodyPr/>
          <a:lstStyle/>
          <a:p>
            <a:r>
              <a:rPr lang="en-US" b="1" dirty="0"/>
              <a:t>Measure 5</a:t>
            </a:r>
            <a:r>
              <a:rPr lang="en-US" dirty="0"/>
              <a:t>: First Time Homeless</a:t>
            </a:r>
          </a:p>
        </p:txBody>
      </p:sp>
      <p:pic>
        <p:nvPicPr>
          <p:cNvPr id="4" name="Graphic 3" descr="Daily calendar with solid fill">
            <a:extLst>
              <a:ext uri="{FF2B5EF4-FFF2-40B4-BE49-F238E27FC236}">
                <a16:creationId xmlns:a16="http://schemas.microsoft.com/office/drawing/2014/main" id="{45E8AC70-9E0B-4FB9-828F-322C42BDCB97}"/>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73491" y="2608138"/>
            <a:ext cx="768096" cy="768096"/>
          </a:xfrm>
          <a:prstGeom prst="rect">
            <a:avLst/>
          </a:prstGeom>
        </p:spPr>
      </p:pic>
      <p:pic>
        <p:nvPicPr>
          <p:cNvPr id="14" name="Graphic 13" descr="Tally with solid fill">
            <a:extLst>
              <a:ext uri="{FF2B5EF4-FFF2-40B4-BE49-F238E27FC236}">
                <a16:creationId xmlns:a16="http://schemas.microsoft.com/office/drawing/2014/main" id="{64F376B2-A1FD-4159-A301-4B2E75A1B27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771247" y="2620529"/>
            <a:ext cx="808471" cy="808471"/>
          </a:xfrm>
          <a:prstGeom prst="rect">
            <a:avLst/>
          </a:prstGeom>
        </p:spPr>
      </p:pic>
      <p:sp>
        <p:nvSpPr>
          <p:cNvPr id="29" name="Text Placeholder 17">
            <a:extLst>
              <a:ext uri="{FF2B5EF4-FFF2-40B4-BE49-F238E27FC236}">
                <a16:creationId xmlns:a16="http://schemas.microsoft.com/office/drawing/2014/main" id="{2FF9F8F4-A83D-4A6C-821D-8187544977D8}"/>
              </a:ext>
            </a:extLst>
          </p:cNvPr>
          <p:cNvSpPr txBox="1">
            <a:spLocks/>
          </p:cNvSpPr>
          <p:nvPr/>
        </p:nvSpPr>
        <p:spPr>
          <a:xfrm>
            <a:off x="10195253" y="3891251"/>
            <a:ext cx="1809468" cy="360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Measure 7</a:t>
            </a:r>
            <a:r>
              <a:rPr kumimoji="0" lang="en-US" sz="1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Successful Housing Placement</a:t>
            </a:r>
          </a:p>
        </p:txBody>
      </p:sp>
      <p:sp>
        <p:nvSpPr>
          <p:cNvPr id="6" name="Slide Number Placeholder 5">
            <a:extLst>
              <a:ext uri="{FF2B5EF4-FFF2-40B4-BE49-F238E27FC236}">
                <a16:creationId xmlns:a16="http://schemas.microsoft.com/office/drawing/2014/main" id="{5DFD5313-9E64-45DE-8829-9C50047955C8}"/>
              </a:ext>
            </a:extLst>
          </p:cNvPr>
          <p:cNvSpPr>
            <a:spLocks noGrp="1"/>
          </p:cNvSpPr>
          <p:nvPr>
            <p:ph type="sldNum" sz="quarter" idx="5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10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126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D82A89-1D11-10D3-76CF-D1C3FDF32847}"/>
              </a:ext>
            </a:extLst>
          </p:cNvPr>
          <p:cNvSpPr>
            <a:spLocks noGrp="1"/>
          </p:cNvSpPr>
          <p:nvPr>
            <p:ph sz="half" idx="1"/>
          </p:nvPr>
        </p:nvSpPr>
        <p:spPr>
          <a:xfrm>
            <a:off x="432000" y="1352062"/>
            <a:ext cx="5508000" cy="4839938"/>
          </a:xfrm>
        </p:spPr>
        <p:txBody>
          <a:bodyPr/>
          <a:lstStyle/>
          <a:p>
            <a:pPr marL="0" indent="0">
              <a:buNone/>
            </a:pPr>
            <a:r>
              <a:rPr lang="en-US" sz="1800" b="1" dirty="0">
                <a:solidFill>
                  <a:schemeClr val="tx1"/>
                </a:solidFill>
                <a:latin typeface="Dosis" pitchFamily="2" charset="0"/>
              </a:rPr>
              <a:t>This report measures the number of clients active in the report date range along with their average and median length of time homeless across the relevant universe of projects. This includes time homeless during the report date range as well as prior to the report start date.</a:t>
            </a:r>
          </a:p>
          <a:p>
            <a:endParaRPr lang="en-US" sz="1800" b="1" dirty="0">
              <a:solidFill>
                <a:schemeClr val="tx1"/>
              </a:solidFill>
              <a:latin typeface="Dosis" pitchFamily="2" charset="0"/>
            </a:endParaRPr>
          </a:p>
          <a:p>
            <a:pPr marL="0" indent="0">
              <a:buNone/>
            </a:pPr>
            <a:r>
              <a:rPr lang="en-US" sz="1400" b="1" i="1" dirty="0">
                <a:solidFill>
                  <a:schemeClr val="tx1"/>
                </a:solidFill>
              </a:rPr>
              <a:t>Projects included in this metric: Emergency Shelters (ES) and Transitional Housing (TH)</a:t>
            </a:r>
          </a:p>
          <a:p>
            <a:endParaRPr lang="en-US" sz="1800" b="1" dirty="0">
              <a:solidFill>
                <a:schemeClr val="tx1"/>
              </a:solidFill>
              <a:latin typeface="Dosis" pitchFamily="2" charset="0"/>
            </a:endParaRPr>
          </a:p>
          <a:p>
            <a:endParaRPr lang="en-US" dirty="0"/>
          </a:p>
        </p:txBody>
      </p:sp>
      <p:sp>
        <p:nvSpPr>
          <p:cNvPr id="4" name="Title 3">
            <a:extLst>
              <a:ext uri="{FF2B5EF4-FFF2-40B4-BE49-F238E27FC236}">
                <a16:creationId xmlns:a16="http://schemas.microsoft.com/office/drawing/2014/main" id="{9F435BE1-1567-3E50-F39F-16F9B31435B7}"/>
              </a:ext>
            </a:extLst>
          </p:cNvPr>
          <p:cNvSpPr>
            <a:spLocks noGrp="1"/>
          </p:cNvSpPr>
          <p:nvPr>
            <p:ph type="title"/>
          </p:nvPr>
        </p:nvSpPr>
        <p:spPr>
          <a:xfrm>
            <a:off x="432000" y="432000"/>
            <a:ext cx="4085292" cy="432000"/>
          </a:xfrm>
        </p:spPr>
        <p:txBody>
          <a:bodyPr/>
          <a:lstStyle/>
          <a:p>
            <a:r>
              <a:rPr lang="en-US" dirty="0"/>
              <a:t>Measure 1: Length of Time Homeless</a:t>
            </a:r>
          </a:p>
        </p:txBody>
      </p:sp>
      <p:sp>
        <p:nvSpPr>
          <p:cNvPr id="5" name="Slide Number Placeholder 4">
            <a:extLst>
              <a:ext uri="{FF2B5EF4-FFF2-40B4-BE49-F238E27FC236}">
                <a16:creationId xmlns:a16="http://schemas.microsoft.com/office/drawing/2014/main" id="{0F640742-DFED-F786-3B6F-9490B799E1D0}"/>
              </a:ext>
            </a:extLst>
          </p:cNvPr>
          <p:cNvSpPr>
            <a:spLocks noGrp="1"/>
          </p:cNvSpPr>
          <p:nvPr>
            <p:ph type="sldNum" sz="quarter" idx="14"/>
          </p:nvPr>
        </p:nvSpPr>
        <p:spPr/>
        <p:txBody>
          <a:bodyPr/>
          <a:lstStyle/>
          <a:p>
            <a:pPr algn="ctr"/>
            <a:fld id="{B67B645E-C5E5-4727-B977-D372A0AA71D9}" type="slidenum">
              <a:rPr lang="en-US" noProof="0" smtClean="0"/>
              <a:pPr algn="ctr"/>
              <a:t>3</a:t>
            </a:fld>
            <a:endParaRPr lang="en-US" noProof="0" dirty="0"/>
          </a:p>
        </p:txBody>
      </p:sp>
      <p:graphicFrame>
        <p:nvGraphicFramePr>
          <p:cNvPr id="8" name="Chart 7">
            <a:extLst>
              <a:ext uri="{FF2B5EF4-FFF2-40B4-BE49-F238E27FC236}">
                <a16:creationId xmlns:a16="http://schemas.microsoft.com/office/drawing/2014/main" id="{142BBFF8-9AF9-257B-8FD7-1B86F63101A5}"/>
              </a:ext>
            </a:extLst>
          </p:cNvPr>
          <p:cNvGraphicFramePr>
            <a:graphicFrameLocks/>
          </p:cNvGraphicFramePr>
          <p:nvPr>
            <p:extLst>
              <p:ext uri="{D42A27DB-BD31-4B8C-83A1-F6EECF244321}">
                <p14:modId xmlns:p14="http://schemas.microsoft.com/office/powerpoint/2010/main" val="3261261684"/>
              </p:ext>
            </p:extLst>
          </p:nvPr>
        </p:nvGraphicFramePr>
        <p:xfrm>
          <a:off x="6391563" y="465417"/>
          <a:ext cx="5368437" cy="27388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35E89026-B6B2-508F-595B-C1E37BB0A3D2}"/>
              </a:ext>
            </a:extLst>
          </p:cNvPr>
          <p:cNvGraphicFramePr>
            <a:graphicFrameLocks/>
          </p:cNvGraphicFramePr>
          <p:nvPr>
            <p:extLst>
              <p:ext uri="{D42A27DB-BD31-4B8C-83A1-F6EECF244321}">
                <p14:modId xmlns:p14="http://schemas.microsoft.com/office/powerpoint/2010/main" val="3122804606"/>
              </p:ext>
            </p:extLst>
          </p:nvPr>
        </p:nvGraphicFramePr>
        <p:xfrm>
          <a:off x="6432019" y="3553431"/>
          <a:ext cx="5328815" cy="28308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8285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E5507-424E-5B57-2507-5393BC44C17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609E46-B4EA-F048-C300-BA23B77773CE}"/>
              </a:ext>
            </a:extLst>
          </p:cNvPr>
          <p:cNvSpPr>
            <a:spLocks noGrp="1"/>
          </p:cNvSpPr>
          <p:nvPr>
            <p:ph sz="half" idx="1"/>
          </p:nvPr>
        </p:nvSpPr>
        <p:spPr>
          <a:xfrm>
            <a:off x="432000" y="1352062"/>
            <a:ext cx="5508000" cy="4839938"/>
          </a:xfrm>
        </p:spPr>
        <p:txBody>
          <a:bodyPr/>
          <a:lstStyle/>
          <a:p>
            <a:pPr marL="0" indent="0">
              <a:lnSpc>
                <a:spcPct val="139958"/>
              </a:lnSpc>
              <a:buNone/>
            </a:pPr>
            <a:r>
              <a:rPr lang="en-US" sz="1800" b="1" dirty="0">
                <a:solidFill>
                  <a:schemeClr val="tx1"/>
                </a:solidFill>
                <a:latin typeface="Dosis" pitchFamily="2" charset="0"/>
              </a:rPr>
              <a:t>This report begins with clients who have exited to a permanent destination in the date range two years prior to the report date range. Of those clients, the measure reports on how many of them returned to homelessness as measured in the HMIS for up to two years after the initial exit.</a:t>
            </a:r>
          </a:p>
          <a:p>
            <a:pPr>
              <a:lnSpc>
                <a:spcPct val="139958"/>
              </a:lnSpc>
            </a:pPr>
            <a:endParaRPr lang="en-US" sz="1800" b="1" dirty="0">
              <a:solidFill>
                <a:schemeClr val="tx1"/>
              </a:solidFill>
              <a:latin typeface="Dosis" pitchFamily="2" charset="0"/>
            </a:endParaRPr>
          </a:p>
          <a:p>
            <a:pPr marL="0" indent="0">
              <a:lnSpc>
                <a:spcPct val="139958"/>
              </a:lnSpc>
              <a:buNone/>
            </a:pPr>
            <a:r>
              <a:rPr lang="en-US" sz="1400" b="1" i="1" dirty="0">
                <a:solidFill>
                  <a:schemeClr val="tx1"/>
                </a:solidFill>
                <a:latin typeface="+mj-lt"/>
              </a:rPr>
              <a:t>Projects included in this metric: Emergency Shelter (ES), Permanent Supportive Housing (PSH), Rapid Rehousing (RRH), Transitional Housing (TH), Street Outreach (SO)</a:t>
            </a:r>
          </a:p>
          <a:p>
            <a:pPr marL="0" indent="0">
              <a:buNone/>
            </a:pPr>
            <a:endParaRPr lang="en-US" sz="1800" b="1" dirty="0">
              <a:solidFill>
                <a:schemeClr val="tx1"/>
              </a:solidFill>
              <a:latin typeface="Dosis" pitchFamily="2" charset="0"/>
            </a:endParaRPr>
          </a:p>
          <a:p>
            <a:endParaRPr lang="en-US" dirty="0"/>
          </a:p>
        </p:txBody>
      </p:sp>
      <p:sp>
        <p:nvSpPr>
          <p:cNvPr id="4" name="Title 3">
            <a:extLst>
              <a:ext uri="{FF2B5EF4-FFF2-40B4-BE49-F238E27FC236}">
                <a16:creationId xmlns:a16="http://schemas.microsoft.com/office/drawing/2014/main" id="{16E2FA42-1E61-557F-5FA9-4766564FEB0F}"/>
              </a:ext>
            </a:extLst>
          </p:cNvPr>
          <p:cNvSpPr>
            <a:spLocks noGrp="1"/>
          </p:cNvSpPr>
          <p:nvPr>
            <p:ph type="title"/>
          </p:nvPr>
        </p:nvSpPr>
        <p:spPr>
          <a:xfrm>
            <a:off x="432000" y="432000"/>
            <a:ext cx="4085292" cy="432000"/>
          </a:xfrm>
        </p:spPr>
        <p:txBody>
          <a:bodyPr/>
          <a:lstStyle/>
          <a:p>
            <a:r>
              <a:rPr lang="en-US" dirty="0"/>
              <a:t>Measure 2: Returns to Homelessness</a:t>
            </a:r>
          </a:p>
        </p:txBody>
      </p:sp>
      <p:sp>
        <p:nvSpPr>
          <p:cNvPr id="5" name="Slide Number Placeholder 4">
            <a:extLst>
              <a:ext uri="{FF2B5EF4-FFF2-40B4-BE49-F238E27FC236}">
                <a16:creationId xmlns:a16="http://schemas.microsoft.com/office/drawing/2014/main" id="{9CFA2D7D-F1C8-65EA-A59D-43BCFC91FD24}"/>
              </a:ext>
            </a:extLst>
          </p:cNvPr>
          <p:cNvSpPr>
            <a:spLocks noGrp="1"/>
          </p:cNvSpPr>
          <p:nvPr>
            <p:ph type="sldNum" sz="quarter" idx="14"/>
          </p:nvPr>
        </p:nvSpPr>
        <p:spPr/>
        <p:txBody>
          <a:bodyPr/>
          <a:lstStyle/>
          <a:p>
            <a:pPr algn="ctr"/>
            <a:fld id="{B67B645E-C5E5-4727-B977-D372A0AA71D9}" type="slidenum">
              <a:rPr lang="en-US" noProof="0" smtClean="0"/>
              <a:pPr algn="ctr"/>
              <a:t>4</a:t>
            </a:fld>
            <a:endParaRPr lang="en-US" noProof="0" dirty="0"/>
          </a:p>
        </p:txBody>
      </p:sp>
      <p:graphicFrame>
        <p:nvGraphicFramePr>
          <p:cNvPr id="3" name="Chart 2">
            <a:extLst>
              <a:ext uri="{FF2B5EF4-FFF2-40B4-BE49-F238E27FC236}">
                <a16:creationId xmlns:a16="http://schemas.microsoft.com/office/drawing/2014/main" id="{F3FBBA5C-F239-15B5-352A-96E62F0DD6AB}"/>
              </a:ext>
            </a:extLst>
          </p:cNvPr>
          <p:cNvGraphicFramePr>
            <a:graphicFrameLocks/>
          </p:cNvGraphicFramePr>
          <p:nvPr>
            <p:extLst>
              <p:ext uri="{D42A27DB-BD31-4B8C-83A1-F6EECF244321}">
                <p14:modId xmlns:p14="http://schemas.microsoft.com/office/powerpoint/2010/main" val="2915068041"/>
              </p:ext>
            </p:extLst>
          </p:nvPr>
        </p:nvGraphicFramePr>
        <p:xfrm>
          <a:off x="6347678" y="368321"/>
          <a:ext cx="5381270" cy="27512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3D50986D-7F65-1049-7C1C-1472E06812D5}"/>
              </a:ext>
            </a:extLst>
          </p:cNvPr>
          <p:cNvGraphicFramePr>
            <a:graphicFrameLocks/>
          </p:cNvGraphicFramePr>
          <p:nvPr>
            <p:extLst>
              <p:ext uri="{D42A27DB-BD31-4B8C-83A1-F6EECF244321}">
                <p14:modId xmlns:p14="http://schemas.microsoft.com/office/powerpoint/2010/main" val="422040722"/>
              </p:ext>
            </p:extLst>
          </p:nvPr>
        </p:nvGraphicFramePr>
        <p:xfrm>
          <a:off x="6347678" y="3497385"/>
          <a:ext cx="5381270" cy="28880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44693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B029D-D934-10BB-D497-CFF7E96FBEF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4B0BCE-B24B-3D35-CF55-5F65EEF3E9D2}"/>
              </a:ext>
            </a:extLst>
          </p:cNvPr>
          <p:cNvSpPr>
            <a:spLocks noGrp="1"/>
          </p:cNvSpPr>
          <p:nvPr>
            <p:ph sz="half" idx="1"/>
          </p:nvPr>
        </p:nvSpPr>
        <p:spPr>
          <a:xfrm>
            <a:off x="432000" y="1352062"/>
            <a:ext cx="5508000" cy="48399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Dosis" pitchFamily="2" charset="0"/>
                <a:ea typeface="+mn-ea"/>
                <a:cs typeface="+mn-cs"/>
              </a:rPr>
              <a:t>This metric uses counts of client level HMIS data to show an unduplicated annual count of homeless clients served in Emergency Shelter, Safe Haven and Transitional Housing.</a:t>
            </a:r>
          </a:p>
          <a:p>
            <a:pPr marL="0" marR="0" lvl="0" indent="0" algn="l" rtl="0">
              <a:lnSpc>
                <a:spcPct val="139958"/>
              </a:lnSpc>
              <a:spcBef>
                <a:spcPts val="0"/>
              </a:spcBef>
              <a:spcAft>
                <a:spcPts val="0"/>
              </a:spcAft>
              <a:buNone/>
            </a:pPr>
            <a:endParaRPr lang="en-US" sz="2000" b="1" dirty="0">
              <a:latin typeface="Dosis"/>
              <a:sym typeface="Dosis"/>
            </a:endParaRPr>
          </a:p>
          <a:p>
            <a:pPr marL="0" marR="0" lvl="0" indent="0" algn="l" rtl="0">
              <a:lnSpc>
                <a:spcPct val="139958"/>
              </a:lnSpc>
              <a:spcBef>
                <a:spcPts val="0"/>
              </a:spcBef>
              <a:spcAft>
                <a:spcPts val="0"/>
              </a:spcAft>
              <a:buNone/>
            </a:pPr>
            <a:r>
              <a:rPr lang="en-US" sz="1400" b="1" i="1" dirty="0">
                <a:solidFill>
                  <a:schemeClr val="tx1"/>
                </a:solidFill>
              </a:rPr>
              <a:t>Projects included in this metric: Emergency Shelter (ES), Transitional Housing (TH)</a:t>
            </a:r>
          </a:p>
          <a:p>
            <a:pPr marL="0" indent="0">
              <a:buNone/>
            </a:pPr>
            <a:endParaRPr lang="en-US" sz="1800" b="1" dirty="0">
              <a:solidFill>
                <a:schemeClr val="tx1"/>
              </a:solidFill>
              <a:latin typeface="Dosis" pitchFamily="2" charset="0"/>
            </a:endParaRPr>
          </a:p>
          <a:p>
            <a:endParaRPr lang="en-US" dirty="0"/>
          </a:p>
        </p:txBody>
      </p:sp>
      <p:sp>
        <p:nvSpPr>
          <p:cNvPr id="4" name="Title 3">
            <a:extLst>
              <a:ext uri="{FF2B5EF4-FFF2-40B4-BE49-F238E27FC236}">
                <a16:creationId xmlns:a16="http://schemas.microsoft.com/office/drawing/2014/main" id="{BC89E007-F11A-8BA9-A537-EC68B1A25F84}"/>
              </a:ext>
            </a:extLst>
          </p:cNvPr>
          <p:cNvSpPr>
            <a:spLocks noGrp="1"/>
          </p:cNvSpPr>
          <p:nvPr>
            <p:ph type="title"/>
          </p:nvPr>
        </p:nvSpPr>
        <p:spPr>
          <a:xfrm>
            <a:off x="432000" y="432000"/>
            <a:ext cx="4085292" cy="432000"/>
          </a:xfrm>
        </p:spPr>
        <p:txBody>
          <a:bodyPr/>
          <a:lstStyle/>
          <a:p>
            <a:r>
              <a:rPr lang="en-US" dirty="0"/>
              <a:t>Measure 3: Number of Persons Homeless</a:t>
            </a:r>
          </a:p>
        </p:txBody>
      </p:sp>
      <p:sp>
        <p:nvSpPr>
          <p:cNvPr id="5" name="Slide Number Placeholder 4">
            <a:extLst>
              <a:ext uri="{FF2B5EF4-FFF2-40B4-BE49-F238E27FC236}">
                <a16:creationId xmlns:a16="http://schemas.microsoft.com/office/drawing/2014/main" id="{EB4E4E4D-8A5D-7CA4-D668-D3AF26B8D47F}"/>
              </a:ext>
            </a:extLst>
          </p:cNvPr>
          <p:cNvSpPr>
            <a:spLocks noGrp="1"/>
          </p:cNvSpPr>
          <p:nvPr>
            <p:ph type="sldNum" sz="quarter" idx="14"/>
          </p:nvPr>
        </p:nvSpPr>
        <p:spPr/>
        <p:txBody>
          <a:bodyPr/>
          <a:lstStyle/>
          <a:p>
            <a:pPr algn="ctr"/>
            <a:fld id="{B67B645E-C5E5-4727-B977-D372A0AA71D9}" type="slidenum">
              <a:rPr lang="en-US" noProof="0" smtClean="0"/>
              <a:pPr algn="ctr"/>
              <a:t>5</a:t>
            </a:fld>
            <a:endParaRPr lang="en-US" noProof="0" dirty="0"/>
          </a:p>
        </p:txBody>
      </p:sp>
      <p:graphicFrame>
        <p:nvGraphicFramePr>
          <p:cNvPr id="7" name="Chart 6">
            <a:extLst>
              <a:ext uri="{FF2B5EF4-FFF2-40B4-BE49-F238E27FC236}">
                <a16:creationId xmlns:a16="http://schemas.microsoft.com/office/drawing/2014/main" id="{C714C289-1512-4238-00AD-07D3C2C2806F}"/>
              </a:ext>
            </a:extLst>
          </p:cNvPr>
          <p:cNvGraphicFramePr>
            <a:graphicFrameLocks/>
          </p:cNvGraphicFramePr>
          <p:nvPr>
            <p:extLst>
              <p:ext uri="{D42A27DB-BD31-4B8C-83A1-F6EECF244321}">
                <p14:modId xmlns:p14="http://schemas.microsoft.com/office/powerpoint/2010/main" val="2566958656"/>
              </p:ext>
            </p:extLst>
          </p:nvPr>
        </p:nvGraphicFramePr>
        <p:xfrm>
          <a:off x="6181758" y="664308"/>
          <a:ext cx="5578242" cy="57211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97260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55EDB-8318-830D-A2BA-18EC510C115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6B1C6F-5D95-E819-16A5-077101C6F6C7}"/>
              </a:ext>
            </a:extLst>
          </p:cNvPr>
          <p:cNvSpPr>
            <a:spLocks noGrp="1"/>
          </p:cNvSpPr>
          <p:nvPr>
            <p:ph sz="half" idx="1"/>
          </p:nvPr>
        </p:nvSpPr>
        <p:spPr>
          <a:xfrm>
            <a:off x="432000" y="1352062"/>
            <a:ext cx="4812123" cy="4839938"/>
          </a:xfrm>
        </p:spPr>
        <p:txBody>
          <a:bodyPr/>
          <a:lstStyle/>
          <a:p>
            <a:pPr marL="0" indent="0">
              <a:lnSpc>
                <a:spcPct val="139958"/>
              </a:lnSpc>
              <a:buNone/>
            </a:pPr>
            <a:r>
              <a:rPr lang="en-US" sz="1800" b="1" dirty="0">
                <a:solidFill>
                  <a:schemeClr val="tx1"/>
                </a:solidFill>
                <a:latin typeface="Dosis" pitchFamily="2" charset="0"/>
              </a:rPr>
              <a:t>This report looks at clients with an Entry or Exit from a CoC-funded project within a given operating year to determine the percentage of clients who have increased Earned, Other (non-earned) or total income during that timeframe. Metric 4 has (6) associated tables which focus on employment and income growth for our (3) CoC-funded projects.</a:t>
            </a:r>
          </a:p>
          <a:p>
            <a:pPr>
              <a:lnSpc>
                <a:spcPct val="139958"/>
              </a:lnSpc>
            </a:pPr>
            <a:endParaRPr lang="en-US" sz="1800" b="1" dirty="0">
              <a:solidFill>
                <a:schemeClr val="tx1"/>
              </a:solidFill>
              <a:latin typeface="Dosis" pitchFamily="2" charset="0"/>
            </a:endParaRPr>
          </a:p>
          <a:p>
            <a:pPr marL="0" indent="0">
              <a:lnSpc>
                <a:spcPct val="139958"/>
              </a:lnSpc>
              <a:buNone/>
            </a:pPr>
            <a:r>
              <a:rPr lang="en-US" sz="1400" b="1" i="1" dirty="0">
                <a:solidFill>
                  <a:schemeClr val="tx1"/>
                </a:solidFill>
              </a:rPr>
              <a:t>Projects included in this metric: HUD CoC Funded Permanent Supportive Housing (PSH), HUD CoC funded Rapid Rehousing (RRH)</a:t>
            </a:r>
          </a:p>
          <a:p>
            <a:pPr>
              <a:lnSpc>
                <a:spcPct val="139958"/>
              </a:lnSpc>
            </a:pPr>
            <a:endParaRPr lang="en-US" sz="1800" b="1" dirty="0">
              <a:solidFill>
                <a:schemeClr val="tx1"/>
              </a:solidFill>
              <a:latin typeface="Dosis" pitchFamily="2" charset="0"/>
            </a:endParaRPr>
          </a:p>
        </p:txBody>
      </p:sp>
      <p:sp>
        <p:nvSpPr>
          <p:cNvPr id="4" name="Title 3">
            <a:extLst>
              <a:ext uri="{FF2B5EF4-FFF2-40B4-BE49-F238E27FC236}">
                <a16:creationId xmlns:a16="http://schemas.microsoft.com/office/drawing/2014/main" id="{3C9C539E-3E73-3DAF-85B7-1BEC020646DF}"/>
              </a:ext>
            </a:extLst>
          </p:cNvPr>
          <p:cNvSpPr>
            <a:spLocks noGrp="1"/>
          </p:cNvSpPr>
          <p:nvPr>
            <p:ph type="title"/>
          </p:nvPr>
        </p:nvSpPr>
        <p:spPr>
          <a:xfrm>
            <a:off x="432000" y="432000"/>
            <a:ext cx="4085292" cy="432000"/>
          </a:xfrm>
        </p:spPr>
        <p:txBody>
          <a:bodyPr/>
          <a:lstStyle/>
          <a:p>
            <a:r>
              <a:rPr lang="en-US" dirty="0"/>
              <a:t>Measure 4: Jobs &amp; Income Growth</a:t>
            </a:r>
          </a:p>
        </p:txBody>
      </p:sp>
      <p:sp>
        <p:nvSpPr>
          <p:cNvPr id="5" name="Slide Number Placeholder 4">
            <a:extLst>
              <a:ext uri="{FF2B5EF4-FFF2-40B4-BE49-F238E27FC236}">
                <a16:creationId xmlns:a16="http://schemas.microsoft.com/office/drawing/2014/main" id="{DF97166F-3651-CBB2-8D74-6E6F4D9AC9CB}"/>
              </a:ext>
            </a:extLst>
          </p:cNvPr>
          <p:cNvSpPr>
            <a:spLocks noGrp="1"/>
          </p:cNvSpPr>
          <p:nvPr>
            <p:ph type="sldNum" sz="quarter" idx="14"/>
          </p:nvPr>
        </p:nvSpPr>
        <p:spPr/>
        <p:txBody>
          <a:bodyPr/>
          <a:lstStyle/>
          <a:p>
            <a:pPr algn="ctr"/>
            <a:fld id="{B67B645E-C5E5-4727-B977-D372A0AA71D9}" type="slidenum">
              <a:rPr lang="en-US" noProof="0" smtClean="0"/>
              <a:pPr algn="ctr"/>
              <a:t>6</a:t>
            </a:fld>
            <a:endParaRPr lang="en-US" noProof="0" dirty="0"/>
          </a:p>
        </p:txBody>
      </p:sp>
      <p:graphicFrame>
        <p:nvGraphicFramePr>
          <p:cNvPr id="3" name="Object 2">
            <a:extLst>
              <a:ext uri="{FF2B5EF4-FFF2-40B4-BE49-F238E27FC236}">
                <a16:creationId xmlns:a16="http://schemas.microsoft.com/office/drawing/2014/main" id="{8DE3F3C4-E32E-EB87-C203-13C30E403320}"/>
              </a:ext>
            </a:extLst>
          </p:cNvPr>
          <p:cNvGraphicFramePr>
            <a:graphicFrameLocks noChangeAspect="1"/>
          </p:cNvGraphicFramePr>
          <p:nvPr>
            <p:extLst>
              <p:ext uri="{D42A27DB-BD31-4B8C-83A1-F6EECF244321}">
                <p14:modId xmlns:p14="http://schemas.microsoft.com/office/powerpoint/2010/main" val="993145736"/>
              </p:ext>
            </p:extLst>
          </p:nvPr>
        </p:nvGraphicFramePr>
        <p:xfrm>
          <a:off x="5559266" y="1060989"/>
          <a:ext cx="6133143" cy="1056035"/>
        </p:xfrm>
        <a:graphic>
          <a:graphicData uri="http://schemas.openxmlformats.org/presentationml/2006/ole">
            <mc:AlternateContent xmlns:mc="http://schemas.openxmlformats.org/markup-compatibility/2006">
              <mc:Choice xmlns:v="urn:schemas-microsoft-com:vml" Requires="v">
                <p:oleObj name="Worksheet" r:id="rId2" imgW="7714166" imgH="1230165" progId="Excel.Sheet.12">
                  <p:embed/>
                </p:oleObj>
              </mc:Choice>
              <mc:Fallback>
                <p:oleObj name="Worksheet" r:id="rId2" imgW="7714166" imgH="1230165" progId="Excel.Sheet.12">
                  <p:embed/>
                  <p:pic>
                    <p:nvPicPr>
                      <p:cNvPr id="3" name="Object 2">
                        <a:extLst>
                          <a:ext uri="{FF2B5EF4-FFF2-40B4-BE49-F238E27FC236}">
                            <a16:creationId xmlns:a16="http://schemas.microsoft.com/office/drawing/2014/main" id="{8DE3F3C4-E32E-EB87-C203-13C30E403320}"/>
                          </a:ext>
                        </a:extLst>
                      </p:cNvPr>
                      <p:cNvPicPr/>
                      <p:nvPr/>
                    </p:nvPicPr>
                    <p:blipFill>
                      <a:blip r:embed="rId3"/>
                      <a:stretch>
                        <a:fillRect/>
                      </a:stretch>
                    </p:blipFill>
                    <p:spPr>
                      <a:xfrm>
                        <a:off x="5559266" y="1060989"/>
                        <a:ext cx="6133143" cy="105603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2FFCF728-BD12-CA0C-B9DB-406A212AA3E3}"/>
              </a:ext>
            </a:extLst>
          </p:cNvPr>
          <p:cNvGraphicFramePr>
            <a:graphicFrameLocks noChangeAspect="1"/>
          </p:cNvGraphicFramePr>
          <p:nvPr>
            <p:extLst>
              <p:ext uri="{D42A27DB-BD31-4B8C-83A1-F6EECF244321}">
                <p14:modId xmlns:p14="http://schemas.microsoft.com/office/powerpoint/2010/main" val="988238116"/>
              </p:ext>
            </p:extLst>
          </p:nvPr>
        </p:nvGraphicFramePr>
        <p:xfrm>
          <a:off x="5559266" y="2954385"/>
          <a:ext cx="6133143" cy="1056035"/>
        </p:xfrm>
        <a:graphic>
          <a:graphicData uri="http://schemas.openxmlformats.org/presentationml/2006/ole">
            <mc:AlternateContent xmlns:mc="http://schemas.openxmlformats.org/markup-compatibility/2006">
              <mc:Choice xmlns:v="urn:schemas-microsoft-com:vml" Requires="v">
                <p:oleObj name="Worksheet" r:id="rId4" imgW="7714166" imgH="1246909" progId="Excel.Sheet.12">
                  <p:embed/>
                </p:oleObj>
              </mc:Choice>
              <mc:Fallback>
                <p:oleObj name="Worksheet" r:id="rId4" imgW="7714166" imgH="1246909" progId="Excel.Sheet.12">
                  <p:embed/>
                  <p:pic>
                    <p:nvPicPr>
                      <p:cNvPr id="6" name="Object 5">
                        <a:extLst>
                          <a:ext uri="{FF2B5EF4-FFF2-40B4-BE49-F238E27FC236}">
                            <a16:creationId xmlns:a16="http://schemas.microsoft.com/office/drawing/2014/main" id="{2FFCF728-BD12-CA0C-B9DB-406A212AA3E3}"/>
                          </a:ext>
                        </a:extLst>
                      </p:cNvPr>
                      <p:cNvPicPr/>
                      <p:nvPr/>
                    </p:nvPicPr>
                    <p:blipFill>
                      <a:blip r:embed="rId5"/>
                      <a:stretch>
                        <a:fillRect/>
                      </a:stretch>
                    </p:blipFill>
                    <p:spPr>
                      <a:xfrm>
                        <a:off x="5559266" y="2954385"/>
                        <a:ext cx="6133143" cy="105603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AD8D3A6-A904-6715-075F-8278FE218BB9}"/>
              </a:ext>
            </a:extLst>
          </p:cNvPr>
          <p:cNvGraphicFramePr>
            <a:graphicFrameLocks noChangeAspect="1"/>
          </p:cNvGraphicFramePr>
          <p:nvPr>
            <p:extLst>
              <p:ext uri="{D42A27DB-BD31-4B8C-83A1-F6EECF244321}">
                <p14:modId xmlns:p14="http://schemas.microsoft.com/office/powerpoint/2010/main" val="3475532856"/>
              </p:ext>
            </p:extLst>
          </p:nvPr>
        </p:nvGraphicFramePr>
        <p:xfrm>
          <a:off x="5560459" y="4688274"/>
          <a:ext cx="6119508" cy="1056034"/>
        </p:xfrm>
        <a:graphic>
          <a:graphicData uri="http://schemas.openxmlformats.org/presentationml/2006/ole">
            <mc:AlternateContent xmlns:mc="http://schemas.openxmlformats.org/markup-compatibility/2006">
              <mc:Choice xmlns:v="urn:schemas-microsoft-com:vml" Requires="v">
                <p:oleObj name="Worksheet" r:id="rId6" imgW="7714166" imgH="1230165" progId="Excel.Sheet.12">
                  <p:embed/>
                </p:oleObj>
              </mc:Choice>
              <mc:Fallback>
                <p:oleObj name="Worksheet" r:id="rId6" imgW="7714166" imgH="1230165" progId="Excel.Sheet.12">
                  <p:embed/>
                  <p:pic>
                    <p:nvPicPr>
                      <p:cNvPr id="8" name="Object 7">
                        <a:extLst>
                          <a:ext uri="{FF2B5EF4-FFF2-40B4-BE49-F238E27FC236}">
                            <a16:creationId xmlns:a16="http://schemas.microsoft.com/office/drawing/2014/main" id="{EAD8D3A6-A904-6715-075F-8278FE218BB9}"/>
                          </a:ext>
                        </a:extLst>
                      </p:cNvPr>
                      <p:cNvPicPr/>
                      <p:nvPr/>
                    </p:nvPicPr>
                    <p:blipFill>
                      <a:blip r:embed="rId7"/>
                      <a:stretch>
                        <a:fillRect/>
                      </a:stretch>
                    </p:blipFill>
                    <p:spPr>
                      <a:xfrm>
                        <a:off x="5560459" y="4688274"/>
                        <a:ext cx="6119508" cy="1056034"/>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B6B6CD8E-9D08-57F3-6DCD-FBCAE8668DDB}"/>
              </a:ext>
            </a:extLst>
          </p:cNvPr>
          <p:cNvSpPr txBox="1"/>
          <p:nvPr/>
        </p:nvSpPr>
        <p:spPr>
          <a:xfrm>
            <a:off x="6471138" y="432000"/>
            <a:ext cx="4085292" cy="369332"/>
          </a:xfrm>
          <a:prstGeom prst="rect">
            <a:avLst/>
          </a:prstGeom>
          <a:noFill/>
        </p:spPr>
        <p:txBody>
          <a:bodyPr wrap="square" rtlCol="0">
            <a:spAutoFit/>
          </a:bodyPr>
          <a:lstStyle/>
          <a:p>
            <a:pPr algn="ctr"/>
            <a:r>
              <a:rPr lang="en-US" b="1" dirty="0"/>
              <a:t>System Stayers</a:t>
            </a:r>
          </a:p>
        </p:txBody>
      </p:sp>
    </p:spTree>
    <p:extLst>
      <p:ext uri="{BB962C8B-B14F-4D97-AF65-F5344CB8AC3E}">
        <p14:creationId xmlns:p14="http://schemas.microsoft.com/office/powerpoint/2010/main" val="2170236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81D14-0A3E-4240-E4A1-4D5C1630DDC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E1362B-2D4C-E6D7-CE18-515DF4335D15}"/>
              </a:ext>
            </a:extLst>
          </p:cNvPr>
          <p:cNvSpPr>
            <a:spLocks noGrp="1"/>
          </p:cNvSpPr>
          <p:nvPr>
            <p:ph sz="half" idx="1"/>
          </p:nvPr>
        </p:nvSpPr>
        <p:spPr>
          <a:xfrm>
            <a:off x="432000" y="1352062"/>
            <a:ext cx="4812123" cy="4839938"/>
          </a:xfrm>
        </p:spPr>
        <p:txBody>
          <a:bodyPr/>
          <a:lstStyle/>
          <a:p>
            <a:pPr marL="0" indent="0">
              <a:lnSpc>
                <a:spcPct val="139958"/>
              </a:lnSpc>
              <a:buNone/>
            </a:pPr>
            <a:r>
              <a:rPr lang="en-US" sz="1800" b="1" dirty="0">
                <a:solidFill>
                  <a:schemeClr val="tx1"/>
                </a:solidFill>
                <a:latin typeface="Dosis" pitchFamily="2" charset="0"/>
              </a:rPr>
              <a:t>This report looks at clients with an Entry or Exit from a CoC-funded project within a given operating year to determine the percentage of clients who have increased Earned, Other (non-earned) or total income during that timeframe. Metric 4 has (6) associated tables which focus on employment and income growth for our (3) CoC-funded projects.</a:t>
            </a:r>
          </a:p>
          <a:p>
            <a:pPr>
              <a:lnSpc>
                <a:spcPct val="139958"/>
              </a:lnSpc>
            </a:pPr>
            <a:endParaRPr lang="en-US" sz="1800" b="1" dirty="0">
              <a:solidFill>
                <a:schemeClr val="tx1"/>
              </a:solidFill>
              <a:latin typeface="Dosis" pitchFamily="2" charset="0"/>
            </a:endParaRPr>
          </a:p>
          <a:p>
            <a:pPr marL="0" indent="0">
              <a:lnSpc>
                <a:spcPct val="139958"/>
              </a:lnSpc>
              <a:buNone/>
            </a:pPr>
            <a:r>
              <a:rPr lang="en-US" sz="1400" b="1" i="1" dirty="0">
                <a:solidFill>
                  <a:schemeClr val="tx1"/>
                </a:solidFill>
              </a:rPr>
              <a:t>Projects included in this metric: HUD CoC Funded Permanent Supportive Housing (PSH), HUD CoC funded Rapid Rehousing (RRH)</a:t>
            </a:r>
          </a:p>
          <a:p>
            <a:pPr>
              <a:lnSpc>
                <a:spcPct val="139958"/>
              </a:lnSpc>
            </a:pPr>
            <a:endParaRPr lang="en-US" sz="1800" b="1" dirty="0">
              <a:solidFill>
                <a:schemeClr val="tx1"/>
              </a:solidFill>
              <a:latin typeface="Dosis" pitchFamily="2" charset="0"/>
            </a:endParaRPr>
          </a:p>
        </p:txBody>
      </p:sp>
      <p:sp>
        <p:nvSpPr>
          <p:cNvPr id="4" name="Title 3">
            <a:extLst>
              <a:ext uri="{FF2B5EF4-FFF2-40B4-BE49-F238E27FC236}">
                <a16:creationId xmlns:a16="http://schemas.microsoft.com/office/drawing/2014/main" id="{DF066250-1E1F-6B90-EC89-D807E81C3BB9}"/>
              </a:ext>
            </a:extLst>
          </p:cNvPr>
          <p:cNvSpPr>
            <a:spLocks noGrp="1"/>
          </p:cNvSpPr>
          <p:nvPr>
            <p:ph type="title"/>
          </p:nvPr>
        </p:nvSpPr>
        <p:spPr>
          <a:xfrm>
            <a:off x="432000" y="432000"/>
            <a:ext cx="4085292" cy="432000"/>
          </a:xfrm>
        </p:spPr>
        <p:txBody>
          <a:bodyPr/>
          <a:lstStyle/>
          <a:p>
            <a:r>
              <a:rPr lang="en-US" dirty="0"/>
              <a:t>Measure 4: Jobs &amp; Income Growth</a:t>
            </a:r>
          </a:p>
        </p:txBody>
      </p:sp>
      <p:sp>
        <p:nvSpPr>
          <p:cNvPr id="5" name="Slide Number Placeholder 4">
            <a:extLst>
              <a:ext uri="{FF2B5EF4-FFF2-40B4-BE49-F238E27FC236}">
                <a16:creationId xmlns:a16="http://schemas.microsoft.com/office/drawing/2014/main" id="{1BBEDC79-A3CF-BDC3-4C12-BB57C3B37132}"/>
              </a:ext>
            </a:extLst>
          </p:cNvPr>
          <p:cNvSpPr>
            <a:spLocks noGrp="1"/>
          </p:cNvSpPr>
          <p:nvPr>
            <p:ph type="sldNum" sz="quarter" idx="14"/>
          </p:nvPr>
        </p:nvSpPr>
        <p:spPr/>
        <p:txBody>
          <a:bodyPr/>
          <a:lstStyle/>
          <a:p>
            <a:pPr algn="ctr"/>
            <a:fld id="{B67B645E-C5E5-4727-B977-D372A0AA71D9}" type="slidenum">
              <a:rPr lang="en-US" noProof="0" smtClean="0"/>
              <a:pPr algn="ctr"/>
              <a:t>7</a:t>
            </a:fld>
            <a:endParaRPr lang="en-US" noProof="0" dirty="0"/>
          </a:p>
        </p:txBody>
      </p:sp>
      <p:sp>
        <p:nvSpPr>
          <p:cNvPr id="9" name="TextBox 8">
            <a:extLst>
              <a:ext uri="{FF2B5EF4-FFF2-40B4-BE49-F238E27FC236}">
                <a16:creationId xmlns:a16="http://schemas.microsoft.com/office/drawing/2014/main" id="{CD4C84C9-499C-352B-1F00-54B4987C2331}"/>
              </a:ext>
            </a:extLst>
          </p:cNvPr>
          <p:cNvSpPr txBox="1"/>
          <p:nvPr/>
        </p:nvSpPr>
        <p:spPr>
          <a:xfrm>
            <a:off x="6471138" y="432000"/>
            <a:ext cx="4085292" cy="369332"/>
          </a:xfrm>
          <a:prstGeom prst="rect">
            <a:avLst/>
          </a:prstGeom>
          <a:noFill/>
        </p:spPr>
        <p:txBody>
          <a:bodyPr wrap="square" rtlCol="0">
            <a:spAutoFit/>
          </a:bodyPr>
          <a:lstStyle/>
          <a:p>
            <a:pPr algn="ctr"/>
            <a:r>
              <a:rPr lang="en-US" b="1" dirty="0"/>
              <a:t>System Leavers</a:t>
            </a:r>
          </a:p>
        </p:txBody>
      </p:sp>
      <p:graphicFrame>
        <p:nvGraphicFramePr>
          <p:cNvPr id="7" name="Object 6">
            <a:extLst>
              <a:ext uri="{FF2B5EF4-FFF2-40B4-BE49-F238E27FC236}">
                <a16:creationId xmlns:a16="http://schemas.microsoft.com/office/drawing/2014/main" id="{F4C8321E-A24A-33E9-869D-35B77644993B}"/>
              </a:ext>
            </a:extLst>
          </p:cNvPr>
          <p:cNvGraphicFramePr>
            <a:graphicFrameLocks noChangeAspect="1"/>
          </p:cNvGraphicFramePr>
          <p:nvPr>
            <p:extLst>
              <p:ext uri="{D42A27DB-BD31-4B8C-83A1-F6EECF244321}">
                <p14:modId xmlns:p14="http://schemas.microsoft.com/office/powerpoint/2010/main" val="3977674270"/>
              </p:ext>
            </p:extLst>
          </p:nvPr>
        </p:nvGraphicFramePr>
        <p:xfrm>
          <a:off x="5533291" y="1128820"/>
          <a:ext cx="6195661" cy="1045678"/>
        </p:xfrm>
        <a:graphic>
          <a:graphicData uri="http://schemas.openxmlformats.org/presentationml/2006/ole">
            <mc:AlternateContent xmlns:mc="http://schemas.openxmlformats.org/markup-compatibility/2006">
              <mc:Choice xmlns:v="urn:schemas-microsoft-com:vml" Requires="v">
                <p:oleObj name="Worksheet" r:id="rId2" imgW="7714166" imgH="1230165" progId="Excel.Sheet.12">
                  <p:embed/>
                </p:oleObj>
              </mc:Choice>
              <mc:Fallback>
                <p:oleObj name="Worksheet" r:id="rId2" imgW="7714166" imgH="1230165" progId="Excel.Sheet.12">
                  <p:embed/>
                  <p:pic>
                    <p:nvPicPr>
                      <p:cNvPr id="7" name="Object 6">
                        <a:extLst>
                          <a:ext uri="{FF2B5EF4-FFF2-40B4-BE49-F238E27FC236}">
                            <a16:creationId xmlns:a16="http://schemas.microsoft.com/office/drawing/2014/main" id="{F4C8321E-A24A-33E9-869D-35B77644993B}"/>
                          </a:ext>
                        </a:extLst>
                      </p:cNvPr>
                      <p:cNvPicPr/>
                      <p:nvPr/>
                    </p:nvPicPr>
                    <p:blipFill>
                      <a:blip r:embed="rId3"/>
                      <a:stretch>
                        <a:fillRect/>
                      </a:stretch>
                    </p:blipFill>
                    <p:spPr>
                      <a:xfrm>
                        <a:off x="5533291" y="1128820"/>
                        <a:ext cx="6195661" cy="104567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E5A2481-7E1E-B3EB-1973-BEC827D35AE6}"/>
              </a:ext>
            </a:extLst>
          </p:cNvPr>
          <p:cNvGraphicFramePr>
            <a:graphicFrameLocks noChangeAspect="1"/>
          </p:cNvGraphicFramePr>
          <p:nvPr>
            <p:extLst>
              <p:ext uri="{D42A27DB-BD31-4B8C-83A1-F6EECF244321}">
                <p14:modId xmlns:p14="http://schemas.microsoft.com/office/powerpoint/2010/main" val="3934395968"/>
              </p:ext>
            </p:extLst>
          </p:nvPr>
        </p:nvGraphicFramePr>
        <p:xfrm>
          <a:off x="5533287" y="2902783"/>
          <a:ext cx="6195661" cy="1045678"/>
        </p:xfrm>
        <a:graphic>
          <a:graphicData uri="http://schemas.openxmlformats.org/presentationml/2006/ole">
            <mc:AlternateContent xmlns:mc="http://schemas.openxmlformats.org/markup-compatibility/2006">
              <mc:Choice xmlns:v="urn:schemas-microsoft-com:vml" Requires="v">
                <p:oleObj name="Worksheet" r:id="rId4" imgW="7714166" imgH="1230165" progId="Excel.Sheet.12">
                  <p:embed/>
                </p:oleObj>
              </mc:Choice>
              <mc:Fallback>
                <p:oleObj name="Worksheet" r:id="rId4" imgW="7714166" imgH="1230165" progId="Excel.Sheet.12">
                  <p:embed/>
                  <p:pic>
                    <p:nvPicPr>
                      <p:cNvPr id="10" name="Object 9">
                        <a:extLst>
                          <a:ext uri="{FF2B5EF4-FFF2-40B4-BE49-F238E27FC236}">
                            <a16:creationId xmlns:a16="http://schemas.microsoft.com/office/drawing/2014/main" id="{8E5A2481-7E1E-B3EB-1973-BEC827D35AE6}"/>
                          </a:ext>
                        </a:extLst>
                      </p:cNvPr>
                      <p:cNvPicPr/>
                      <p:nvPr/>
                    </p:nvPicPr>
                    <p:blipFill>
                      <a:blip r:embed="rId5"/>
                      <a:stretch>
                        <a:fillRect/>
                      </a:stretch>
                    </p:blipFill>
                    <p:spPr>
                      <a:xfrm>
                        <a:off x="5533287" y="2902783"/>
                        <a:ext cx="6195661" cy="104567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778FBE9-87A8-40D0-5059-1CDF788E2CBF}"/>
              </a:ext>
            </a:extLst>
          </p:cNvPr>
          <p:cNvGraphicFramePr>
            <a:graphicFrameLocks noChangeAspect="1"/>
          </p:cNvGraphicFramePr>
          <p:nvPr>
            <p:extLst>
              <p:ext uri="{D42A27DB-BD31-4B8C-83A1-F6EECF244321}">
                <p14:modId xmlns:p14="http://schemas.microsoft.com/office/powerpoint/2010/main" val="1014795609"/>
              </p:ext>
            </p:extLst>
          </p:nvPr>
        </p:nvGraphicFramePr>
        <p:xfrm>
          <a:off x="5533286" y="4737707"/>
          <a:ext cx="6195662" cy="1045678"/>
        </p:xfrm>
        <a:graphic>
          <a:graphicData uri="http://schemas.openxmlformats.org/presentationml/2006/ole">
            <mc:AlternateContent xmlns:mc="http://schemas.openxmlformats.org/markup-compatibility/2006">
              <mc:Choice xmlns:v="urn:schemas-microsoft-com:vml" Requires="v">
                <p:oleObj name="Worksheet" r:id="rId6" imgW="7714166" imgH="1230165" progId="Excel.Sheet.12">
                  <p:embed/>
                </p:oleObj>
              </mc:Choice>
              <mc:Fallback>
                <p:oleObj name="Worksheet" r:id="rId6" imgW="7714166" imgH="1230165" progId="Excel.Sheet.12">
                  <p:embed/>
                  <p:pic>
                    <p:nvPicPr>
                      <p:cNvPr id="11" name="Object 10">
                        <a:extLst>
                          <a:ext uri="{FF2B5EF4-FFF2-40B4-BE49-F238E27FC236}">
                            <a16:creationId xmlns:a16="http://schemas.microsoft.com/office/drawing/2014/main" id="{7778FBE9-87A8-40D0-5059-1CDF788E2CBF}"/>
                          </a:ext>
                        </a:extLst>
                      </p:cNvPr>
                      <p:cNvPicPr/>
                      <p:nvPr/>
                    </p:nvPicPr>
                    <p:blipFill>
                      <a:blip r:embed="rId7"/>
                      <a:stretch>
                        <a:fillRect/>
                      </a:stretch>
                    </p:blipFill>
                    <p:spPr>
                      <a:xfrm>
                        <a:off x="5533286" y="4737707"/>
                        <a:ext cx="6195662" cy="1045678"/>
                      </a:xfrm>
                      <a:prstGeom prst="rect">
                        <a:avLst/>
                      </a:prstGeom>
                    </p:spPr>
                  </p:pic>
                </p:oleObj>
              </mc:Fallback>
            </mc:AlternateContent>
          </a:graphicData>
        </a:graphic>
      </p:graphicFrame>
    </p:spTree>
    <p:extLst>
      <p:ext uri="{BB962C8B-B14F-4D97-AF65-F5344CB8AC3E}">
        <p14:creationId xmlns:p14="http://schemas.microsoft.com/office/powerpoint/2010/main" val="1419708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912ED-1503-6FD3-0E41-F0AA8C2944C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15AC2E-AC26-6578-A0DA-332939A6A941}"/>
              </a:ext>
            </a:extLst>
          </p:cNvPr>
          <p:cNvSpPr>
            <a:spLocks noGrp="1"/>
          </p:cNvSpPr>
          <p:nvPr>
            <p:ph sz="half" idx="1"/>
          </p:nvPr>
        </p:nvSpPr>
        <p:spPr>
          <a:xfrm>
            <a:off x="432000" y="1352062"/>
            <a:ext cx="5508000" cy="4839938"/>
          </a:xfrm>
        </p:spPr>
        <p:txBody>
          <a:bodyPr/>
          <a:lstStyle/>
          <a:p>
            <a:pPr marL="0" indent="0">
              <a:lnSpc>
                <a:spcPct val="139958"/>
              </a:lnSpc>
              <a:buNone/>
            </a:pPr>
            <a:r>
              <a:rPr lang="en-US" sz="1800" b="1" dirty="0">
                <a:solidFill>
                  <a:schemeClr val="tx1"/>
                </a:solidFill>
                <a:latin typeface="Dosis" pitchFamily="2" charset="0"/>
              </a:rPr>
              <a:t>This metric uses a client’s entry date in relation to any prior project entries to determine whether the entry is a “new” homeless stay or whether the client was homeless in the prior 24 months.</a:t>
            </a:r>
          </a:p>
          <a:p>
            <a:pPr marL="0" indent="0">
              <a:lnSpc>
                <a:spcPct val="139958"/>
              </a:lnSpc>
              <a:buNone/>
            </a:pPr>
            <a:r>
              <a:rPr lang="en-US" sz="1200" b="1" i="1" dirty="0">
                <a:solidFill>
                  <a:schemeClr val="tx1"/>
                </a:solidFill>
              </a:rPr>
              <a:t>Projects included in this metric: Emergency Shelter (ES), Permanent Supportive Housing (PSH), Rapid Rehousing (RRH), Transitional Housing (TH)</a:t>
            </a:r>
          </a:p>
          <a:p>
            <a:pPr marL="0" indent="0">
              <a:buNone/>
            </a:pPr>
            <a:endParaRPr lang="en-US" sz="1800" b="1" dirty="0">
              <a:solidFill>
                <a:schemeClr val="tx1"/>
              </a:solidFill>
              <a:latin typeface="Dosis" pitchFamily="2" charset="0"/>
            </a:endParaRPr>
          </a:p>
          <a:p>
            <a:pPr marL="0" indent="0">
              <a:buNone/>
            </a:pPr>
            <a:r>
              <a:rPr lang="en-US" sz="1800" b="1" dirty="0">
                <a:solidFill>
                  <a:schemeClr val="tx1"/>
                </a:solidFill>
                <a:latin typeface="Dosis" pitchFamily="2" charset="0"/>
              </a:rPr>
              <a:t>N</a:t>
            </a:r>
            <a:r>
              <a:rPr lang="en-US" b="1" dirty="0">
                <a:solidFill>
                  <a:schemeClr val="tx1"/>
                </a:solidFill>
                <a:latin typeface="Dosis" pitchFamily="2" charset="0"/>
              </a:rPr>
              <a:t>ote: </a:t>
            </a:r>
            <a:r>
              <a:rPr lang="en-US" sz="1600" dirty="0">
                <a:solidFill>
                  <a:schemeClr val="tx1"/>
                </a:solidFill>
              </a:rPr>
              <a:t>From FY 2018 to FY 2020, first-time homelessness was on a steady decline due to our community’s focus on homelessness prevention and diversion. The drop to 896 in FY 2021 was largely due to COVID-era funding and support programs that provided temporary relief and housing stability. However, the trend reversed, rising to 1796 by FY 2023, as the eviction moratorium ended and COVID funding ended.</a:t>
            </a:r>
          </a:p>
          <a:p>
            <a:endParaRPr lang="en-US" dirty="0"/>
          </a:p>
        </p:txBody>
      </p:sp>
      <p:sp>
        <p:nvSpPr>
          <p:cNvPr id="4" name="Title 3">
            <a:extLst>
              <a:ext uri="{FF2B5EF4-FFF2-40B4-BE49-F238E27FC236}">
                <a16:creationId xmlns:a16="http://schemas.microsoft.com/office/drawing/2014/main" id="{2DF2A4B1-6200-4C51-C9DC-19134FA2EC47}"/>
              </a:ext>
            </a:extLst>
          </p:cNvPr>
          <p:cNvSpPr>
            <a:spLocks noGrp="1"/>
          </p:cNvSpPr>
          <p:nvPr>
            <p:ph type="title"/>
          </p:nvPr>
        </p:nvSpPr>
        <p:spPr>
          <a:xfrm>
            <a:off x="432000" y="432000"/>
            <a:ext cx="4085292" cy="432000"/>
          </a:xfrm>
        </p:spPr>
        <p:txBody>
          <a:bodyPr/>
          <a:lstStyle/>
          <a:p>
            <a:r>
              <a:rPr lang="en-US" dirty="0"/>
              <a:t>Measure 5: First Time Homeless</a:t>
            </a:r>
          </a:p>
        </p:txBody>
      </p:sp>
      <p:sp>
        <p:nvSpPr>
          <p:cNvPr id="5" name="Slide Number Placeholder 4">
            <a:extLst>
              <a:ext uri="{FF2B5EF4-FFF2-40B4-BE49-F238E27FC236}">
                <a16:creationId xmlns:a16="http://schemas.microsoft.com/office/drawing/2014/main" id="{7F223521-4F74-9C7E-8F45-6FC6BA1DEC2A}"/>
              </a:ext>
            </a:extLst>
          </p:cNvPr>
          <p:cNvSpPr>
            <a:spLocks noGrp="1"/>
          </p:cNvSpPr>
          <p:nvPr>
            <p:ph type="sldNum" sz="quarter" idx="14"/>
          </p:nvPr>
        </p:nvSpPr>
        <p:spPr/>
        <p:txBody>
          <a:bodyPr/>
          <a:lstStyle/>
          <a:p>
            <a:pPr algn="ctr"/>
            <a:fld id="{B67B645E-C5E5-4727-B977-D372A0AA71D9}" type="slidenum">
              <a:rPr lang="en-US" noProof="0" smtClean="0"/>
              <a:pPr algn="ctr"/>
              <a:t>8</a:t>
            </a:fld>
            <a:endParaRPr lang="en-US" noProof="0" dirty="0"/>
          </a:p>
        </p:txBody>
      </p:sp>
      <p:graphicFrame>
        <p:nvGraphicFramePr>
          <p:cNvPr id="3" name="Chart 2">
            <a:extLst>
              <a:ext uri="{FF2B5EF4-FFF2-40B4-BE49-F238E27FC236}">
                <a16:creationId xmlns:a16="http://schemas.microsoft.com/office/drawing/2014/main" id="{F7699AAB-CD59-77E4-6AB8-2F9BF4FABF43}"/>
              </a:ext>
            </a:extLst>
          </p:cNvPr>
          <p:cNvGraphicFramePr>
            <a:graphicFrameLocks/>
          </p:cNvGraphicFramePr>
          <p:nvPr>
            <p:extLst>
              <p:ext uri="{D42A27DB-BD31-4B8C-83A1-F6EECF244321}">
                <p14:modId xmlns:p14="http://schemas.microsoft.com/office/powerpoint/2010/main" val="437767454"/>
              </p:ext>
            </p:extLst>
          </p:nvPr>
        </p:nvGraphicFramePr>
        <p:xfrm>
          <a:off x="6220947" y="864000"/>
          <a:ext cx="5508001" cy="49393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5910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AC30D-B34F-1ECB-7A04-70281E0A818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7045E7-77E0-C044-7F35-DDCC5E3B7E79}"/>
              </a:ext>
            </a:extLst>
          </p:cNvPr>
          <p:cNvSpPr>
            <a:spLocks noGrp="1"/>
          </p:cNvSpPr>
          <p:nvPr>
            <p:ph sz="half" idx="1"/>
          </p:nvPr>
        </p:nvSpPr>
        <p:spPr>
          <a:xfrm>
            <a:off x="432000" y="2000738"/>
            <a:ext cx="5508000" cy="4191262"/>
          </a:xfrm>
        </p:spPr>
        <p:txBody>
          <a:bodyPr/>
          <a:lstStyle/>
          <a:p>
            <a:pPr marL="0" indent="0">
              <a:lnSpc>
                <a:spcPct val="139958"/>
              </a:lnSpc>
              <a:buNone/>
            </a:pPr>
            <a:r>
              <a:rPr lang="en-US" sz="1800" b="1" dirty="0">
                <a:solidFill>
                  <a:schemeClr val="tx1"/>
                </a:solidFill>
                <a:latin typeface="Dosis" pitchFamily="2" charset="0"/>
              </a:rPr>
              <a:t>This metric uses counts of client level HMIS data to show placements from Street Outreach into Temporary and Permanent Housing and Permanent Housing Placements and Retention in PH projects. It includes three tables – this table focuses on placements to PH from Street Outreach.</a:t>
            </a:r>
          </a:p>
          <a:p>
            <a:pPr marL="0" marR="0" lvl="0" indent="0" algn="r" rtl="0">
              <a:lnSpc>
                <a:spcPct val="139958"/>
              </a:lnSpc>
              <a:spcBef>
                <a:spcPts val="0"/>
              </a:spcBef>
              <a:spcAft>
                <a:spcPts val="0"/>
              </a:spcAft>
              <a:buNone/>
            </a:pPr>
            <a:endParaRPr lang="en-US" sz="1800" b="1" i="0" u="none" strike="noStrike" cap="none" dirty="0">
              <a:solidFill>
                <a:srgbClr val="000000"/>
              </a:solidFill>
              <a:latin typeface="Dosis" pitchFamily="2" charset="0"/>
              <a:ea typeface="Dosis"/>
              <a:cs typeface="Dosis"/>
              <a:sym typeface="Dosis"/>
            </a:endParaRPr>
          </a:p>
          <a:p>
            <a:pPr marL="0" indent="0">
              <a:lnSpc>
                <a:spcPct val="139958"/>
              </a:lnSpc>
              <a:buNone/>
            </a:pPr>
            <a:r>
              <a:rPr lang="en-US" sz="1400" b="1" i="1" dirty="0">
                <a:solidFill>
                  <a:schemeClr val="tx1"/>
                </a:solidFill>
              </a:rPr>
              <a:t>Projects included in this metric: Street Outreach</a:t>
            </a:r>
          </a:p>
          <a:p>
            <a:pPr marL="0" indent="0">
              <a:lnSpc>
                <a:spcPct val="139958"/>
              </a:lnSpc>
              <a:buNone/>
            </a:pPr>
            <a:endParaRPr lang="en-US" sz="1400" b="1" i="1" dirty="0">
              <a:solidFill>
                <a:schemeClr val="tx1"/>
              </a:solidFill>
            </a:endParaRPr>
          </a:p>
          <a:p>
            <a:pPr marL="0" indent="0">
              <a:lnSpc>
                <a:spcPct val="139958"/>
              </a:lnSpc>
              <a:buNone/>
            </a:pPr>
            <a:r>
              <a:rPr lang="en-US" sz="1600" b="1" dirty="0">
                <a:solidFill>
                  <a:schemeClr val="tx1"/>
                </a:solidFill>
                <a:latin typeface="Dosis" pitchFamily="2" charset="0"/>
              </a:rPr>
              <a:t>N</a:t>
            </a:r>
            <a:r>
              <a:rPr lang="en-US" sz="1400" b="1" dirty="0">
                <a:solidFill>
                  <a:schemeClr val="tx1"/>
                </a:solidFill>
                <a:latin typeface="Dosis" pitchFamily="2" charset="0"/>
              </a:rPr>
              <a:t>ote:</a:t>
            </a:r>
            <a:r>
              <a:rPr lang="en-US" sz="1400" dirty="0"/>
              <a:t> The decline to 24% from FY 2020-2022 was due to COVID's impact on street outreach staffing. In FY 2023, exits increased to 41% due to increased staffing, and a renewed focus on data quality, which we expect to continue into the coming years.</a:t>
            </a:r>
            <a:endParaRPr lang="en-US" sz="1400" b="1" i="1" dirty="0">
              <a:solidFill>
                <a:schemeClr val="tx1"/>
              </a:solidFill>
            </a:endParaRPr>
          </a:p>
        </p:txBody>
      </p:sp>
      <p:sp>
        <p:nvSpPr>
          <p:cNvPr id="4" name="Title 3">
            <a:extLst>
              <a:ext uri="{FF2B5EF4-FFF2-40B4-BE49-F238E27FC236}">
                <a16:creationId xmlns:a16="http://schemas.microsoft.com/office/drawing/2014/main" id="{68A8FAA6-FBC2-C1C8-4819-CF8B05AAB5FE}"/>
              </a:ext>
            </a:extLst>
          </p:cNvPr>
          <p:cNvSpPr>
            <a:spLocks noGrp="1"/>
          </p:cNvSpPr>
          <p:nvPr>
            <p:ph type="title"/>
          </p:nvPr>
        </p:nvSpPr>
        <p:spPr>
          <a:xfrm>
            <a:off x="432000" y="736799"/>
            <a:ext cx="4085292" cy="432000"/>
          </a:xfrm>
        </p:spPr>
        <p:txBody>
          <a:bodyPr/>
          <a:lstStyle/>
          <a:p>
            <a:r>
              <a:rPr lang="en-US" dirty="0"/>
              <a:t>Measure 7: Successful Housing Placements (Street Outreach)</a:t>
            </a:r>
          </a:p>
        </p:txBody>
      </p:sp>
      <p:sp>
        <p:nvSpPr>
          <p:cNvPr id="5" name="Slide Number Placeholder 4">
            <a:extLst>
              <a:ext uri="{FF2B5EF4-FFF2-40B4-BE49-F238E27FC236}">
                <a16:creationId xmlns:a16="http://schemas.microsoft.com/office/drawing/2014/main" id="{99025A83-8E42-E619-EA5D-3C1FBF3F4BDC}"/>
              </a:ext>
            </a:extLst>
          </p:cNvPr>
          <p:cNvSpPr>
            <a:spLocks noGrp="1"/>
          </p:cNvSpPr>
          <p:nvPr>
            <p:ph type="sldNum" sz="quarter" idx="14"/>
          </p:nvPr>
        </p:nvSpPr>
        <p:spPr/>
        <p:txBody>
          <a:bodyPr/>
          <a:lstStyle/>
          <a:p>
            <a:pPr algn="ctr"/>
            <a:fld id="{B67B645E-C5E5-4727-B977-D372A0AA71D9}" type="slidenum">
              <a:rPr lang="en-US" noProof="0" smtClean="0"/>
              <a:pPr algn="ctr"/>
              <a:t>9</a:t>
            </a:fld>
            <a:endParaRPr lang="en-US" noProof="0" dirty="0"/>
          </a:p>
        </p:txBody>
      </p:sp>
      <p:graphicFrame>
        <p:nvGraphicFramePr>
          <p:cNvPr id="8" name="Chart 7">
            <a:extLst>
              <a:ext uri="{FF2B5EF4-FFF2-40B4-BE49-F238E27FC236}">
                <a16:creationId xmlns:a16="http://schemas.microsoft.com/office/drawing/2014/main" id="{7625A204-AAAB-DE7E-9F2A-20E3237257ED}"/>
              </a:ext>
            </a:extLst>
          </p:cNvPr>
          <p:cNvGraphicFramePr>
            <a:graphicFrameLocks/>
          </p:cNvGraphicFramePr>
          <p:nvPr>
            <p:extLst>
              <p:ext uri="{D42A27DB-BD31-4B8C-83A1-F6EECF244321}">
                <p14:modId xmlns:p14="http://schemas.microsoft.com/office/powerpoint/2010/main" val="3445861723"/>
              </p:ext>
            </p:extLst>
          </p:nvPr>
        </p:nvGraphicFramePr>
        <p:xfrm>
          <a:off x="6001536" y="736799"/>
          <a:ext cx="5727411" cy="50140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86714518"/>
      </p:ext>
    </p:extLst>
  </p:cSld>
  <p:clrMapOvr>
    <a:masterClrMapping/>
  </p:clrMapOvr>
</p:sld>
</file>

<file path=ppt/theme/theme1.xml><?xml version="1.0" encoding="utf-8"?>
<a:theme xmlns:a="http://schemas.openxmlformats.org/drawingml/2006/main" name="PortalVTI">
  <a:themeElements>
    <a:clrScheme name="AnalogousFromLightSeedRightStep">
      <a:dk1>
        <a:srgbClr val="000000"/>
      </a:dk1>
      <a:lt1>
        <a:srgbClr val="FFFFFF"/>
      </a:lt1>
      <a:dk2>
        <a:srgbClr val="242E41"/>
      </a:dk2>
      <a:lt2>
        <a:srgbClr val="E8E2E8"/>
      </a:lt2>
      <a:accent1>
        <a:srgbClr val="33BA34"/>
      </a:accent1>
      <a:accent2>
        <a:srgbClr val="38B66D"/>
      </a:accent2>
      <a:accent3>
        <a:srgbClr val="3EB3A0"/>
      </a:accent3>
      <a:accent4>
        <a:srgbClr val="29ACDA"/>
      </a:accent4>
      <a:accent5>
        <a:srgbClr val="7199EC"/>
      </a:accent5>
      <a:accent6>
        <a:srgbClr val="5F51E7"/>
      </a:accent6>
      <a:hlink>
        <a:srgbClr val="AE69AE"/>
      </a:hlink>
      <a:folHlink>
        <a:srgbClr val="7F7F7F"/>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ppt/theme/theme2.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35393_Blue spheres pitch deck_RVA_v5" id="{B31999E4-CF41-4147-9146-E7AA12BD45BB}" vid="{47A86861-C4F7-4F19-9461-7399990DDE5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127</TotalTime>
  <Words>1033</Words>
  <Application>Microsoft Office PowerPoint</Application>
  <PresentationFormat>Widescreen</PresentationFormat>
  <Paragraphs>115</Paragraphs>
  <Slides>11</Slides>
  <Notes>1</Notes>
  <HiddenSlides>0</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20" baseType="lpstr">
      <vt:lpstr>Arial</vt:lpstr>
      <vt:lpstr>Calibri</vt:lpstr>
      <vt:lpstr>Corbel</vt:lpstr>
      <vt:lpstr>Dosis</vt:lpstr>
      <vt:lpstr>Trade Gothic Next Cond</vt:lpstr>
      <vt:lpstr>Trade Gothic Next Light</vt:lpstr>
      <vt:lpstr>PortalVTI</vt:lpstr>
      <vt:lpstr>Office Theme</vt:lpstr>
      <vt:lpstr>Worksheet</vt:lpstr>
      <vt:lpstr>2023 point-in-time &amp; SYSTEM PERFORMANCE MEASURES</vt:lpstr>
      <vt:lpstr>THE MEASUREMENTS</vt:lpstr>
      <vt:lpstr>Measure 1: Length of Time Homeless</vt:lpstr>
      <vt:lpstr>Measure 2: Returns to Homelessness</vt:lpstr>
      <vt:lpstr>Measure 3: Number of Persons Homeless</vt:lpstr>
      <vt:lpstr>Measure 4: Jobs &amp; Income Growth</vt:lpstr>
      <vt:lpstr>Measure 4: Jobs &amp; Income Growth</vt:lpstr>
      <vt:lpstr>Measure 5: First Time Homeless</vt:lpstr>
      <vt:lpstr>Measure 7: Successful Housing Placements (Street Outreach)</vt:lpstr>
      <vt:lpstr>Measure 7: Successful Housing Placements (ES, TH, RRH &amp; PH)</vt:lpstr>
      <vt:lpstr>Measure 7: Change in exit to or retention of permanent housing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point-in-time &amp; SYSTEM PERFORMANCE MEASURES</dc:title>
  <dc:creator>Eric Layton</dc:creator>
  <cp:lastModifiedBy>Eric Layton</cp:lastModifiedBy>
  <cp:revision>1</cp:revision>
  <dcterms:created xsi:type="dcterms:W3CDTF">2024-02-15T14:21:32Z</dcterms:created>
  <dcterms:modified xsi:type="dcterms:W3CDTF">2024-06-24T16:27:30Z</dcterms:modified>
</cp:coreProperties>
</file>