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83" r:id="rId5"/>
    <p:sldId id="286" r:id="rId6"/>
    <p:sldId id="284" r:id="rId7"/>
    <p:sldId id="261" r:id="rId8"/>
    <p:sldId id="302" r:id="rId9"/>
    <p:sldId id="312" r:id="rId10"/>
    <p:sldId id="305" r:id="rId11"/>
    <p:sldId id="288" r:id="rId12"/>
    <p:sldId id="263" r:id="rId13"/>
    <p:sldId id="307" r:id="rId14"/>
    <p:sldId id="297" r:id="rId15"/>
    <p:sldId id="309" r:id="rId16"/>
    <p:sldId id="298" r:id="rId17"/>
    <p:sldId id="289" r:id="rId18"/>
    <p:sldId id="290" r:id="rId19"/>
    <p:sldId id="291" r:id="rId20"/>
    <p:sldId id="299" r:id="rId21"/>
    <p:sldId id="313" r:id="rId22"/>
    <p:sldId id="300" r:id="rId23"/>
    <p:sldId id="314" r:id="rId24"/>
    <p:sldId id="315" r:id="rId25"/>
    <p:sldId id="316" r:id="rId26"/>
    <p:sldId id="310"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909"/>
    <a:srgbClr val="898989"/>
    <a:srgbClr val="C49500"/>
    <a:srgbClr val="FFCC00"/>
    <a:srgbClr val="B2B2B2"/>
    <a:srgbClr val="324D6A"/>
    <a:srgbClr val="FFFFFF"/>
    <a:srgbClr val="305374"/>
    <a:srgbClr val="2E5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6F0D1-1555-4FBA-8CF9-859F314D3A94}" v="32" dt="2026-02-27T14:27:54.300"/>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5794" autoAdjust="0"/>
  </p:normalViewPr>
  <p:slideViewPr>
    <p:cSldViewPr snapToGrid="0">
      <p:cViewPr varScale="1">
        <p:scale>
          <a:sx n="96" d="100"/>
          <a:sy n="96" d="100"/>
        </p:scale>
        <p:origin x="96" y="2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ayton" userId="9f65e2b5-28da-42e5-9c9e-b9a441ebb4fc" providerId="ADAL" clId="{4C2A465D-A365-4E8C-B713-FFFCA4158514}"/>
    <pc:docChg chg="undo redo custSel addSld delSld modSld">
      <pc:chgData name="Eric Layton" userId="9f65e2b5-28da-42e5-9c9e-b9a441ebb4fc" providerId="ADAL" clId="{4C2A465D-A365-4E8C-B713-FFFCA4158514}" dt="2026-02-27T14:27:54.299" v="799"/>
      <pc:docMkLst>
        <pc:docMk/>
      </pc:docMkLst>
      <pc:sldChg chg="addSp delSp modSp mod">
        <pc:chgData name="Eric Layton" userId="9f65e2b5-28da-42e5-9c9e-b9a441ebb4fc" providerId="ADAL" clId="{4C2A465D-A365-4E8C-B713-FFFCA4158514}" dt="2026-02-26T15:18:05.953" v="775" actId="14100"/>
        <pc:sldMkLst>
          <pc:docMk/>
          <pc:sldMk cId="56468922" sldId="288"/>
        </pc:sldMkLst>
        <pc:graphicFrameChg chg="add mod">
          <ac:chgData name="Eric Layton" userId="9f65e2b5-28da-42e5-9c9e-b9a441ebb4fc" providerId="ADAL" clId="{4C2A465D-A365-4E8C-B713-FFFCA4158514}" dt="2026-02-26T15:16:53.941" v="749"/>
          <ac:graphicFrameMkLst>
            <pc:docMk/>
            <pc:sldMk cId="56468922" sldId="288"/>
            <ac:graphicFrameMk id="3" creationId="{E2D8FA60-36B0-DF17-D165-1DF6112C9839}"/>
          </ac:graphicFrameMkLst>
        </pc:graphicFrameChg>
        <pc:graphicFrameChg chg="add del mod">
          <ac:chgData name="Eric Layton" userId="9f65e2b5-28da-42e5-9c9e-b9a441ebb4fc" providerId="ADAL" clId="{4C2A465D-A365-4E8C-B713-FFFCA4158514}" dt="2026-02-26T15:18:05.236" v="770" actId="478"/>
          <ac:graphicFrameMkLst>
            <pc:docMk/>
            <pc:sldMk cId="56468922" sldId="288"/>
            <ac:graphicFrameMk id="4" creationId="{E2D8FA60-36B0-DF17-D165-1DF6112C9839}"/>
          </ac:graphicFrameMkLst>
        </pc:graphicFrameChg>
        <pc:graphicFrameChg chg="add mod">
          <ac:chgData name="Eric Layton" userId="9f65e2b5-28da-42e5-9c9e-b9a441ebb4fc" providerId="ADAL" clId="{4C2A465D-A365-4E8C-B713-FFFCA4158514}" dt="2026-02-26T15:18:05.953" v="775" actId="14100"/>
          <ac:graphicFrameMkLst>
            <pc:docMk/>
            <pc:sldMk cId="56468922" sldId="288"/>
            <ac:graphicFrameMk id="6" creationId="{E2D8FA60-36B0-DF17-D165-1DF6112C9839}"/>
          </ac:graphicFrameMkLst>
        </pc:graphicFrameChg>
        <pc:graphicFrameChg chg="del">
          <ac:chgData name="Eric Layton" userId="9f65e2b5-28da-42e5-9c9e-b9a441ebb4fc" providerId="ADAL" clId="{4C2A465D-A365-4E8C-B713-FFFCA4158514}" dt="2026-02-26T15:16:48.924" v="745" actId="478"/>
          <ac:graphicFrameMkLst>
            <pc:docMk/>
            <pc:sldMk cId="56468922" sldId="288"/>
            <ac:graphicFrameMk id="15" creationId="{E2D8FA60-36B0-DF17-D165-1DF6112C9839}"/>
          </ac:graphicFrameMkLst>
        </pc:graphicFrameChg>
      </pc:sldChg>
      <pc:sldChg chg="addSp delSp modSp mod">
        <pc:chgData name="Eric Layton" userId="9f65e2b5-28da-42e5-9c9e-b9a441ebb4fc" providerId="ADAL" clId="{4C2A465D-A365-4E8C-B713-FFFCA4158514}" dt="2026-02-27T14:23:22.085" v="794" actId="27918"/>
        <pc:sldMkLst>
          <pc:docMk/>
          <pc:sldMk cId="3872956466" sldId="312"/>
        </pc:sldMkLst>
        <pc:graphicFrameChg chg="add del mod">
          <ac:chgData name="Eric Layton" userId="9f65e2b5-28da-42e5-9c9e-b9a441ebb4fc" providerId="ADAL" clId="{4C2A465D-A365-4E8C-B713-FFFCA4158514}" dt="2026-02-27T14:22:59.720" v="791" actId="1076"/>
          <ac:graphicFrameMkLst>
            <pc:docMk/>
            <pc:sldMk cId="3872956466" sldId="312"/>
            <ac:graphicFrameMk id="5" creationId="{0AE3EEDC-AED2-1052-FF5B-A20526274154}"/>
          </ac:graphicFrameMkLst>
        </pc:graphicFrameChg>
        <pc:graphicFrameChg chg="add del mod">
          <ac:chgData name="Eric Layton" userId="9f65e2b5-28da-42e5-9c9e-b9a441ebb4fc" providerId="ADAL" clId="{4C2A465D-A365-4E8C-B713-FFFCA4158514}" dt="2026-02-27T14:18:43.006" v="788" actId="478"/>
          <ac:graphicFrameMkLst>
            <pc:docMk/>
            <pc:sldMk cId="3872956466" sldId="312"/>
            <ac:graphicFrameMk id="6" creationId="{0AE3EEDC-AED2-1052-FF5B-A20526274154}"/>
          </ac:graphicFrameMkLst>
        </pc:graphicFrameChg>
        <pc:graphicFrameChg chg="add mod">
          <ac:chgData name="Eric Layton" userId="9f65e2b5-28da-42e5-9c9e-b9a441ebb4fc" providerId="ADAL" clId="{4C2A465D-A365-4E8C-B713-FFFCA4158514}" dt="2026-02-27T13:34:43.480" v="777"/>
          <ac:graphicFrameMkLst>
            <pc:docMk/>
            <pc:sldMk cId="3872956466" sldId="312"/>
            <ac:graphicFrameMk id="7" creationId="{904915F2-FAA6-E03E-753A-4FF9D3F0A218}"/>
          </ac:graphicFrameMkLst>
        </pc:graphicFrameChg>
        <pc:graphicFrameChg chg="del">
          <ac:chgData name="Eric Layton" userId="9f65e2b5-28da-42e5-9c9e-b9a441ebb4fc" providerId="ADAL" clId="{4C2A465D-A365-4E8C-B713-FFFCA4158514}" dt="2026-02-26T15:10:55.691" v="726" actId="478"/>
          <ac:graphicFrameMkLst>
            <pc:docMk/>
            <pc:sldMk cId="3872956466" sldId="312"/>
            <ac:graphicFrameMk id="8" creationId="{0AE3EEDC-AED2-1052-FF5B-A20526274154}"/>
          </ac:graphicFrameMkLst>
        </pc:graphicFrameChg>
        <pc:graphicFrameChg chg="del">
          <ac:chgData name="Eric Layton" userId="9f65e2b5-28da-42e5-9c9e-b9a441ebb4fc" providerId="ADAL" clId="{4C2A465D-A365-4E8C-B713-FFFCA4158514}" dt="2026-02-26T15:15:51.167" v="739" actId="478"/>
          <ac:graphicFrameMkLst>
            <pc:docMk/>
            <pc:sldMk cId="3872956466" sldId="312"/>
            <ac:graphicFrameMk id="9" creationId="{904915F2-FAA6-E03E-753A-4FF9D3F0A218}"/>
          </ac:graphicFrameMkLst>
        </pc:graphicFrameChg>
      </pc:sldChg>
      <pc:sldChg chg="modSp mod">
        <pc:chgData name="Eric Layton" userId="9f65e2b5-28da-42e5-9c9e-b9a441ebb4fc" providerId="ADAL" clId="{4C2A465D-A365-4E8C-B713-FFFCA4158514}" dt="2026-02-27T14:27:54.299" v="799"/>
        <pc:sldMkLst>
          <pc:docMk/>
          <pc:sldMk cId="214201649" sldId="316"/>
        </pc:sldMkLst>
        <pc:graphicFrameChg chg="mod">
          <ac:chgData name="Eric Layton" userId="9f65e2b5-28da-42e5-9c9e-b9a441ebb4fc" providerId="ADAL" clId="{4C2A465D-A365-4E8C-B713-FFFCA4158514}" dt="2026-02-27T14:27:54.299" v="799"/>
          <ac:graphicFrameMkLst>
            <pc:docMk/>
            <pc:sldMk cId="214201649" sldId="316"/>
            <ac:graphicFrameMk id="4" creationId="{B43EA785-1ABA-B64F-8D5E-EE053AE37B4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Median Length of Time Homeless (bed nights)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468422877945573E-2"/>
          <c:y val="0.13756089567361601"/>
          <c:w val="0.90886334673373026"/>
          <c:h val="0.61936662496908701"/>
        </c:manualLayout>
      </c:layout>
      <c:lineChart>
        <c:grouping val="standard"/>
        <c:varyColors val="0"/>
        <c:ser>
          <c:idx val="0"/>
          <c:order val="0"/>
          <c:tx>
            <c:strRef>
              <c:f>'Measure 1'!$A$6:$B$6</c:f>
              <c:strCache>
                <c:ptCount val="2"/>
                <c:pt idx="0">
                  <c:v>1.1</c:v>
                </c:pt>
                <c:pt idx="1">
                  <c:v>Persons in ES</c:v>
                </c:pt>
              </c:strCache>
            </c:strRef>
          </c:tx>
          <c:spPr>
            <a:ln w="28575" cap="rnd">
              <a:solidFill>
                <a:schemeClr val="accent6"/>
              </a:solidFill>
              <a:round/>
            </a:ln>
            <a:effectLst/>
          </c:spPr>
          <c:marker>
            <c:symbol val="none"/>
          </c:marker>
          <c:dLbls>
            <c:dLbl>
              <c:idx val="0"/>
              <c:layout>
                <c:manualLayout>
                  <c:x val="-2.8824602554078683E-2"/>
                  <c:y val="2.8615564321918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FF-4B67-B20E-91E6E7364C12}"/>
                </c:ext>
              </c:extLst>
            </c:dLbl>
            <c:dLbl>
              <c:idx val="1"/>
              <c:layout>
                <c:manualLayout>
                  <c:x val="-3.1430805316653633E-2"/>
                  <c:y val="3.242717129541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FF-4B67-B20E-91E6E7364C12}"/>
                </c:ext>
              </c:extLst>
            </c:dLbl>
            <c:dLbl>
              <c:idx val="2"/>
              <c:layout>
                <c:manualLayout>
                  <c:x val="-3.403700807922861E-2"/>
                  <c:y val="3.6238778268918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FF-4B67-B20E-91E6E7364C12}"/>
                </c:ext>
              </c:extLst>
            </c:dLbl>
            <c:dLbl>
              <c:idx val="3"/>
              <c:layout>
                <c:manualLayout>
                  <c:x val="-3.6643210841803588E-2"/>
                  <c:y val="3.242717129541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FF-4B67-B20E-91E6E7364C12}"/>
                </c:ext>
              </c:extLst>
            </c:dLbl>
            <c:dLbl>
              <c:idx val="4"/>
              <c:layout>
                <c:manualLayout>
                  <c:x val="-3.4037008079228659E-2"/>
                  <c:y val="3.6238778268918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FF-4B67-B20E-91E6E7364C12}"/>
                </c:ext>
              </c:extLst>
            </c:dLbl>
            <c:dLbl>
              <c:idx val="5"/>
              <c:layout>
                <c:manualLayout>
                  <c:x val="-3.664321084180349E-2"/>
                  <c:y val="2.861556432191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FF-4B67-B20E-91E6E7364C12}"/>
                </c:ext>
              </c:extLst>
            </c:dLbl>
            <c:dLbl>
              <c:idx val="6"/>
              <c:layout>
                <c:manualLayout>
                  <c:x val="-3.4037008079228756E-2"/>
                  <c:y val="2.0992350374917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FF-4B67-B20E-91E6E7364C12}"/>
                </c:ext>
              </c:extLst>
            </c:dLbl>
            <c:dLbl>
              <c:idx val="7"/>
              <c:layout>
                <c:manualLayout>
                  <c:x val="-3.025249015520037E-2"/>
                  <c:y val="2.0992350374918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FF-4B67-B20E-91E6E7364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1'!$C$3:$AB$5</c:f>
              <c:multiLvlStrCache>
                <c:ptCount val="26"/>
                <c:lvl>
                  <c:pt idx="0">
                    <c:v>FY 2018</c:v>
                  </c:pt>
                  <c:pt idx="1">
                    <c:v>FY 2019</c:v>
                  </c:pt>
                  <c:pt idx="2">
                    <c:v>FY 2020</c:v>
                  </c:pt>
                  <c:pt idx="3">
                    <c:v>FY 2021</c:v>
                  </c:pt>
                  <c:pt idx="4">
                    <c:v>FY 2022</c:v>
                  </c:pt>
                  <c:pt idx="5">
                    <c:v>FY 2023</c:v>
                  </c:pt>
                  <c:pt idx="6">
                    <c:v>FY 2024</c:v>
                  </c:pt>
                  <c:pt idx="7">
                    <c:v>FY 2025</c:v>
                  </c:pt>
                  <c:pt idx="8">
                    <c:v>FY 2018</c:v>
                  </c:pt>
                  <c:pt idx="9">
                    <c:v>FY 2019</c:v>
                  </c:pt>
                  <c:pt idx="10">
                    <c:v>FY 2020</c:v>
                  </c:pt>
                  <c:pt idx="11">
                    <c:v>FY 2021</c:v>
                  </c:pt>
                  <c:pt idx="12">
                    <c:v>FY 2022</c:v>
                  </c:pt>
                  <c:pt idx="13">
                    <c:v>FY 2023</c:v>
                  </c:pt>
                  <c:pt idx="14">
                    <c:v>FY 2024</c:v>
                  </c:pt>
                  <c:pt idx="15">
                    <c:v>FY 2025</c:v>
                  </c:pt>
                  <c:pt idx="16">
                    <c:v>Difference</c:v>
                  </c:pt>
                  <c:pt idx="17">
                    <c:v>FY 2018</c:v>
                  </c:pt>
                  <c:pt idx="18">
                    <c:v>FY 2019</c:v>
                  </c:pt>
                  <c:pt idx="19">
                    <c:v>FY 2020</c:v>
                  </c:pt>
                  <c:pt idx="20">
                    <c:v>FY 2021</c:v>
                  </c:pt>
                  <c:pt idx="21">
                    <c:v>FY 2022</c:v>
                  </c:pt>
                  <c:pt idx="22">
                    <c:v>FY 2023</c:v>
                  </c:pt>
                  <c:pt idx="23">
                    <c:v>FY 2024</c:v>
                  </c:pt>
                  <c:pt idx="24">
                    <c:v>FY 2025</c:v>
                  </c:pt>
                  <c:pt idx="25">
                    <c:v>Difference</c:v>
                  </c:pt>
                </c:lvl>
                <c:lvl>
                  <c:pt idx="0">
                    <c:v>Universe (Persons)</c:v>
                  </c:pt>
                  <c:pt idx="8">
                    <c:v>Average LOT Homeless (bed nights)</c:v>
                  </c:pt>
                  <c:pt idx="17">
                    <c:v>Median LOT Homeless (bed nights)</c:v>
                  </c:pt>
                </c:lvl>
              </c:multiLvlStrCache>
            </c:multiLvlStrRef>
          </c:cat>
          <c:val>
            <c:numRef>
              <c:f>'Measure 1'!$T$6:$AA$6</c:f>
              <c:numCache>
                <c:formatCode>General</c:formatCode>
                <c:ptCount val="8"/>
                <c:pt idx="0">
                  <c:v>34</c:v>
                </c:pt>
                <c:pt idx="1">
                  <c:v>41</c:v>
                </c:pt>
                <c:pt idx="2">
                  <c:v>58</c:v>
                </c:pt>
                <c:pt idx="3">
                  <c:v>54</c:v>
                </c:pt>
                <c:pt idx="4">
                  <c:v>39</c:v>
                </c:pt>
                <c:pt idx="5">
                  <c:v>37</c:v>
                </c:pt>
                <c:pt idx="6">
                  <c:v>25</c:v>
                </c:pt>
                <c:pt idx="7">
                  <c:v>15</c:v>
                </c:pt>
              </c:numCache>
            </c:numRef>
          </c:val>
          <c:smooth val="0"/>
          <c:extLst>
            <c:ext xmlns:c16="http://schemas.microsoft.com/office/drawing/2014/chart" uri="{C3380CC4-5D6E-409C-BE32-E72D297353CC}">
              <c16:uniqueId val="{00000007-63FF-4B67-B20E-91E6E7364C12}"/>
            </c:ext>
          </c:extLst>
        </c:ser>
        <c:ser>
          <c:idx val="1"/>
          <c:order val="1"/>
          <c:tx>
            <c:strRef>
              <c:f>'Measure 1'!$A$7:$B$7</c:f>
              <c:strCache>
                <c:ptCount val="2"/>
                <c:pt idx="0">
                  <c:v>1.2</c:v>
                </c:pt>
                <c:pt idx="1">
                  <c:v>Persons in ES and TH</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1'!$C$3:$AB$5</c:f>
              <c:multiLvlStrCache>
                <c:ptCount val="26"/>
                <c:lvl>
                  <c:pt idx="0">
                    <c:v>FY 2018</c:v>
                  </c:pt>
                  <c:pt idx="1">
                    <c:v>FY 2019</c:v>
                  </c:pt>
                  <c:pt idx="2">
                    <c:v>FY 2020</c:v>
                  </c:pt>
                  <c:pt idx="3">
                    <c:v>FY 2021</c:v>
                  </c:pt>
                  <c:pt idx="4">
                    <c:v>FY 2022</c:v>
                  </c:pt>
                  <c:pt idx="5">
                    <c:v>FY 2023</c:v>
                  </c:pt>
                  <c:pt idx="6">
                    <c:v>FY 2024</c:v>
                  </c:pt>
                  <c:pt idx="7">
                    <c:v>FY 2025</c:v>
                  </c:pt>
                  <c:pt idx="8">
                    <c:v>FY 2018</c:v>
                  </c:pt>
                  <c:pt idx="9">
                    <c:v>FY 2019</c:v>
                  </c:pt>
                  <c:pt idx="10">
                    <c:v>FY 2020</c:v>
                  </c:pt>
                  <c:pt idx="11">
                    <c:v>FY 2021</c:v>
                  </c:pt>
                  <c:pt idx="12">
                    <c:v>FY 2022</c:v>
                  </c:pt>
                  <c:pt idx="13">
                    <c:v>FY 2023</c:v>
                  </c:pt>
                  <c:pt idx="14">
                    <c:v>FY 2024</c:v>
                  </c:pt>
                  <c:pt idx="15">
                    <c:v>FY 2025</c:v>
                  </c:pt>
                  <c:pt idx="16">
                    <c:v>Difference</c:v>
                  </c:pt>
                  <c:pt idx="17">
                    <c:v>FY 2018</c:v>
                  </c:pt>
                  <c:pt idx="18">
                    <c:v>FY 2019</c:v>
                  </c:pt>
                  <c:pt idx="19">
                    <c:v>FY 2020</c:v>
                  </c:pt>
                  <c:pt idx="20">
                    <c:v>FY 2021</c:v>
                  </c:pt>
                  <c:pt idx="21">
                    <c:v>FY 2022</c:v>
                  </c:pt>
                  <c:pt idx="22">
                    <c:v>FY 2023</c:v>
                  </c:pt>
                  <c:pt idx="23">
                    <c:v>FY 2024</c:v>
                  </c:pt>
                  <c:pt idx="24">
                    <c:v>FY 2025</c:v>
                  </c:pt>
                  <c:pt idx="25">
                    <c:v>Difference</c:v>
                  </c:pt>
                </c:lvl>
                <c:lvl>
                  <c:pt idx="0">
                    <c:v>Universe (Persons)</c:v>
                  </c:pt>
                  <c:pt idx="8">
                    <c:v>Average LOT Homeless (bed nights)</c:v>
                  </c:pt>
                  <c:pt idx="17">
                    <c:v>Median LOT Homeless (bed nights)</c:v>
                  </c:pt>
                </c:lvl>
              </c:multiLvlStrCache>
            </c:multiLvlStrRef>
          </c:cat>
          <c:val>
            <c:numRef>
              <c:f>'Measure 1'!$T$7:$AA$7</c:f>
              <c:numCache>
                <c:formatCode>General</c:formatCode>
                <c:ptCount val="8"/>
                <c:pt idx="0">
                  <c:v>40</c:v>
                </c:pt>
                <c:pt idx="1">
                  <c:v>44</c:v>
                </c:pt>
                <c:pt idx="2">
                  <c:v>65</c:v>
                </c:pt>
                <c:pt idx="3">
                  <c:v>68</c:v>
                </c:pt>
                <c:pt idx="4">
                  <c:v>50</c:v>
                </c:pt>
                <c:pt idx="5">
                  <c:v>44</c:v>
                </c:pt>
                <c:pt idx="6">
                  <c:v>32</c:v>
                </c:pt>
                <c:pt idx="7">
                  <c:v>19</c:v>
                </c:pt>
              </c:numCache>
            </c:numRef>
          </c:val>
          <c:smooth val="0"/>
          <c:extLst>
            <c:ext xmlns:c16="http://schemas.microsoft.com/office/drawing/2014/chart" uri="{C3380CC4-5D6E-409C-BE32-E72D297353CC}">
              <c16:uniqueId val="{00000008-63FF-4B67-B20E-91E6E7364C12}"/>
            </c:ext>
          </c:extLst>
        </c:ser>
        <c:dLbls>
          <c:showLegendKey val="0"/>
          <c:showVal val="0"/>
          <c:showCatName val="0"/>
          <c:showSerName val="0"/>
          <c:showPercent val="0"/>
          <c:showBubbleSize val="0"/>
        </c:dLbls>
        <c:smooth val="0"/>
        <c:axId val="868375856"/>
        <c:axId val="868379464"/>
      </c:lineChart>
      <c:catAx>
        <c:axId val="86837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68379464"/>
        <c:crosses val="autoZero"/>
        <c:auto val="1"/>
        <c:lblAlgn val="ctr"/>
        <c:lblOffset val="100"/>
        <c:noMultiLvlLbl val="0"/>
      </c:catAx>
      <c:valAx>
        <c:axId val="868379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6837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Change in ES, TH, and PH-RRH exits to permanent housing destinations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'[Chart 2 in Microsoft PowerPoint]Measure 7'!$A$16</c:f>
              <c:strCache>
                <c:ptCount val="1"/>
                <c:pt idx="0">
                  <c:v>% Successful exits</c:v>
                </c:pt>
              </c:strCache>
            </c:strRef>
          </c:tx>
          <c:spPr>
            <a:ln w="28575" cap="rnd">
              <a:solidFill>
                <a:schemeClr val="accent2"/>
              </a:solidFill>
              <a:round/>
            </a:ln>
            <a:effectLst/>
          </c:spPr>
          <c:marker>
            <c:symbol val="none"/>
          </c:marker>
          <c:dLbls>
            <c:dLbl>
              <c:idx val="1"/>
              <c:layout>
                <c:manualLayout>
                  <c:x val="-3.5062084919931055E-2"/>
                  <c:y val="-4.3319030800691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0D-4CD0-8B2D-F7179AA20B7B}"/>
                </c:ext>
              </c:extLst>
            </c:dLbl>
            <c:dLbl>
              <c:idx val="4"/>
              <c:layout>
                <c:manualLayout>
                  <c:x val="-3.9088059548836721E-2"/>
                  <c:y val="6.620475990106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0D-4CD0-8B2D-F7179AA20B7B}"/>
                </c:ext>
              </c:extLst>
            </c:dLbl>
            <c:spPr>
              <a:noFill/>
              <a:ln>
                <a:noFill/>
              </a:ln>
              <a:effectLst/>
            </c:spPr>
            <c:txPr>
              <a:bodyPr rot="0" spcFirstLastPara="1" vertOverflow="ellipsis" vert="horz" wrap="square" anchor="ctr" anchorCtr="1"/>
              <a:lstStyle/>
              <a:p>
                <a:pPr>
                  <a:defRPr sz="900" b="1"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PowerPoint]Measure 7'!$C$12:$I$13</c:f>
              <c:strCache>
                <c:ptCount val="7"/>
                <c:pt idx="0">
                  <c:v>FY 2019</c:v>
                </c:pt>
                <c:pt idx="1">
                  <c:v>FY 2020</c:v>
                </c:pt>
                <c:pt idx="2">
                  <c:v>FY 2021</c:v>
                </c:pt>
                <c:pt idx="3">
                  <c:v>FY 2022</c:v>
                </c:pt>
                <c:pt idx="4">
                  <c:v>FY 2023</c:v>
                </c:pt>
                <c:pt idx="5">
                  <c:v>FY 2024</c:v>
                </c:pt>
                <c:pt idx="6">
                  <c:v>FY 2025</c:v>
                </c:pt>
              </c:strCache>
              <c:extLst/>
            </c:strRef>
          </c:cat>
          <c:val>
            <c:numRef>
              <c:f>'[Chart 2 in Microsoft PowerPoint]Measure 7'!$C$16:$I$16</c:f>
              <c:numCache>
                <c:formatCode>0%</c:formatCode>
                <c:ptCount val="7"/>
                <c:pt idx="0">
                  <c:v>0.3</c:v>
                </c:pt>
                <c:pt idx="1">
                  <c:v>0.33</c:v>
                </c:pt>
                <c:pt idx="2">
                  <c:v>0.42</c:v>
                </c:pt>
                <c:pt idx="3">
                  <c:v>0.46</c:v>
                </c:pt>
                <c:pt idx="4">
                  <c:v>0.31</c:v>
                </c:pt>
                <c:pt idx="5">
                  <c:v>0.22</c:v>
                </c:pt>
                <c:pt idx="6">
                  <c:v>0.25719999999999998</c:v>
                </c:pt>
              </c:numCache>
              <c:extLst/>
            </c:numRef>
          </c:val>
          <c:smooth val="0"/>
          <c:extLst>
            <c:ext xmlns:c16="http://schemas.microsoft.com/office/drawing/2014/chart" uri="{C3380CC4-5D6E-409C-BE32-E72D297353CC}">
              <c16:uniqueId val="{00000002-E50D-4CD0-8B2D-F7179AA20B7B}"/>
            </c:ext>
          </c:extLst>
        </c:ser>
        <c:ser>
          <c:idx val="3"/>
          <c:order val="3"/>
          <c:tx>
            <c:strRef>
              <c:f>'[Chart 2 in Microsoft PowerPoint]Measure 7'!$A$17</c:f>
              <c:strCache>
                <c:ptCount val="1"/>
                <c:pt idx="0">
                  <c:v>National Average</c:v>
                </c:pt>
              </c:strCache>
            </c:strRef>
          </c:tx>
          <c:spPr>
            <a:ln w="28575" cap="rnd">
              <a:solidFill>
                <a:schemeClr val="bg1">
                  <a:lumMod val="65000"/>
                </a:schemeClr>
              </a:solidFill>
              <a:prstDash val="sysDash"/>
              <a:round/>
            </a:ln>
            <a:effectLst/>
          </c:spPr>
          <c:marker>
            <c:symbol val="none"/>
          </c:marker>
          <c:dLbls>
            <c:dLbl>
              <c:idx val="2"/>
              <c:layout>
                <c:manualLayout>
                  <c:x val="-3.5062084919931055E-2"/>
                  <c:y val="4.33873035048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0D-4CD0-8B2D-F7179AA20B7B}"/>
                </c:ext>
              </c:extLst>
            </c:dLbl>
            <c:dLbl>
              <c:idx val="4"/>
              <c:layout>
                <c:manualLayout>
                  <c:x val="-3.1911549227752779E-2"/>
                  <c:y val="-5.2446013359171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0D-4CD0-8B2D-F7179AA20B7B}"/>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PowerPoint]Measure 7'!$C$12:$I$13</c:f>
              <c:strCache>
                <c:ptCount val="7"/>
                <c:pt idx="0">
                  <c:v>FY 2019</c:v>
                </c:pt>
                <c:pt idx="1">
                  <c:v>FY 2020</c:v>
                </c:pt>
                <c:pt idx="2">
                  <c:v>FY 2021</c:v>
                </c:pt>
                <c:pt idx="3">
                  <c:v>FY 2022</c:v>
                </c:pt>
                <c:pt idx="4">
                  <c:v>FY 2023</c:v>
                </c:pt>
                <c:pt idx="5">
                  <c:v>FY 2024</c:v>
                </c:pt>
                <c:pt idx="6">
                  <c:v>FY 2025</c:v>
                </c:pt>
              </c:strCache>
              <c:extLst/>
            </c:strRef>
          </c:cat>
          <c:val>
            <c:numRef>
              <c:f>'[Chart 2 in Microsoft PowerPoint]Measure 7'!$C$17:$I$17</c:f>
              <c:numCache>
                <c:formatCode>0%</c:formatCode>
                <c:ptCount val="7"/>
                <c:pt idx="0">
                  <c:v>0.41</c:v>
                </c:pt>
                <c:pt idx="1">
                  <c:v>0.4</c:v>
                </c:pt>
                <c:pt idx="2">
                  <c:v>0.38</c:v>
                </c:pt>
                <c:pt idx="3">
                  <c:v>0.34</c:v>
                </c:pt>
                <c:pt idx="4">
                  <c:v>0.33</c:v>
                </c:pt>
                <c:pt idx="5">
                  <c:v>0.34</c:v>
                </c:pt>
              </c:numCache>
              <c:extLst/>
            </c:numRef>
          </c:val>
          <c:smooth val="0"/>
          <c:extLst>
            <c:ext xmlns:c16="http://schemas.microsoft.com/office/drawing/2014/chart" uri="{C3380CC4-5D6E-409C-BE32-E72D297353CC}">
              <c16:uniqueId val="{00000005-E50D-4CD0-8B2D-F7179AA20B7B}"/>
            </c:ext>
          </c:extLst>
        </c:ser>
        <c:dLbls>
          <c:dLblPos val="t"/>
          <c:showLegendKey val="0"/>
          <c:showVal val="1"/>
          <c:showCatName val="0"/>
          <c:showSerName val="0"/>
          <c:showPercent val="0"/>
          <c:showBubbleSize val="0"/>
        </c:dLbls>
        <c:smooth val="0"/>
        <c:axId val="572695864"/>
        <c:axId val="572693240"/>
        <c:extLst>
          <c:ext xmlns:c15="http://schemas.microsoft.com/office/drawing/2012/chart" uri="{02D57815-91ED-43cb-92C2-25804820EDAC}">
            <c15:filteredLineSeries>
              <c15:ser>
                <c:idx val="0"/>
                <c:order val="0"/>
                <c:tx>
                  <c:strRef>
                    <c:extLst>
                      <c:ext uri="{02D57815-91ED-43cb-92C2-25804820EDAC}">
                        <c15:formulaRef>
                          <c15:sqref>'[Chart 2 in Microsoft PowerPoint]Measure 7'!$A$14</c15:sqref>
                        </c15:formulaRef>
                      </c:ext>
                    </c:extLst>
                    <c:strCache>
                      <c:ptCount val="1"/>
                      <c:pt idx="0">
                        <c:v>Universe: Persons in ES, SH, TH and PH-RRH who exited, plus persons in other PH projects who exited without moving into housing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 2 in Microsoft PowerPoint]Measure 7'!$C$12:$I$13</c15:sqref>
                        </c15:formulaRef>
                      </c:ext>
                    </c:extLst>
                    <c:strCache>
                      <c:ptCount val="7"/>
                      <c:pt idx="0">
                        <c:v>FY 2019</c:v>
                      </c:pt>
                      <c:pt idx="1">
                        <c:v>FY 2020</c:v>
                      </c:pt>
                      <c:pt idx="2">
                        <c:v>FY 2021</c:v>
                      </c:pt>
                      <c:pt idx="3">
                        <c:v>FY 2022</c:v>
                      </c:pt>
                      <c:pt idx="4">
                        <c:v>FY 2023</c:v>
                      </c:pt>
                      <c:pt idx="5">
                        <c:v>FY 2024</c:v>
                      </c:pt>
                      <c:pt idx="6">
                        <c:v>FY 2025</c:v>
                      </c:pt>
                    </c:strCache>
                  </c:strRef>
                </c:cat>
                <c:val>
                  <c:numRef>
                    <c:extLst>
                      <c:ext uri="{02D57815-91ED-43cb-92C2-25804820EDAC}">
                        <c15:formulaRef>
                          <c15:sqref>'[Chart 2 in Microsoft PowerPoint]Measure 7'!$B$14:$J$14</c15:sqref>
                        </c15:formulaRef>
                      </c:ext>
                    </c:extLst>
                    <c:numCache>
                      <c:formatCode>General</c:formatCode>
                      <c:ptCount val="8"/>
                      <c:pt idx="0">
                        <c:v>2506</c:v>
                      </c:pt>
                      <c:pt idx="1">
                        <c:v>2420</c:v>
                      </c:pt>
                      <c:pt idx="2">
                        <c:v>1954</c:v>
                      </c:pt>
                      <c:pt idx="3">
                        <c:v>1547</c:v>
                      </c:pt>
                      <c:pt idx="4">
                        <c:v>1717</c:v>
                      </c:pt>
                      <c:pt idx="5">
                        <c:v>2050</c:v>
                      </c:pt>
                      <c:pt idx="6">
                        <c:v>2013</c:v>
                      </c:pt>
                      <c:pt idx="7">
                        <c:v>2722</c:v>
                      </c:pt>
                    </c:numCache>
                  </c:numRef>
                </c:val>
                <c:smooth val="0"/>
                <c:extLst>
                  <c:ext xmlns:c16="http://schemas.microsoft.com/office/drawing/2014/chart" uri="{C3380CC4-5D6E-409C-BE32-E72D297353CC}">
                    <c16:uniqueId val="{00000006-E50D-4CD0-8B2D-F7179AA20B7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'[Chart 2 in Microsoft PowerPoint]Measure 7'!$A$15</c15:sqref>
                        </c15:formulaRef>
                      </c:ext>
                    </c:extLst>
                    <c:strCache>
                      <c:ptCount val="1"/>
                      <c:pt idx="0">
                        <c:v>Of the persons above, those who exited to permanent housing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'[Chart 2 in Microsoft PowerPoint]Measure 7'!$C$12:$I$13</c15:sqref>
                        </c15:formulaRef>
                      </c:ext>
                    </c:extLst>
                    <c:strCache>
                      <c:ptCount val="7"/>
                      <c:pt idx="0">
                        <c:v>FY 2019</c:v>
                      </c:pt>
                      <c:pt idx="1">
                        <c:v>FY 2020</c:v>
                      </c:pt>
                      <c:pt idx="2">
                        <c:v>FY 2021</c:v>
                      </c:pt>
                      <c:pt idx="3">
                        <c:v>FY 2022</c:v>
                      </c:pt>
                      <c:pt idx="4">
                        <c:v>FY 2023</c:v>
                      </c:pt>
                      <c:pt idx="5">
                        <c:v>FY 2024</c:v>
                      </c:pt>
                      <c:pt idx="6">
                        <c:v>FY 2025</c:v>
                      </c:pt>
                    </c:strCache>
                  </c:strRef>
                </c:cat>
                <c:val>
                  <c:numRef>
                    <c:extLst xmlns:c15="http://schemas.microsoft.com/office/drawing/2012/chart">
                      <c:ext xmlns:c15="http://schemas.microsoft.com/office/drawing/2012/chart" uri="{02D57815-91ED-43cb-92C2-25804820EDAC}">
                        <c15:formulaRef>
                          <c15:sqref>'[Chart 2 in Microsoft PowerPoint]Measure 7'!$B$15:$J$15</c15:sqref>
                        </c15:formulaRef>
                      </c:ext>
                    </c:extLst>
                    <c:numCache>
                      <c:formatCode>General</c:formatCode>
                      <c:ptCount val="8"/>
                      <c:pt idx="0">
                        <c:v>820</c:v>
                      </c:pt>
                      <c:pt idx="1">
                        <c:v>736</c:v>
                      </c:pt>
                      <c:pt idx="2">
                        <c:v>641</c:v>
                      </c:pt>
                      <c:pt idx="3">
                        <c:v>645</c:v>
                      </c:pt>
                      <c:pt idx="4">
                        <c:v>785</c:v>
                      </c:pt>
                      <c:pt idx="5">
                        <c:v>640</c:v>
                      </c:pt>
                      <c:pt idx="6">
                        <c:v>462</c:v>
                      </c:pt>
                      <c:pt idx="7">
                        <c:v>700</c:v>
                      </c:pt>
                    </c:numCache>
                  </c:numRef>
                </c:val>
                <c:smooth val="0"/>
                <c:extLst xmlns:c15="http://schemas.microsoft.com/office/drawing/2012/chart">
                  <c:ext xmlns:c16="http://schemas.microsoft.com/office/drawing/2014/chart" uri="{C3380CC4-5D6E-409C-BE32-E72D297353CC}">
                    <c16:uniqueId val="{00000007-E50D-4CD0-8B2D-F7179AA20B7B}"/>
                  </c:ext>
                </c:extLst>
              </c15:ser>
            </c15:filteredLineSeries>
          </c:ext>
        </c:extLst>
      </c:lineChart>
      <c:catAx>
        <c:axId val="57269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72693240"/>
        <c:crosses val="autoZero"/>
        <c:auto val="1"/>
        <c:lblAlgn val="ctr"/>
        <c:lblOffset val="100"/>
        <c:noMultiLvlLbl val="0"/>
      </c:catAx>
      <c:valAx>
        <c:axId val="57269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7269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Change in PH exits to permanent housing destinations or retention of permanent housing</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'[Chart in Microsoft PowerPoint]Measure 7'!$A$24</c:f>
              <c:strCache>
                <c:ptCount val="1"/>
                <c:pt idx="0">
                  <c:v>% Successful exits/retention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PowerPoint]Measure 7'!$C$20:$I$21</c:f>
              <c:strCache>
                <c:ptCount val="7"/>
                <c:pt idx="0">
                  <c:v>FY 2019</c:v>
                </c:pt>
                <c:pt idx="1">
                  <c:v>FY 2020</c:v>
                </c:pt>
                <c:pt idx="2">
                  <c:v>FY 2021</c:v>
                </c:pt>
                <c:pt idx="3">
                  <c:v>FY 2022</c:v>
                </c:pt>
                <c:pt idx="4">
                  <c:v>FY 2023</c:v>
                </c:pt>
                <c:pt idx="5">
                  <c:v>FY 2024</c:v>
                </c:pt>
                <c:pt idx="6">
                  <c:v>FY 2025</c:v>
                </c:pt>
              </c:strCache>
            </c:strRef>
          </c:cat>
          <c:val>
            <c:numRef>
              <c:f>'[Chart in Microsoft PowerPoint]Measure 7'!$C$24:$I$24</c:f>
              <c:numCache>
                <c:formatCode>0%</c:formatCode>
                <c:ptCount val="7"/>
                <c:pt idx="0">
                  <c:v>0.97</c:v>
                </c:pt>
                <c:pt idx="1">
                  <c:v>0.97</c:v>
                </c:pt>
                <c:pt idx="2">
                  <c:v>0.98</c:v>
                </c:pt>
                <c:pt idx="3">
                  <c:v>0.98</c:v>
                </c:pt>
                <c:pt idx="4">
                  <c:v>0.95699999999999996</c:v>
                </c:pt>
                <c:pt idx="5">
                  <c:v>0.92</c:v>
                </c:pt>
                <c:pt idx="6">
                  <c:v>0.99</c:v>
                </c:pt>
              </c:numCache>
            </c:numRef>
          </c:val>
          <c:smooth val="0"/>
          <c:extLst>
            <c:ext xmlns:c16="http://schemas.microsoft.com/office/drawing/2014/chart" uri="{C3380CC4-5D6E-409C-BE32-E72D297353CC}">
              <c16:uniqueId val="{00000000-598D-4572-BFCE-712F12657F84}"/>
            </c:ext>
          </c:extLst>
        </c:ser>
        <c:ser>
          <c:idx val="3"/>
          <c:order val="3"/>
          <c:tx>
            <c:strRef>
              <c:f>'[Chart in Microsoft PowerPoint]Measure 7'!$A$25</c:f>
              <c:strCache>
                <c:ptCount val="1"/>
                <c:pt idx="0">
                  <c:v>National Average</c:v>
                </c:pt>
              </c:strCache>
            </c:strRef>
          </c:tx>
          <c:spPr>
            <a:ln w="28575" cap="rnd">
              <a:solidFill>
                <a:schemeClr val="bg1">
                  <a:lumMod val="65000"/>
                </a:schemeClr>
              </a:solidFill>
              <a:prstDash val="sysDash"/>
              <a:round/>
            </a:ln>
            <a:effectLst/>
          </c:spPr>
          <c:marker>
            <c:symbol val="none"/>
          </c:marker>
          <c:dLbls>
            <c:dLbl>
              <c:idx val="4"/>
              <c:layout>
                <c:manualLayout>
                  <c:x val="-5.7465835088223435E-2"/>
                  <c:y val="6.4207323251435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9F-4DCE-843B-943B81D242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PowerPoint]Measure 7'!$C$20:$I$21</c:f>
              <c:strCache>
                <c:ptCount val="7"/>
                <c:pt idx="0">
                  <c:v>FY 2019</c:v>
                </c:pt>
                <c:pt idx="1">
                  <c:v>FY 2020</c:v>
                </c:pt>
                <c:pt idx="2">
                  <c:v>FY 2021</c:v>
                </c:pt>
                <c:pt idx="3">
                  <c:v>FY 2022</c:v>
                </c:pt>
                <c:pt idx="4">
                  <c:v>FY 2023</c:v>
                </c:pt>
                <c:pt idx="5">
                  <c:v>FY 2024</c:v>
                </c:pt>
                <c:pt idx="6">
                  <c:v>FY 2025</c:v>
                </c:pt>
              </c:strCache>
            </c:strRef>
          </c:cat>
          <c:val>
            <c:numRef>
              <c:f>'[Chart in Microsoft PowerPoint]Measure 7'!$C$25:$H$25</c:f>
              <c:numCache>
                <c:formatCode>0%</c:formatCode>
                <c:ptCount val="6"/>
                <c:pt idx="0">
                  <c:v>0.96</c:v>
                </c:pt>
                <c:pt idx="1">
                  <c:v>0.96</c:v>
                </c:pt>
                <c:pt idx="2">
                  <c:v>0.96</c:v>
                </c:pt>
                <c:pt idx="3">
                  <c:v>0.96</c:v>
                </c:pt>
                <c:pt idx="4">
                  <c:v>0.96</c:v>
                </c:pt>
              </c:numCache>
            </c:numRef>
          </c:val>
          <c:smooth val="0"/>
          <c:extLst>
            <c:ext xmlns:c16="http://schemas.microsoft.com/office/drawing/2014/chart" uri="{C3380CC4-5D6E-409C-BE32-E72D297353CC}">
              <c16:uniqueId val="{00000001-598D-4572-BFCE-712F12657F84}"/>
            </c:ext>
          </c:extLst>
        </c:ser>
        <c:dLbls>
          <c:dLblPos val="t"/>
          <c:showLegendKey val="0"/>
          <c:showVal val="1"/>
          <c:showCatName val="0"/>
          <c:showSerName val="0"/>
          <c:showPercent val="0"/>
          <c:showBubbleSize val="0"/>
        </c:dLbls>
        <c:smooth val="0"/>
        <c:axId val="492191392"/>
        <c:axId val="492192048"/>
        <c:extLst>
          <c:ext xmlns:c15="http://schemas.microsoft.com/office/drawing/2012/chart" uri="{02D57815-91ED-43cb-92C2-25804820EDAC}">
            <c15:filteredLineSeries>
              <c15:ser>
                <c:idx val="0"/>
                <c:order val="0"/>
                <c:tx>
                  <c:strRef>
                    <c:extLst>
                      <c:ext uri="{02D57815-91ED-43cb-92C2-25804820EDAC}">
                        <c15:formulaRef>
                          <c15:sqref>'[Chart in Microsoft PowerPoint]Measure 7'!$A$22</c15:sqref>
                        </c15:formulaRef>
                      </c:ext>
                    </c:extLst>
                    <c:strCache>
                      <c:ptCount val="1"/>
                      <c:pt idx="0">
                        <c:v>Universe: Persons in all PH projects except PH-RRH who exited after moving into housing, or who moved into housing and remained in the PH project</c:v>
                      </c:pt>
                    </c:strCache>
                  </c:strRef>
                </c:tx>
                <c:spPr>
                  <a:ln w="28575" cap="rnd">
                    <a:solidFill>
                      <a:schemeClr val="accent1"/>
                    </a:solidFill>
                    <a:round/>
                  </a:ln>
                  <a:effectLst/>
                </c:spPr>
                <c:marker>
                  <c:symbol val="none"/>
                </c:marker>
                <c:dLbls>
                  <c:delete val="1"/>
                </c:dLbls>
                <c:cat>
                  <c:strRef>
                    <c:extLst>
                      <c:ext uri="{02D57815-91ED-43cb-92C2-25804820EDAC}">
                        <c15:formulaRef>
                          <c15:sqref>'[Chart in Microsoft PowerPoint]Measure 7'!$C$20:$I$21</c15:sqref>
                        </c15:formulaRef>
                      </c:ext>
                    </c:extLst>
                    <c:strCache>
                      <c:ptCount val="7"/>
                      <c:pt idx="0">
                        <c:v>FY 2019</c:v>
                      </c:pt>
                      <c:pt idx="1">
                        <c:v>FY 2020</c:v>
                      </c:pt>
                      <c:pt idx="2">
                        <c:v>FY 2021</c:v>
                      </c:pt>
                      <c:pt idx="3">
                        <c:v>FY 2022</c:v>
                      </c:pt>
                      <c:pt idx="4">
                        <c:v>FY 2023</c:v>
                      </c:pt>
                      <c:pt idx="5">
                        <c:v>FY 2024</c:v>
                      </c:pt>
                      <c:pt idx="6">
                        <c:v>FY 2025</c:v>
                      </c:pt>
                    </c:strCache>
                  </c:strRef>
                </c:cat>
                <c:val>
                  <c:numRef>
                    <c:extLst>
                      <c:ext uri="{02D57815-91ED-43cb-92C2-25804820EDAC}">
                        <c15:formulaRef>
                          <c15:sqref>'[Chart in Microsoft PowerPoint]Measure 7'!$B$22:$F$22</c15:sqref>
                        </c15:formulaRef>
                      </c:ext>
                    </c:extLst>
                    <c:numCache>
                      <c:formatCode>General</c:formatCode>
                      <c:ptCount val="5"/>
                      <c:pt idx="0">
                        <c:v>421</c:v>
                      </c:pt>
                      <c:pt idx="1">
                        <c:v>333</c:v>
                      </c:pt>
                      <c:pt idx="2">
                        <c:v>212</c:v>
                      </c:pt>
                      <c:pt idx="3">
                        <c:v>359</c:v>
                      </c:pt>
                      <c:pt idx="4">
                        <c:v>274</c:v>
                      </c:pt>
                    </c:numCache>
                  </c:numRef>
                </c:val>
                <c:smooth val="0"/>
                <c:extLst>
                  <c:ext xmlns:c16="http://schemas.microsoft.com/office/drawing/2014/chart" uri="{C3380CC4-5D6E-409C-BE32-E72D297353CC}">
                    <c16:uniqueId val="{00000002-598D-4572-BFCE-712F12657F8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'[Chart in Microsoft PowerPoint]Measure 7'!$A$23</c15:sqref>
                        </c15:formulaRef>
                      </c:ext>
                    </c:extLst>
                    <c:strCache>
                      <c:ptCount val="1"/>
                      <c:pt idx="0">
                        <c:v>Of persons above, those who remained in applicable PH projects and those who exited to permanent housing destinations</c:v>
                      </c:pt>
                    </c:strCache>
                  </c:strRef>
                </c:tx>
                <c:spPr>
                  <a:ln w="28575" cap="rnd">
                    <a:solidFill>
                      <a:schemeClr val="accent2"/>
                    </a:solidFill>
                    <a:round/>
                  </a:ln>
                  <a:effectLst/>
                </c:spPr>
                <c:marker>
                  <c:symbol val="none"/>
                </c:marker>
                <c:dLbls>
                  <c:delete val="1"/>
                </c:dLbls>
                <c:cat>
                  <c:strRef>
                    <c:extLst xmlns:c15="http://schemas.microsoft.com/office/drawing/2012/chart">
                      <c:ext xmlns:c15="http://schemas.microsoft.com/office/drawing/2012/chart" uri="{02D57815-91ED-43cb-92C2-25804820EDAC}">
                        <c15:formulaRef>
                          <c15:sqref>'[Chart in Microsoft PowerPoint]Measure 7'!$C$20:$I$21</c15:sqref>
                        </c15:formulaRef>
                      </c:ext>
                    </c:extLst>
                    <c:strCache>
                      <c:ptCount val="7"/>
                      <c:pt idx="0">
                        <c:v>FY 2019</c:v>
                      </c:pt>
                      <c:pt idx="1">
                        <c:v>FY 2020</c:v>
                      </c:pt>
                      <c:pt idx="2">
                        <c:v>FY 2021</c:v>
                      </c:pt>
                      <c:pt idx="3">
                        <c:v>FY 2022</c:v>
                      </c:pt>
                      <c:pt idx="4">
                        <c:v>FY 2023</c:v>
                      </c:pt>
                      <c:pt idx="5">
                        <c:v>FY 2024</c:v>
                      </c:pt>
                      <c:pt idx="6">
                        <c:v>FY 2025</c:v>
                      </c:pt>
                    </c:strCache>
                  </c:strRef>
                </c:cat>
                <c:val>
                  <c:numRef>
                    <c:extLst xmlns:c15="http://schemas.microsoft.com/office/drawing/2012/chart">
                      <c:ext xmlns:c15="http://schemas.microsoft.com/office/drawing/2012/chart" uri="{02D57815-91ED-43cb-92C2-25804820EDAC}">
                        <c15:formulaRef>
                          <c15:sqref>'[Chart in Microsoft PowerPoint]Measure 7'!$B$23:$F$23</c15:sqref>
                        </c15:formulaRef>
                      </c:ext>
                    </c:extLst>
                    <c:numCache>
                      <c:formatCode>General</c:formatCode>
                      <c:ptCount val="5"/>
                      <c:pt idx="0">
                        <c:v>397</c:v>
                      </c:pt>
                      <c:pt idx="1">
                        <c:v>324</c:v>
                      </c:pt>
                      <c:pt idx="2">
                        <c:v>205</c:v>
                      </c:pt>
                      <c:pt idx="3">
                        <c:v>353</c:v>
                      </c:pt>
                      <c:pt idx="4">
                        <c:v>268</c:v>
                      </c:pt>
                    </c:numCache>
                  </c:numRef>
                </c:val>
                <c:smooth val="0"/>
                <c:extLst xmlns:c15="http://schemas.microsoft.com/office/drawing/2012/chart">
                  <c:ext xmlns:c16="http://schemas.microsoft.com/office/drawing/2014/chart" uri="{C3380CC4-5D6E-409C-BE32-E72D297353CC}">
                    <c16:uniqueId val="{00000003-598D-4572-BFCE-712F12657F84}"/>
                  </c:ext>
                </c:extLst>
              </c15:ser>
            </c15:filteredLineSeries>
          </c:ext>
        </c:extLst>
      </c:lineChart>
      <c:catAx>
        <c:axId val="4921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92192048"/>
        <c:crosses val="autoZero"/>
        <c:auto val="1"/>
        <c:lblAlgn val="ctr"/>
        <c:lblOffset val="100"/>
        <c:noMultiLvlLbl val="0"/>
      </c:catAx>
      <c:valAx>
        <c:axId val="49219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9219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Average Length of Time Homeless</a:t>
            </a:r>
            <a:r>
              <a:rPr lang="en-US" b="1" baseline="0"/>
              <a:t> (bed nights)</a:t>
            </a:r>
            <a:endParaRPr lang="en-US" b="1"/>
          </a:p>
        </c:rich>
      </c:tx>
      <c:overlay val="0"/>
      <c:spPr>
        <a:noFill/>
        <a:ln>
          <a:noFill/>
        </a:ln>
        <a:effectLst/>
      </c:spPr>
    </c:title>
    <c:autoTitleDeleted val="0"/>
    <c:plotArea>
      <c:layout/>
      <c:lineChart>
        <c:grouping val="standard"/>
        <c:varyColors val="0"/>
        <c:ser>
          <c:idx val="0"/>
          <c:order val="2"/>
          <c:tx>
            <c:strRef>
              <c:f>'Measure 1'!$B$6</c:f>
              <c:strCache>
                <c:ptCount val="1"/>
                <c:pt idx="0">
                  <c:v>Persons in ES</c:v>
                </c:pt>
              </c:strCache>
            </c:strRef>
          </c:tx>
          <c:spPr>
            <a:ln w="28575" cap="rnd">
              <a:solidFill>
                <a:schemeClr val="accent6"/>
              </a:solidFill>
              <a:round/>
            </a:ln>
            <a:effectLst/>
          </c:spPr>
          <c:marker>
            <c:symbol val="none"/>
          </c:marker>
          <c:dLbls>
            <c:dLbl>
              <c:idx val="1"/>
              <c:layout>
                <c:manualLayout>
                  <c:x val="-3.7431480031323412E-2"/>
                  <c:y val="-3.2444346312074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6F-4C8D-9A4F-9BCB15D00D2A}"/>
                </c:ext>
              </c:extLst>
            </c:dLbl>
            <c:dLbl>
              <c:idx val="3"/>
              <c:layout>
                <c:manualLayout>
                  <c:x val="-4.0041764552336205E-2"/>
                  <c:y val="2.4860813137651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6F-4C8D-9A4F-9BCB15D00D2A}"/>
                </c:ext>
              </c:extLst>
            </c:dLbl>
            <c:dLbl>
              <c:idx val="4"/>
              <c:layout>
                <c:manualLayout>
                  <c:x val="-4.2652049073348998E-2"/>
                  <c:y val="3.2501501064281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6F-4C8D-9A4F-9BCB15D00D2A}"/>
                </c:ext>
              </c:extLst>
            </c:dLbl>
            <c:dLbl>
              <c:idx val="5"/>
              <c:layout>
                <c:manualLayout>
                  <c:x val="-3.4090315844427233E-2"/>
                  <c:y val="2.1040469174336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6F-4C8D-9A4F-9BCB15D00D2A}"/>
                </c:ext>
              </c:extLst>
            </c:dLbl>
            <c:dLbl>
              <c:idx val="6"/>
              <c:layout>
                <c:manualLayout>
                  <c:x val="-3.2614242635119632E-2"/>
                  <c:y val="2.4860813137651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6F-4C8D-9A4F-9BCB15D00D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1'!$L$3:$R$5</c:f>
              <c:strCache>
                <c:ptCount val="7"/>
                <c:pt idx="0">
                  <c:v>FY 2019</c:v>
                </c:pt>
                <c:pt idx="1">
                  <c:v>FY 2020</c:v>
                </c:pt>
                <c:pt idx="2">
                  <c:v>FY 2021</c:v>
                </c:pt>
                <c:pt idx="3">
                  <c:v>FY 2022</c:v>
                </c:pt>
                <c:pt idx="4">
                  <c:v>FY 2023</c:v>
                </c:pt>
                <c:pt idx="5">
                  <c:v>FY 2024</c:v>
                </c:pt>
                <c:pt idx="6">
                  <c:v>FY 2025</c:v>
                </c:pt>
              </c:strCache>
            </c:strRef>
          </c:cat>
          <c:val>
            <c:numRef>
              <c:f>'Measure 1'!$L$6:$R$6</c:f>
              <c:numCache>
                <c:formatCode>General</c:formatCode>
                <c:ptCount val="7"/>
                <c:pt idx="0">
                  <c:v>98</c:v>
                </c:pt>
                <c:pt idx="1">
                  <c:v>105</c:v>
                </c:pt>
                <c:pt idx="2">
                  <c:v>106</c:v>
                </c:pt>
                <c:pt idx="3">
                  <c:v>108</c:v>
                </c:pt>
                <c:pt idx="4">
                  <c:v>113</c:v>
                </c:pt>
                <c:pt idx="5">
                  <c:v>93</c:v>
                </c:pt>
                <c:pt idx="6">
                  <c:v>72</c:v>
                </c:pt>
              </c:numCache>
            </c:numRef>
          </c:val>
          <c:smooth val="0"/>
          <c:extLst>
            <c:ext xmlns:c16="http://schemas.microsoft.com/office/drawing/2014/chart" uri="{C3380CC4-5D6E-409C-BE32-E72D297353CC}">
              <c16:uniqueId val="{00000007-8A6F-4C8D-9A4F-9BCB15D00D2A}"/>
            </c:ext>
          </c:extLst>
        </c:ser>
        <c:ser>
          <c:idx val="1"/>
          <c:order val="3"/>
          <c:tx>
            <c:strRef>
              <c:f>'Measure 1'!$B$7</c:f>
              <c:strCache>
                <c:ptCount val="1"/>
                <c:pt idx="0">
                  <c:v>Persons in ES and TH</c:v>
                </c:pt>
              </c:strCache>
            </c:strRef>
          </c:tx>
          <c:spPr>
            <a:ln w="28575" cap="rnd">
              <a:solidFill>
                <a:schemeClr val="accent5"/>
              </a:solidFill>
              <a:round/>
            </a:ln>
            <a:effectLst/>
          </c:spPr>
          <c:marker>
            <c:symbol val="none"/>
          </c:marker>
          <c:dLbls>
            <c:dLbl>
              <c:idx val="0"/>
              <c:layout>
                <c:manualLayout>
                  <c:x val="-4.2652049073348998E-2"/>
                  <c:y val="-3.6264690275389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6F-4C8D-9A4F-9BCB15D00D2A}"/>
                </c:ext>
              </c:extLst>
            </c:dLbl>
            <c:dLbl>
              <c:idx val="1"/>
              <c:layout>
                <c:manualLayout>
                  <c:x val="-4.0041764552336205E-2"/>
                  <c:y val="-3.2444346312074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6F-4C8D-9A4F-9BCB15D00D2A}"/>
                </c:ext>
              </c:extLst>
            </c:dLbl>
            <c:dLbl>
              <c:idx val="2"/>
              <c:layout>
                <c:manualLayout>
                  <c:x val="-4.0041764552336205E-2"/>
                  <c:y val="-2.4803658385444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6F-4C8D-9A4F-9BCB15D00D2A}"/>
                </c:ext>
              </c:extLst>
            </c:dLbl>
            <c:dLbl>
              <c:idx val="4"/>
              <c:layout>
                <c:manualLayout>
                  <c:x val="-4.5061937735465227E-2"/>
                  <c:y val="-3.7754022792111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6F-4C8D-9A4F-9BCB15D00D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1'!$L$3:$R$5</c:f>
              <c:strCache>
                <c:ptCount val="7"/>
                <c:pt idx="0">
                  <c:v>FY 2019</c:v>
                </c:pt>
                <c:pt idx="1">
                  <c:v>FY 2020</c:v>
                </c:pt>
                <c:pt idx="2">
                  <c:v>FY 2021</c:v>
                </c:pt>
                <c:pt idx="3">
                  <c:v>FY 2022</c:v>
                </c:pt>
                <c:pt idx="4">
                  <c:v>FY 2023</c:v>
                </c:pt>
                <c:pt idx="5">
                  <c:v>FY 2024</c:v>
                </c:pt>
                <c:pt idx="6">
                  <c:v>FY 2025</c:v>
                </c:pt>
              </c:strCache>
            </c:strRef>
          </c:cat>
          <c:val>
            <c:numRef>
              <c:f>'Measure 1'!$L$7:$R$7</c:f>
              <c:numCache>
                <c:formatCode>General</c:formatCode>
                <c:ptCount val="7"/>
                <c:pt idx="0">
                  <c:v>130</c:v>
                </c:pt>
                <c:pt idx="1">
                  <c:v>144</c:v>
                </c:pt>
                <c:pt idx="2">
                  <c:v>140</c:v>
                </c:pt>
                <c:pt idx="3">
                  <c:v>120</c:v>
                </c:pt>
                <c:pt idx="4">
                  <c:v>121</c:v>
                </c:pt>
                <c:pt idx="5">
                  <c:v>103</c:v>
                </c:pt>
                <c:pt idx="6">
                  <c:v>82</c:v>
                </c:pt>
              </c:numCache>
            </c:numRef>
          </c:val>
          <c:smooth val="0"/>
          <c:extLst>
            <c:ext xmlns:c16="http://schemas.microsoft.com/office/drawing/2014/chart" uri="{C3380CC4-5D6E-409C-BE32-E72D297353CC}">
              <c16:uniqueId val="{0000000C-8A6F-4C8D-9A4F-9BCB15D00D2A}"/>
            </c:ext>
          </c:extLst>
        </c:ser>
        <c:ser>
          <c:idx val="2"/>
          <c:order val="4"/>
          <c:tx>
            <c:strRef>
              <c:f>'Measure 1'!$B$8</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1'!$L$3:$R$5</c:f>
              <c:strCache>
                <c:ptCount val="7"/>
                <c:pt idx="0">
                  <c:v>FY 2019</c:v>
                </c:pt>
                <c:pt idx="1">
                  <c:v>FY 2020</c:v>
                </c:pt>
                <c:pt idx="2">
                  <c:v>FY 2021</c:v>
                </c:pt>
                <c:pt idx="3">
                  <c:v>FY 2022</c:v>
                </c:pt>
                <c:pt idx="4">
                  <c:v>FY 2023</c:v>
                </c:pt>
                <c:pt idx="5">
                  <c:v>FY 2024</c:v>
                </c:pt>
                <c:pt idx="6">
                  <c:v>FY 2025</c:v>
                </c:pt>
              </c:strCache>
            </c:strRef>
          </c:cat>
          <c:val>
            <c:numRef>
              <c:f>'Measure 1'!$L$8:$Q$8</c:f>
              <c:numCache>
                <c:formatCode>General</c:formatCode>
                <c:ptCount val="6"/>
                <c:pt idx="0">
                  <c:v>156</c:v>
                </c:pt>
                <c:pt idx="1">
                  <c:v>193</c:v>
                </c:pt>
                <c:pt idx="2">
                  <c:v>160</c:v>
                </c:pt>
                <c:pt idx="3">
                  <c:v>172</c:v>
                </c:pt>
                <c:pt idx="4">
                  <c:v>166</c:v>
                </c:pt>
                <c:pt idx="5">
                  <c:v>176</c:v>
                </c:pt>
              </c:numCache>
            </c:numRef>
          </c:val>
          <c:smooth val="0"/>
          <c:extLst>
            <c:ext xmlns:c16="http://schemas.microsoft.com/office/drawing/2014/chart" uri="{C3380CC4-5D6E-409C-BE32-E72D297353CC}">
              <c16:uniqueId val="{0000000D-8A6F-4C8D-9A4F-9BCB15D00D2A}"/>
            </c:ext>
          </c:extLst>
        </c:ser>
        <c:dLbls>
          <c:showLegendKey val="0"/>
          <c:showVal val="0"/>
          <c:showCatName val="0"/>
          <c:showSerName val="0"/>
          <c:showPercent val="0"/>
          <c:showBubbleSize val="0"/>
        </c:dLbls>
        <c:smooth val="0"/>
        <c:axId val="810065192"/>
        <c:axId val="813394936"/>
        <c:extLst>
          <c:ext xmlns:c15="http://schemas.microsoft.com/office/drawing/2012/chart" uri="{02D57815-91ED-43cb-92C2-25804820EDAC}">
            <c15:filteredLineSeries>
              <c15:ser>
                <c:idx val="3"/>
                <c:order val="0"/>
                <c:tx>
                  <c:strRef>
                    <c:extLst>
                      <c:ext uri="{02D57815-91ED-43cb-92C2-25804820EDAC}">
                        <c15:formulaRef>
                          <c15:sqref>'Measure 1'!$B$6</c15:sqref>
                        </c15:formulaRef>
                      </c:ext>
                    </c:extLst>
                    <c:strCache>
                      <c:ptCount val="1"/>
                      <c:pt idx="0">
                        <c:v>Persons in ES</c:v>
                      </c:pt>
                    </c:strCache>
                  </c:strRef>
                </c:tx>
                <c:marker>
                  <c:symbol val="none"/>
                </c:marker>
                <c:cat>
                  <c:strRef>
                    <c:extLst>
                      <c:ext uri="{02D57815-91ED-43cb-92C2-25804820EDAC}">
                        <c15:formulaRef>
                          <c15:sqref>'Measure 1'!$L$3:$R$5</c15:sqref>
                        </c15:formulaRef>
                      </c:ext>
                    </c:extLst>
                    <c:strCache>
                      <c:ptCount val="7"/>
                      <c:pt idx="0">
                        <c:v>FY 2019</c:v>
                      </c:pt>
                      <c:pt idx="1">
                        <c:v>FY 2020</c:v>
                      </c:pt>
                      <c:pt idx="2">
                        <c:v>FY 2021</c:v>
                      </c:pt>
                      <c:pt idx="3">
                        <c:v>FY 2022</c:v>
                      </c:pt>
                      <c:pt idx="4">
                        <c:v>FY 2023</c:v>
                      </c:pt>
                      <c:pt idx="5">
                        <c:v>FY 2024</c:v>
                      </c:pt>
                      <c:pt idx="6">
                        <c:v>FY 2025</c:v>
                      </c:pt>
                    </c:strCache>
                  </c:strRef>
                </c:cat>
                <c:val>
                  <c:numRef>
                    <c:extLst>
                      <c:ext uri="{02D57815-91ED-43cb-92C2-25804820EDAC}">
                        <c15:formulaRef>
                          <c15:sqref>'Measure 1'!$L$6:$R$6</c15:sqref>
                        </c15:formulaRef>
                      </c:ext>
                    </c:extLst>
                    <c:numCache>
                      <c:formatCode>General</c:formatCode>
                      <c:ptCount val="7"/>
                      <c:pt idx="0">
                        <c:v>98</c:v>
                      </c:pt>
                      <c:pt idx="1">
                        <c:v>105</c:v>
                      </c:pt>
                      <c:pt idx="2">
                        <c:v>106</c:v>
                      </c:pt>
                      <c:pt idx="3">
                        <c:v>108</c:v>
                      </c:pt>
                      <c:pt idx="4">
                        <c:v>113</c:v>
                      </c:pt>
                      <c:pt idx="5">
                        <c:v>93</c:v>
                      </c:pt>
                      <c:pt idx="6">
                        <c:v>72</c:v>
                      </c:pt>
                    </c:numCache>
                  </c:numRef>
                </c:val>
                <c:smooth val="0"/>
                <c:extLst>
                  <c:ext xmlns:c16="http://schemas.microsoft.com/office/drawing/2014/chart" uri="{C3380CC4-5D6E-409C-BE32-E72D297353CC}">
                    <c16:uniqueId val="{00000000-8A6F-4C8D-9A4F-9BCB15D00D2A}"/>
                  </c:ext>
                </c:extLst>
              </c15:ser>
            </c15:filteredLineSeries>
            <c15:filteredLineSeries>
              <c15:ser>
                <c:idx val="4"/>
                <c:order val="1"/>
                <c:tx>
                  <c:strRef>
                    <c:extLst>
                      <c:ext xmlns:c15="http://schemas.microsoft.com/office/drawing/2012/chart" uri="{02D57815-91ED-43cb-92C2-25804820EDAC}">
                        <c15:formulaRef>
                          <c15:sqref>'Measure 1'!$B$7</c15:sqref>
                        </c15:formulaRef>
                      </c:ext>
                    </c:extLst>
                    <c:strCache>
                      <c:ptCount val="1"/>
                      <c:pt idx="0">
                        <c:v>Persons in ES and TH</c:v>
                      </c:pt>
                    </c:strCache>
                  </c:strRef>
                </c:tx>
                <c:marker>
                  <c:symbol val="none"/>
                </c:marker>
                <c:cat>
                  <c:strRef>
                    <c:extLst>
                      <c:ext xmlns:c15="http://schemas.microsoft.com/office/drawing/2012/chart" uri="{02D57815-91ED-43cb-92C2-25804820EDAC}">
                        <c15:formulaRef>
                          <c15:sqref>'Measure 1'!$L$3:$R$5</c15:sqref>
                        </c15:formulaRef>
                      </c:ext>
                    </c:extLst>
                    <c:strCache>
                      <c:ptCount val="7"/>
                      <c:pt idx="0">
                        <c:v>FY 2019</c:v>
                      </c:pt>
                      <c:pt idx="1">
                        <c:v>FY 2020</c:v>
                      </c:pt>
                      <c:pt idx="2">
                        <c:v>FY 2021</c:v>
                      </c:pt>
                      <c:pt idx="3">
                        <c:v>FY 2022</c:v>
                      </c:pt>
                      <c:pt idx="4">
                        <c:v>FY 2023</c:v>
                      </c:pt>
                      <c:pt idx="5">
                        <c:v>FY 2024</c:v>
                      </c:pt>
                      <c:pt idx="6">
                        <c:v>FY 2025</c:v>
                      </c:pt>
                    </c:strCache>
                  </c:strRef>
                </c:cat>
                <c:val>
                  <c:numRef>
                    <c:extLst>
                      <c:ext xmlns:c15="http://schemas.microsoft.com/office/drawing/2012/chart" uri="{02D57815-91ED-43cb-92C2-25804820EDAC}">
                        <c15:formulaRef>
                          <c15:sqref>'Measure 1'!$L$7:$R$7</c15:sqref>
                        </c15:formulaRef>
                      </c:ext>
                    </c:extLst>
                    <c:numCache>
                      <c:formatCode>General</c:formatCode>
                      <c:ptCount val="7"/>
                      <c:pt idx="0">
                        <c:v>130</c:v>
                      </c:pt>
                      <c:pt idx="1">
                        <c:v>144</c:v>
                      </c:pt>
                      <c:pt idx="2">
                        <c:v>140</c:v>
                      </c:pt>
                      <c:pt idx="3">
                        <c:v>120</c:v>
                      </c:pt>
                      <c:pt idx="4">
                        <c:v>121</c:v>
                      </c:pt>
                      <c:pt idx="5">
                        <c:v>103</c:v>
                      </c:pt>
                      <c:pt idx="6">
                        <c:v>82</c:v>
                      </c:pt>
                    </c:numCache>
                  </c:numRef>
                </c:val>
                <c:smooth val="0"/>
                <c:extLst>
                  <c:ext xmlns:c16="http://schemas.microsoft.com/office/drawing/2014/chart" uri="{C3380CC4-5D6E-409C-BE32-E72D297353CC}">
                    <c16:uniqueId val="{00000001-8A6F-4C8D-9A4F-9BCB15D00D2A}"/>
                  </c:ext>
                </c:extLst>
              </c15:ser>
            </c15:filteredLineSeries>
          </c:ext>
        </c:extLst>
      </c:lineChart>
      <c:catAx>
        <c:axId val="810065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3394936"/>
        <c:crosses val="autoZero"/>
        <c:auto val="1"/>
        <c:lblAlgn val="ctr"/>
        <c:lblOffset val="100"/>
        <c:noMultiLvlLbl val="0"/>
      </c:catAx>
      <c:valAx>
        <c:axId val="81339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006519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Returns</a:t>
            </a:r>
            <a:r>
              <a:rPr lang="en-US" sz="1600" b="1" baseline="0"/>
              <a:t> to Homelessness in Less than 6 Months</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v>Clients who Returned to Homelessness</c:v>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2'!$C$5:$C$7,'Measure 2'!$C$9)</c:f>
              <c:numCache>
                <c:formatCode>General</c:formatCode>
                <c:ptCount val="4"/>
                <c:pt idx="0">
                  <c:v>15</c:v>
                </c:pt>
                <c:pt idx="1">
                  <c:v>68</c:v>
                </c:pt>
                <c:pt idx="2">
                  <c:v>2</c:v>
                </c:pt>
                <c:pt idx="3">
                  <c:v>26</c:v>
                </c:pt>
              </c:numCache>
              <c:extLst/>
            </c:numRef>
          </c:val>
          <c:extLst>
            <c:ext xmlns:c16="http://schemas.microsoft.com/office/drawing/2014/chart" uri="{C3380CC4-5D6E-409C-BE32-E72D297353CC}">
              <c16:uniqueId val="{00000000-91D8-4877-9BF5-282BDA29EA49}"/>
            </c:ext>
          </c:extLst>
        </c:ser>
        <c:ser>
          <c:idx val="1"/>
          <c:order val="1"/>
          <c:tx>
            <c:v>Clients who Exited to Permanent Destinations</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56</c:v>
                </c:pt>
                <c:pt idx="1">
                  <c:v>474</c:v>
                </c:pt>
                <c:pt idx="2">
                  <c:v>52</c:v>
                </c:pt>
                <c:pt idx="3">
                  <c:v>259</c:v>
                </c:pt>
              </c:numCache>
              <c:extLst/>
            </c:numRef>
          </c:val>
          <c:extLst>
            <c:ext xmlns:c16="http://schemas.microsoft.com/office/drawing/2014/chart" uri="{C3380CC4-5D6E-409C-BE32-E72D297353CC}">
              <c16:uniqueId val="{00000001-91D8-4877-9BF5-282BDA29EA49}"/>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Returns to Homelessness in 6 to 12 Months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918715618077637"/>
          <c:y val="0.11263956361977751"/>
          <c:w val="0.78513648550339632"/>
          <c:h val="0.74044091192378092"/>
        </c:manualLayout>
      </c:layout>
      <c:barChart>
        <c:barDir val="bar"/>
        <c:grouping val="percentStacked"/>
        <c:varyColors val="0"/>
        <c:ser>
          <c:idx val="1"/>
          <c:order val="0"/>
          <c:tx>
            <c:v>Clients who Returned to Homelessness</c:v>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SPM Comparisons.xlsx]Measure 2'!$A$5:$A$9</c:f>
              <c:strCache>
                <c:ptCount val="4"/>
                <c:pt idx="0">
                  <c:v>Exit was from SO</c:v>
                </c:pt>
                <c:pt idx="1">
                  <c:v>Exit was from ES</c:v>
                </c:pt>
                <c:pt idx="2">
                  <c:v>Exit was from TH</c:v>
                </c:pt>
                <c:pt idx="3">
                  <c:v>Exit was from PH</c:v>
                </c:pt>
              </c:strCache>
              <c:extLst/>
            </c:strRef>
          </c:cat>
          <c:val>
            <c:numRef>
              <c:f>'[2024 SPM Comparisons.xlsx]Measure 2'!$E$5:$E$9</c:f>
              <c:numCache>
                <c:formatCode>General</c:formatCode>
                <c:ptCount val="4"/>
                <c:pt idx="0">
                  <c:v>0</c:v>
                </c:pt>
                <c:pt idx="1">
                  <c:v>35</c:v>
                </c:pt>
                <c:pt idx="2">
                  <c:v>5</c:v>
                </c:pt>
                <c:pt idx="3">
                  <c:v>15</c:v>
                </c:pt>
              </c:numCache>
              <c:extLst/>
            </c:numRef>
          </c:val>
          <c:extLst>
            <c:ext xmlns:c16="http://schemas.microsoft.com/office/drawing/2014/chart" uri="{C3380CC4-5D6E-409C-BE32-E72D297353CC}">
              <c16:uniqueId val="{00000000-1860-4650-BE2B-29ECBB954853}"/>
            </c:ext>
          </c:extLst>
        </c:ser>
        <c:ser>
          <c:idx val="0"/>
          <c:order val="1"/>
          <c:tx>
            <c:v>Clients who Exited to Permanent Destinations</c:v>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SPM Comparisons.xlsx]Measure 2'!$A$5:$A$9</c:f>
              <c:strCache>
                <c:ptCount val="4"/>
                <c:pt idx="0">
                  <c:v>Exit was from SO</c:v>
                </c:pt>
                <c:pt idx="1">
                  <c:v>Exit was from ES</c:v>
                </c:pt>
                <c:pt idx="2">
                  <c:v>Exit was from TH</c:v>
                </c:pt>
                <c:pt idx="3">
                  <c:v>Exit was from PH</c:v>
                </c:pt>
              </c:strCache>
              <c:extLst/>
            </c:strRef>
          </c:cat>
          <c:val>
            <c:numRef>
              <c:f>'[2024 SPM Comparisons.xlsx]Measure 2'!$B$5:$B$9</c:f>
              <c:numCache>
                <c:formatCode>General</c:formatCode>
                <c:ptCount val="4"/>
                <c:pt idx="0">
                  <c:v>56</c:v>
                </c:pt>
                <c:pt idx="1">
                  <c:v>480</c:v>
                </c:pt>
                <c:pt idx="2">
                  <c:v>52</c:v>
                </c:pt>
                <c:pt idx="3">
                  <c:v>259</c:v>
                </c:pt>
              </c:numCache>
              <c:extLst/>
            </c:numRef>
          </c:val>
          <c:extLst>
            <c:ext xmlns:c16="http://schemas.microsoft.com/office/drawing/2014/chart" uri="{C3380CC4-5D6E-409C-BE32-E72D297353CC}">
              <c16:uniqueId val="{00000001-1860-4650-BE2B-29ECBB954853}"/>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Returns to Homelessness in 13-24 Months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v>Clients who Returned to Homelessness</c:v>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SPM Comparisons.xlsx]Measure 2'!$A$5:$A$9</c:f>
              <c:strCache>
                <c:ptCount val="4"/>
                <c:pt idx="0">
                  <c:v>Exit was from SO</c:v>
                </c:pt>
                <c:pt idx="1">
                  <c:v>Exit was from ES</c:v>
                </c:pt>
                <c:pt idx="2">
                  <c:v>Exit was from TH</c:v>
                </c:pt>
                <c:pt idx="3">
                  <c:v>Exit was from PH</c:v>
                </c:pt>
              </c:strCache>
              <c:extLst/>
            </c:strRef>
          </c:cat>
          <c:val>
            <c:numRef>
              <c:f>'[2024 SPM Comparisons.xlsx]Measure 2'!$G$5:$G$9</c:f>
              <c:numCache>
                <c:formatCode>General</c:formatCode>
                <c:ptCount val="4"/>
                <c:pt idx="0">
                  <c:v>6</c:v>
                </c:pt>
                <c:pt idx="1">
                  <c:v>32</c:v>
                </c:pt>
                <c:pt idx="2">
                  <c:v>7</c:v>
                </c:pt>
                <c:pt idx="3">
                  <c:v>32</c:v>
                </c:pt>
              </c:numCache>
              <c:extLst/>
            </c:numRef>
          </c:val>
          <c:extLst>
            <c:ext xmlns:c16="http://schemas.microsoft.com/office/drawing/2014/chart" uri="{C3380CC4-5D6E-409C-BE32-E72D297353CC}">
              <c16:uniqueId val="{00000000-784E-443E-8368-8B0F9D7FF655}"/>
            </c:ext>
          </c:extLst>
        </c:ser>
        <c:ser>
          <c:idx val="1"/>
          <c:order val="1"/>
          <c:tx>
            <c:v>Clients who Exited to Permanent Destinations</c:v>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SPM Comparisons.xlsx]Measure 2'!$A$5:$A$9</c:f>
              <c:strCache>
                <c:ptCount val="4"/>
                <c:pt idx="0">
                  <c:v>Exit was from SO</c:v>
                </c:pt>
                <c:pt idx="1">
                  <c:v>Exit was from ES</c:v>
                </c:pt>
                <c:pt idx="2">
                  <c:v>Exit was from TH</c:v>
                </c:pt>
                <c:pt idx="3">
                  <c:v>Exit was from PH</c:v>
                </c:pt>
              </c:strCache>
              <c:extLst/>
            </c:strRef>
          </c:cat>
          <c:val>
            <c:numRef>
              <c:f>'[2024 SPM Comparisons.xlsx]Measure 2'!$B$5:$B$9</c:f>
              <c:numCache>
                <c:formatCode>General</c:formatCode>
                <c:ptCount val="4"/>
                <c:pt idx="0">
                  <c:v>56</c:v>
                </c:pt>
                <c:pt idx="1">
                  <c:v>480</c:v>
                </c:pt>
                <c:pt idx="2">
                  <c:v>52</c:v>
                </c:pt>
                <c:pt idx="3">
                  <c:v>259</c:v>
                </c:pt>
              </c:numCache>
              <c:extLst/>
            </c:numRef>
          </c:val>
          <c:extLst>
            <c:ext xmlns:c16="http://schemas.microsoft.com/office/drawing/2014/chart" uri="{C3380CC4-5D6E-409C-BE32-E72D297353CC}">
              <c16:uniqueId val="{00000001-784E-443E-8368-8B0F9D7FF655}"/>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a:t>Change in Annual Counts</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'Measure 3'!$A$19</c:f>
              <c:strCache>
                <c:ptCount val="1"/>
                <c:pt idx="0">
                  <c:v>Emergency Shelter 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3'!$B$15:$J$17</c:f>
              <c:strCache>
                <c:ptCount val="9"/>
                <c:pt idx="0">
                  <c:v>2018 PIT Count</c:v>
                </c:pt>
                <c:pt idx="1">
                  <c:v>2019 PIT Count</c:v>
                </c:pt>
                <c:pt idx="2">
                  <c:v>2020 PIT Count</c:v>
                </c:pt>
                <c:pt idx="3">
                  <c:v>2021 PIT Count</c:v>
                </c:pt>
                <c:pt idx="4">
                  <c:v>2022 PIT Count</c:v>
                </c:pt>
                <c:pt idx="5">
                  <c:v>2023 PIT Count</c:v>
                </c:pt>
                <c:pt idx="6">
                  <c:v>2024 PIT Count</c:v>
                </c:pt>
                <c:pt idx="7">
                  <c:v>2025 PIT Count</c:v>
                </c:pt>
                <c:pt idx="8">
                  <c:v>Difference</c:v>
                </c:pt>
              </c:strCache>
              <c:extLst/>
            </c:strRef>
          </c:cat>
          <c:val>
            <c:numRef>
              <c:f>'Measure 3'!$B$19:$I$19</c:f>
              <c:numCache>
                <c:formatCode>General</c:formatCode>
                <c:ptCount val="8"/>
                <c:pt idx="0">
                  <c:v>2900</c:v>
                </c:pt>
                <c:pt idx="1">
                  <c:v>2842</c:v>
                </c:pt>
                <c:pt idx="2">
                  <c:v>2220</c:v>
                </c:pt>
                <c:pt idx="3">
                  <c:v>1564</c:v>
                </c:pt>
                <c:pt idx="4">
                  <c:v>1693</c:v>
                </c:pt>
                <c:pt idx="5">
                  <c:v>1846</c:v>
                </c:pt>
                <c:pt idx="6">
                  <c:v>2506</c:v>
                </c:pt>
                <c:pt idx="7">
                  <c:v>2525</c:v>
                </c:pt>
              </c:numCache>
              <c:extLst/>
            </c:numRef>
          </c:val>
          <c:smooth val="0"/>
          <c:extLst>
            <c:ext xmlns:c16="http://schemas.microsoft.com/office/drawing/2014/chart" uri="{C3380CC4-5D6E-409C-BE32-E72D297353CC}">
              <c16:uniqueId val="{00000000-2718-4853-B80E-537CBAFD5ECC}"/>
            </c:ext>
          </c:extLst>
        </c:ser>
        <c:ser>
          <c:idx val="2"/>
          <c:order val="2"/>
          <c:tx>
            <c:strRef>
              <c:f>'Measure 3'!$A$20</c:f>
              <c:strCache>
                <c:ptCount val="1"/>
                <c:pt idx="0">
                  <c:v>Transitional Housing Total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3'!$B$15:$J$17</c:f>
              <c:strCache>
                <c:ptCount val="9"/>
                <c:pt idx="0">
                  <c:v>2018 PIT Count</c:v>
                </c:pt>
                <c:pt idx="1">
                  <c:v>2019 PIT Count</c:v>
                </c:pt>
                <c:pt idx="2">
                  <c:v>2020 PIT Count</c:v>
                </c:pt>
                <c:pt idx="3">
                  <c:v>2021 PIT Count</c:v>
                </c:pt>
                <c:pt idx="4">
                  <c:v>2022 PIT Count</c:v>
                </c:pt>
                <c:pt idx="5">
                  <c:v>2023 PIT Count</c:v>
                </c:pt>
                <c:pt idx="6">
                  <c:v>2024 PIT Count</c:v>
                </c:pt>
                <c:pt idx="7">
                  <c:v>2025 PIT Count</c:v>
                </c:pt>
                <c:pt idx="8">
                  <c:v>Difference</c:v>
                </c:pt>
              </c:strCache>
              <c:extLst/>
            </c:strRef>
          </c:cat>
          <c:val>
            <c:numRef>
              <c:f>'Measure 3'!$B$20:$I$20</c:f>
              <c:numCache>
                <c:formatCode>General</c:formatCode>
                <c:ptCount val="8"/>
                <c:pt idx="0">
                  <c:v>191</c:v>
                </c:pt>
                <c:pt idx="1">
                  <c:v>161</c:v>
                </c:pt>
                <c:pt idx="2">
                  <c:v>153</c:v>
                </c:pt>
                <c:pt idx="3">
                  <c:v>137</c:v>
                </c:pt>
                <c:pt idx="4">
                  <c:v>137</c:v>
                </c:pt>
                <c:pt idx="5">
                  <c:v>142</c:v>
                </c:pt>
                <c:pt idx="6">
                  <c:v>145</c:v>
                </c:pt>
                <c:pt idx="7">
                  <c:v>173</c:v>
                </c:pt>
              </c:numCache>
              <c:extLst/>
            </c:numRef>
          </c:val>
          <c:smooth val="0"/>
          <c:extLst>
            <c:ext xmlns:c16="http://schemas.microsoft.com/office/drawing/2014/chart" uri="{C3380CC4-5D6E-409C-BE32-E72D297353CC}">
              <c16:uniqueId val="{00000001-2718-4853-B80E-537CBAFD5ECC}"/>
            </c:ext>
          </c:extLst>
        </c:ser>
        <c:dLbls>
          <c:dLblPos val="t"/>
          <c:showLegendKey val="0"/>
          <c:showVal val="1"/>
          <c:showCatName val="0"/>
          <c:showSerName val="0"/>
          <c:showPercent val="0"/>
          <c:showBubbleSize val="0"/>
        </c:dLbls>
        <c:smooth val="0"/>
        <c:axId val="658444616"/>
        <c:axId val="658444944"/>
        <c:extLst>
          <c:ext xmlns:c15="http://schemas.microsoft.com/office/drawing/2012/chart" uri="{02D57815-91ED-43cb-92C2-25804820EDAC}">
            <c15:filteredLineSeries>
              <c15:ser>
                <c:idx val="0"/>
                <c:order val="0"/>
                <c:tx>
                  <c:strRef>
                    <c:extLst>
                      <c:ext uri="{02D57815-91ED-43cb-92C2-25804820EDAC}">
                        <c15:formulaRef>
                          <c15:sqref>'Measure 3'!$A$18</c15:sqref>
                        </c15:formulaRef>
                      </c:ext>
                    </c:extLst>
                    <c:strCache>
                      <c:ptCount val="1"/>
                      <c:pt idx="0">
                        <c:v>Universe: Unduplicated Total sheltered homeless persons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3'!$B$15:$J$17</c15:sqref>
                        </c15:formulaRef>
                      </c:ext>
                    </c:extLst>
                    <c:strCache>
                      <c:ptCount val="9"/>
                      <c:pt idx="0">
                        <c:v>2018 PIT Count</c:v>
                      </c:pt>
                      <c:pt idx="1">
                        <c:v>2019 PIT Count</c:v>
                      </c:pt>
                      <c:pt idx="2">
                        <c:v>2020 PIT Count</c:v>
                      </c:pt>
                      <c:pt idx="3">
                        <c:v>2021 PIT Count</c:v>
                      </c:pt>
                      <c:pt idx="4">
                        <c:v>2022 PIT Count</c:v>
                      </c:pt>
                      <c:pt idx="5">
                        <c:v>2023 PIT Count</c:v>
                      </c:pt>
                      <c:pt idx="6">
                        <c:v>2024 PIT Count</c:v>
                      </c:pt>
                      <c:pt idx="7">
                        <c:v>2025 PIT Count</c:v>
                      </c:pt>
                      <c:pt idx="8">
                        <c:v>Difference</c:v>
                      </c:pt>
                    </c:strCache>
                  </c:strRef>
                </c:cat>
                <c:val>
                  <c:numRef>
                    <c:extLst>
                      <c:ext uri="{02D57815-91ED-43cb-92C2-25804820EDAC}">
                        <c15:formulaRef>
                          <c15:sqref>'Measure 3'!$B$18:$I$18</c15:sqref>
                        </c15:formulaRef>
                      </c:ext>
                    </c:extLst>
                    <c:numCache>
                      <c:formatCode>General</c:formatCode>
                      <c:ptCount val="8"/>
                      <c:pt idx="0">
                        <c:v>3054</c:v>
                      </c:pt>
                      <c:pt idx="1">
                        <c:v>2960</c:v>
                      </c:pt>
                      <c:pt idx="2">
                        <c:v>2334</c:v>
                      </c:pt>
                      <c:pt idx="3">
                        <c:v>1686</c:v>
                      </c:pt>
                      <c:pt idx="4">
                        <c:v>1810</c:v>
                      </c:pt>
                      <c:pt idx="5">
                        <c:v>1968</c:v>
                      </c:pt>
                      <c:pt idx="6">
                        <c:v>2628</c:v>
                      </c:pt>
                      <c:pt idx="7">
                        <c:v>2674</c:v>
                      </c:pt>
                    </c:numCache>
                  </c:numRef>
                </c:val>
                <c:smooth val="0"/>
                <c:extLst>
                  <c:ext xmlns:c16="http://schemas.microsoft.com/office/drawing/2014/chart" uri="{C3380CC4-5D6E-409C-BE32-E72D297353CC}">
                    <c16:uniqueId val="{00000002-2718-4853-B80E-537CBAFD5ECC}"/>
                  </c:ext>
                </c:extLst>
              </c15:ser>
            </c15:filteredLineSeries>
          </c:ext>
        </c:extLst>
      </c:lineChart>
      <c:catAx>
        <c:axId val="65844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58444944"/>
        <c:crosses val="autoZero"/>
        <c:auto val="1"/>
        <c:lblAlgn val="ctr"/>
        <c:lblOffset val="100"/>
        <c:noMultiLvlLbl val="0"/>
      </c:catAx>
      <c:valAx>
        <c:axId val="6584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5844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a:t>Change in PIT Counts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914260717410323E-2"/>
          <c:y val="0.13981301649016536"/>
          <c:w val="0.87753018372703417"/>
          <c:h val="0.57570471137558765"/>
        </c:manualLayout>
      </c:layout>
      <c:lineChart>
        <c:grouping val="standard"/>
        <c:varyColors val="0"/>
        <c:ser>
          <c:idx val="1"/>
          <c:order val="1"/>
          <c:tx>
            <c:strRef>
              <c:f>'Measure 3'!$A$7</c:f>
              <c:strCache>
                <c:ptCount val="1"/>
                <c:pt idx="0">
                  <c:v>Emergency Shelter Total</c:v>
                </c:pt>
              </c:strCache>
            </c:strRef>
          </c:tx>
          <c:spPr>
            <a:ln w="28575" cap="rnd">
              <a:solidFill>
                <a:schemeClr val="accent2"/>
              </a:solidFill>
              <a:round/>
            </a:ln>
            <a:effectLst/>
          </c:spPr>
          <c:marker>
            <c:symbol val="none"/>
          </c:marker>
          <c:dLbls>
            <c:dLbl>
              <c:idx val="1"/>
              <c:layout>
                <c:manualLayout>
                  <c:x val="-4.2611111111111113E-2"/>
                  <c:y val="-2.127807551390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7-48A4-A2EB-B1F5E0A8F264}"/>
                </c:ext>
              </c:extLst>
            </c:dLbl>
            <c:dLbl>
              <c:idx val="2"/>
              <c:layout>
                <c:manualLayout>
                  <c:x val="-3.9833333333333436E-2"/>
                  <c:y val="2.5210043019812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7-48A4-A2EB-B1F5E0A8F264}"/>
                </c:ext>
              </c:extLst>
            </c:dLbl>
            <c:dLbl>
              <c:idx val="3"/>
              <c:layout>
                <c:manualLayout>
                  <c:x val="-3.9833333333333436E-2"/>
                  <c:y val="-2.5152085391718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7-48A4-A2EB-B1F5E0A8F264}"/>
                </c:ext>
              </c:extLst>
            </c:dLbl>
            <c:dLbl>
              <c:idx val="4"/>
              <c:layout>
                <c:manualLayout>
                  <c:x val="-4.2611111111111211E-2"/>
                  <c:y val="-2.902609526952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77-48A4-A2EB-B1F5E0A8F264}"/>
                </c:ext>
              </c:extLst>
            </c:dLbl>
            <c:dLbl>
              <c:idx val="5"/>
              <c:layout>
                <c:manualLayout>
                  <c:x val="-4.2611111111111315E-2"/>
                  <c:y val="-2.5152085391718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7-48A4-A2EB-B1F5E0A8F264}"/>
                </c:ext>
              </c:extLst>
            </c:dLbl>
            <c:dLbl>
              <c:idx val="6"/>
              <c:layout>
                <c:manualLayout>
                  <c:x val="-4.2611111111111113E-2"/>
                  <c:y val="-3.6774115025149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77-48A4-A2EB-B1F5E0A8F2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3'!$C$3:$I$3</c:f>
              <c:strCache>
                <c:ptCount val="7"/>
                <c:pt idx="0">
                  <c:v>2019 PIT Count</c:v>
                </c:pt>
                <c:pt idx="1">
                  <c:v>2020 PIT Count</c:v>
                </c:pt>
                <c:pt idx="2">
                  <c:v>2021 PIT Count</c:v>
                </c:pt>
                <c:pt idx="3">
                  <c:v>2022 PIT Count</c:v>
                </c:pt>
                <c:pt idx="4">
                  <c:v>2023 PIT Count</c:v>
                </c:pt>
                <c:pt idx="5">
                  <c:v>2024 PIT Count</c:v>
                </c:pt>
                <c:pt idx="6">
                  <c:v>2025 PIT Count</c:v>
                </c:pt>
              </c:strCache>
              <c:extLst/>
            </c:strRef>
          </c:cat>
          <c:val>
            <c:numRef>
              <c:f>'Measure 3'!$C$7:$I$7</c:f>
              <c:numCache>
                <c:formatCode>General</c:formatCode>
                <c:ptCount val="7"/>
                <c:pt idx="0">
                  <c:v>593</c:v>
                </c:pt>
                <c:pt idx="1">
                  <c:v>551</c:v>
                </c:pt>
                <c:pt idx="2">
                  <c:v>462</c:v>
                </c:pt>
                <c:pt idx="3">
                  <c:v>380</c:v>
                </c:pt>
                <c:pt idx="4">
                  <c:v>414</c:v>
                </c:pt>
                <c:pt idx="5">
                  <c:v>396</c:v>
                </c:pt>
                <c:pt idx="6">
                  <c:v>364</c:v>
                </c:pt>
              </c:numCache>
              <c:extLst/>
            </c:numRef>
          </c:val>
          <c:smooth val="0"/>
          <c:extLst>
            <c:ext xmlns:c16="http://schemas.microsoft.com/office/drawing/2014/chart" uri="{C3380CC4-5D6E-409C-BE32-E72D297353CC}">
              <c16:uniqueId val="{00000007-EB77-48A4-A2EB-B1F5E0A8F264}"/>
            </c:ext>
          </c:extLst>
        </c:ser>
        <c:ser>
          <c:idx val="2"/>
          <c:order val="2"/>
          <c:tx>
            <c:strRef>
              <c:f>'Measure 3'!$A$8</c:f>
              <c:strCache>
                <c:ptCount val="1"/>
                <c:pt idx="0">
                  <c:v>Transitional Housing 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3'!$C$3:$I$3</c:f>
              <c:strCache>
                <c:ptCount val="7"/>
                <c:pt idx="0">
                  <c:v>2019 PIT Count</c:v>
                </c:pt>
                <c:pt idx="1">
                  <c:v>2020 PIT Count</c:v>
                </c:pt>
                <c:pt idx="2">
                  <c:v>2021 PIT Count</c:v>
                </c:pt>
                <c:pt idx="3">
                  <c:v>2022 PIT Count</c:v>
                </c:pt>
                <c:pt idx="4">
                  <c:v>2023 PIT Count</c:v>
                </c:pt>
                <c:pt idx="5">
                  <c:v>2024 PIT Count</c:v>
                </c:pt>
                <c:pt idx="6">
                  <c:v>2025 PIT Count</c:v>
                </c:pt>
              </c:strCache>
              <c:extLst/>
            </c:strRef>
          </c:cat>
          <c:val>
            <c:numRef>
              <c:f>'Measure 3'!$C$9:$I$9</c:f>
              <c:numCache>
                <c:formatCode>General</c:formatCode>
                <c:ptCount val="7"/>
                <c:pt idx="0">
                  <c:v>875</c:v>
                </c:pt>
                <c:pt idx="1">
                  <c:v>696</c:v>
                </c:pt>
                <c:pt idx="2">
                  <c:v>530</c:v>
                </c:pt>
                <c:pt idx="3">
                  <c:v>457</c:v>
                </c:pt>
                <c:pt idx="4">
                  <c:v>532</c:v>
                </c:pt>
                <c:pt idx="5">
                  <c:v>482</c:v>
                </c:pt>
                <c:pt idx="6">
                  <c:v>452</c:v>
                </c:pt>
              </c:numCache>
              <c:extLst/>
            </c:numRef>
          </c:val>
          <c:smooth val="0"/>
          <c:extLst>
            <c:ext xmlns:c16="http://schemas.microsoft.com/office/drawing/2014/chart" uri="{C3380CC4-5D6E-409C-BE32-E72D297353CC}">
              <c16:uniqueId val="{00000008-EB77-48A4-A2EB-B1F5E0A8F264}"/>
            </c:ext>
          </c:extLst>
        </c:ser>
        <c:ser>
          <c:idx val="4"/>
          <c:order val="4"/>
          <c:tx>
            <c:strRef>
              <c:f>'Measure 3'!$A$10</c:f>
              <c:strCache>
                <c:ptCount val="1"/>
                <c:pt idx="0">
                  <c:v>Unsheltered Count</c:v>
                </c:pt>
              </c:strCache>
            </c:strRef>
          </c:tx>
          <c:spPr>
            <a:ln w="28575" cap="rnd">
              <a:solidFill>
                <a:schemeClr val="accent5"/>
              </a:solidFill>
              <a:round/>
            </a:ln>
            <a:effectLst/>
          </c:spPr>
          <c:marker>
            <c:symbol val="none"/>
          </c:marker>
          <c:dLbls>
            <c:dLbl>
              <c:idx val="0"/>
              <c:layout>
                <c:manualLayout>
                  <c:x val="-3.9055555555555607E-2"/>
                  <c:y val="2.1336033142001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77-48A4-A2EB-B1F5E0A8F264}"/>
                </c:ext>
              </c:extLst>
            </c:dLbl>
            <c:dLbl>
              <c:idx val="1"/>
              <c:layout>
                <c:manualLayout>
                  <c:x val="-3.9833333333333332E-2"/>
                  <c:y val="2.9084052897622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77-48A4-A2EB-B1F5E0A8F2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3'!$C$3:$I$3</c:f>
              <c:strCache>
                <c:ptCount val="7"/>
                <c:pt idx="0">
                  <c:v>2019 PIT Count</c:v>
                </c:pt>
                <c:pt idx="1">
                  <c:v>2020 PIT Count</c:v>
                </c:pt>
                <c:pt idx="2">
                  <c:v>2021 PIT Count</c:v>
                </c:pt>
                <c:pt idx="3">
                  <c:v>2022 PIT Count</c:v>
                </c:pt>
                <c:pt idx="4">
                  <c:v>2023 PIT Count</c:v>
                </c:pt>
                <c:pt idx="5">
                  <c:v>2024 PIT Count</c:v>
                </c:pt>
                <c:pt idx="6">
                  <c:v>2025 PIT Count</c:v>
                </c:pt>
              </c:strCache>
              <c:extLst/>
            </c:strRef>
          </c:cat>
          <c:val>
            <c:numRef>
              <c:f>'Measure 3'!$C$10:$I$10</c:f>
              <c:numCache>
                <c:formatCode>General</c:formatCode>
                <c:ptCount val="7"/>
                <c:pt idx="0">
                  <c:v>91</c:v>
                </c:pt>
                <c:pt idx="1">
                  <c:v>109</c:v>
                </c:pt>
                <c:pt idx="2">
                  <c:v>91</c:v>
                </c:pt>
                <c:pt idx="3">
                  <c:v>164</c:v>
                </c:pt>
                <c:pt idx="4">
                  <c:v>269</c:v>
                </c:pt>
                <c:pt idx="5">
                  <c:v>216</c:v>
                </c:pt>
                <c:pt idx="6">
                  <c:v>215</c:v>
                </c:pt>
              </c:numCache>
              <c:extLst/>
            </c:numRef>
          </c:val>
          <c:smooth val="0"/>
          <c:extLst>
            <c:ext xmlns:c16="http://schemas.microsoft.com/office/drawing/2014/chart" uri="{C3380CC4-5D6E-409C-BE32-E72D297353CC}">
              <c16:uniqueId val="{0000000C-EB77-48A4-A2EB-B1F5E0A8F264}"/>
            </c:ext>
          </c:extLst>
        </c:ser>
        <c:dLbls>
          <c:dLblPos val="t"/>
          <c:showLegendKey val="0"/>
          <c:showVal val="1"/>
          <c:showCatName val="0"/>
          <c:showSerName val="0"/>
          <c:showPercent val="0"/>
          <c:showBubbleSize val="0"/>
        </c:dLbls>
        <c:smooth val="0"/>
        <c:axId val="1051726496"/>
        <c:axId val="1051723872"/>
        <c:extLst>
          <c:ext xmlns:c15="http://schemas.microsoft.com/office/drawing/2012/chart" uri="{02D57815-91ED-43cb-92C2-25804820EDAC}">
            <c15:filteredLineSeries>
              <c15:ser>
                <c:idx val="0"/>
                <c:order val="0"/>
                <c:tx>
                  <c:strRef>
                    <c:extLst>
                      <c:ext uri="{02D57815-91ED-43cb-92C2-25804820EDAC}">
                        <c15:formulaRef>
                          <c15:sqref>'Measure 3'!$A$6</c15:sqref>
                        </c15:formulaRef>
                      </c:ext>
                    </c:extLst>
                    <c:strCache>
                      <c:ptCount val="1"/>
                      <c:pt idx="0">
                        <c:v>Universe: Total PIT Count of sheltered and unsheltered persons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3'!$C$3:$I$3</c15:sqref>
                        </c15:formulaRef>
                      </c:ext>
                    </c:extLst>
                    <c:strCache>
                      <c:ptCount val="7"/>
                      <c:pt idx="0">
                        <c:v>2019 PIT Count</c:v>
                      </c:pt>
                      <c:pt idx="1">
                        <c:v>2020 PIT Count</c:v>
                      </c:pt>
                      <c:pt idx="2">
                        <c:v>2021 PIT Count</c:v>
                      </c:pt>
                      <c:pt idx="3">
                        <c:v>2022 PIT Count</c:v>
                      </c:pt>
                      <c:pt idx="4">
                        <c:v>2023 PIT Count</c:v>
                      </c:pt>
                      <c:pt idx="5">
                        <c:v>2024 PIT Count</c:v>
                      </c:pt>
                      <c:pt idx="6">
                        <c:v>2025 PIT Count</c:v>
                      </c:pt>
                    </c:strCache>
                  </c:strRef>
                </c:cat>
                <c:val>
                  <c:numRef>
                    <c:extLst>
                      <c:ext uri="{02D57815-91ED-43cb-92C2-25804820EDAC}">
                        <c15:formulaRef>
                          <c15:sqref>'Measure 3'!$C$6:$G$6</c15:sqref>
                        </c15:formulaRef>
                      </c:ext>
                    </c:extLst>
                    <c:numCache>
                      <c:formatCode>General</c:formatCode>
                      <c:ptCount val="5"/>
                      <c:pt idx="0">
                        <c:v>966</c:v>
                      </c:pt>
                      <c:pt idx="1">
                        <c:v>805</c:v>
                      </c:pt>
                      <c:pt idx="2">
                        <c:v>621</c:v>
                      </c:pt>
                      <c:pt idx="3">
                        <c:v>621</c:v>
                      </c:pt>
                      <c:pt idx="4">
                        <c:v>801</c:v>
                      </c:pt>
                    </c:numCache>
                  </c:numRef>
                </c:val>
                <c:smooth val="0"/>
                <c:extLst>
                  <c:ext xmlns:c16="http://schemas.microsoft.com/office/drawing/2014/chart" uri="{C3380CC4-5D6E-409C-BE32-E72D297353CC}">
                    <c16:uniqueId val="{0000000D-EB77-48A4-A2EB-B1F5E0A8F26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'Measure 3'!$A$9</c15:sqref>
                        </c15:formulaRef>
                      </c:ext>
                    </c:extLst>
                    <c:strCache>
                      <c:ptCount val="1"/>
                      <c:pt idx="0">
                        <c:v>Total Sheltered Count</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3'!$C$3:$I$3</c15:sqref>
                        </c15:formulaRef>
                      </c:ext>
                    </c:extLst>
                    <c:strCache>
                      <c:ptCount val="7"/>
                      <c:pt idx="0">
                        <c:v>2019 PIT Count</c:v>
                      </c:pt>
                      <c:pt idx="1">
                        <c:v>2020 PIT Count</c:v>
                      </c:pt>
                      <c:pt idx="2">
                        <c:v>2021 PIT Count</c:v>
                      </c:pt>
                      <c:pt idx="3">
                        <c:v>2022 PIT Count</c:v>
                      </c:pt>
                      <c:pt idx="4">
                        <c:v>2023 PIT Count</c:v>
                      </c:pt>
                      <c:pt idx="5">
                        <c:v>2024 PIT Count</c:v>
                      </c:pt>
                      <c:pt idx="6">
                        <c:v>2025 PIT Count</c:v>
                      </c:pt>
                    </c:strCache>
                  </c:strRef>
                </c:cat>
                <c:val>
                  <c:numRef>
                    <c:extLst xmlns:c15="http://schemas.microsoft.com/office/drawing/2012/chart">
                      <c:ext xmlns:c15="http://schemas.microsoft.com/office/drawing/2012/chart" uri="{02D57815-91ED-43cb-92C2-25804820EDAC}">
                        <c15:formulaRef>
                          <c15:sqref>'Measure 3'!$C$9:$I$9</c15:sqref>
                        </c15:formulaRef>
                      </c:ext>
                    </c:extLst>
                    <c:numCache>
                      <c:formatCode>General</c:formatCode>
                      <c:ptCount val="7"/>
                      <c:pt idx="0">
                        <c:v>875</c:v>
                      </c:pt>
                      <c:pt idx="1">
                        <c:v>696</c:v>
                      </c:pt>
                      <c:pt idx="2">
                        <c:v>530</c:v>
                      </c:pt>
                      <c:pt idx="3">
                        <c:v>457</c:v>
                      </c:pt>
                      <c:pt idx="4">
                        <c:v>532</c:v>
                      </c:pt>
                      <c:pt idx="5">
                        <c:v>482</c:v>
                      </c:pt>
                      <c:pt idx="6">
                        <c:v>452</c:v>
                      </c:pt>
                    </c:numCache>
                  </c:numRef>
                </c:val>
                <c:smooth val="0"/>
                <c:extLst xmlns:c15="http://schemas.microsoft.com/office/drawing/2012/chart">
                  <c:ext xmlns:c16="http://schemas.microsoft.com/office/drawing/2014/chart" uri="{C3380CC4-5D6E-409C-BE32-E72D297353CC}">
                    <c16:uniqueId val="{0000000E-EB77-48A4-A2EB-B1F5E0A8F264}"/>
                  </c:ext>
                </c:extLst>
              </c15:ser>
            </c15:filteredLineSeries>
          </c:ext>
        </c:extLst>
      </c:lineChart>
      <c:catAx>
        <c:axId val="10517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51723872"/>
        <c:crosses val="autoZero"/>
        <c:auto val="1"/>
        <c:lblAlgn val="ctr"/>
        <c:lblOffset val="100"/>
        <c:noMultiLvlLbl val="0"/>
      </c:catAx>
      <c:valAx>
        <c:axId val="105172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5172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First-Time Homeless (based on entries into ES</a:t>
            </a:r>
            <a:r>
              <a:rPr lang="en-US" b="1" baseline="0" dirty="0"/>
              <a:t> and TH)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spPr>
            <a:ln w="28575" cap="rnd">
              <a:solidFill>
                <a:schemeClr val="accent2"/>
              </a:solidFill>
              <a:round/>
            </a:ln>
            <a:effectLst/>
          </c:spPr>
          <c:marker>
            <c:symbol val="none"/>
          </c:marker>
          <c:dLbls>
            <c:dLbl>
              <c:idx val="0"/>
              <c:layout>
                <c:manualLayout>
                  <c:x val="-4.8702042079556897E-2"/>
                  <c:y val="-3.6507943352320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52-4080-AF76-90166C0521B9}"/>
                </c:ext>
              </c:extLst>
            </c:dLbl>
            <c:dLbl>
              <c:idx val="1"/>
              <c:layout>
                <c:manualLayout>
                  <c:x val="-3.7242738060837624E-2"/>
                  <c:y val="-4.5634929190400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52-4080-AF76-90166C0521B9}"/>
                </c:ext>
              </c:extLst>
            </c:dLbl>
            <c:dLbl>
              <c:idx val="2"/>
              <c:layout>
                <c:manualLayout>
                  <c:x val="-5.156686808423671E-2"/>
                  <c:y val="-5.0198422109440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52-4080-AF76-90166C0521B9}"/>
                </c:ext>
              </c:extLst>
            </c:dLbl>
            <c:dLbl>
              <c:idx val="3"/>
              <c:layout>
                <c:manualLayout>
                  <c:x val="-7.1620650116995532E-2"/>
                  <c:y val="-4.5634929190400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52-4080-AF76-90166C0521B9}"/>
                </c:ext>
              </c:extLst>
            </c:dLbl>
            <c:dLbl>
              <c:idx val="4"/>
              <c:layout>
                <c:manualLayout>
                  <c:x val="-6.0161346098276162E-2"/>
                  <c:y val="-4.5634929190400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52-4080-AF76-90166C0521B9}"/>
                </c:ext>
              </c:extLst>
            </c:dLbl>
            <c:dLbl>
              <c:idx val="5"/>
              <c:layout>
                <c:manualLayout>
                  <c:x val="-5.1566868084236821E-2"/>
                  <c:y val="-5.0198422109440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52-4080-AF76-90166C0521B9}"/>
                </c:ext>
              </c:extLst>
            </c:dLbl>
            <c:dLbl>
              <c:idx val="6"/>
              <c:layout>
                <c:manualLayout>
                  <c:x val="-6.0161346098276162E-2"/>
                  <c:y val="-5.0198422109440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52-4080-AF76-90166C0521B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PowerPoint]Measure 5'!$C$3:$I$4</c:f>
              <c:strCache>
                <c:ptCount val="7"/>
                <c:pt idx="0">
                  <c:v>FY 2019</c:v>
                </c:pt>
                <c:pt idx="1">
                  <c:v>FY 2020</c:v>
                </c:pt>
                <c:pt idx="2">
                  <c:v>FY 2021</c:v>
                </c:pt>
                <c:pt idx="3">
                  <c:v>FY 2022</c:v>
                </c:pt>
                <c:pt idx="4">
                  <c:v>FY 2023</c:v>
                </c:pt>
                <c:pt idx="5">
                  <c:v>FY 2024</c:v>
                </c:pt>
                <c:pt idx="6">
                  <c:v>FY 2025</c:v>
                </c:pt>
              </c:strCache>
            </c:strRef>
          </c:cat>
          <c:val>
            <c:numRef>
              <c:f>'[Chart 2 in Microsoft PowerPoint]Measure 5'!$C$7:$I$7</c:f>
              <c:numCache>
                <c:formatCode>General</c:formatCode>
                <c:ptCount val="7"/>
                <c:pt idx="0">
                  <c:v>1681</c:v>
                </c:pt>
                <c:pt idx="1">
                  <c:v>1178</c:v>
                </c:pt>
                <c:pt idx="2">
                  <c:v>896</c:v>
                </c:pt>
                <c:pt idx="3">
                  <c:v>1194</c:v>
                </c:pt>
                <c:pt idx="4">
                  <c:v>1797</c:v>
                </c:pt>
                <c:pt idx="5">
                  <c:v>1541</c:v>
                </c:pt>
                <c:pt idx="6">
                  <c:v>1573</c:v>
                </c:pt>
              </c:numCache>
            </c:numRef>
          </c:val>
          <c:smooth val="0"/>
          <c:extLst>
            <c:ext xmlns:c16="http://schemas.microsoft.com/office/drawing/2014/chart" uri="{C3380CC4-5D6E-409C-BE32-E72D297353CC}">
              <c16:uniqueId val="{00000007-AD52-4080-AF76-90166C0521B9}"/>
            </c:ext>
          </c:extLst>
        </c:ser>
        <c:dLbls>
          <c:dLblPos val="t"/>
          <c:showLegendKey val="0"/>
          <c:showVal val="1"/>
          <c:showCatName val="0"/>
          <c:showSerName val="0"/>
          <c:showPercent val="0"/>
          <c:showBubbleSize val="0"/>
        </c:dLbls>
        <c:smooth val="0"/>
        <c:axId val="1050970040"/>
        <c:axId val="1050969712"/>
        <c:extLst>
          <c:ext xmlns:c15="http://schemas.microsoft.com/office/drawing/2012/chart" uri="{02D57815-91ED-43cb-92C2-25804820EDAC}">
            <c15:filteredLineSeries>
              <c15:ser>
                <c:idx val="0"/>
                <c:order val="0"/>
                <c:tx>
                  <c:strRef>
                    <c:extLst>
                      <c:ext uri="{02D57815-91ED-43cb-92C2-25804820EDAC}">
                        <c15:formulaRef>
                          <c15:sqref>'[Chart 2 in Microsoft PowerPoint]Measure 5'!$A$5</c15:sqref>
                        </c15:formulaRef>
                      </c:ext>
                    </c:extLst>
                    <c:strCache>
                      <c:ptCount val="1"/>
                      <c:pt idx="0">
                        <c:v>Universe: Person with entries into ES, SH or TH during the reporting period.</c:v>
                      </c:pt>
                    </c:strCache>
                  </c:strRef>
                </c:tx>
                <c:spPr>
                  <a:ln w="28575" cap="rnd">
                    <a:solidFill>
                      <a:schemeClr val="accent1"/>
                    </a:solidFill>
                    <a:round/>
                  </a:ln>
                  <a:effectLst/>
                </c:spPr>
                <c:marker>
                  <c:symbol val="none"/>
                </c:marker>
                <c:dLbls>
                  <c:delete val="1"/>
                </c:dLbls>
                <c:cat>
                  <c:strRef>
                    <c:extLst>
                      <c:ext uri="{02D57815-91ED-43cb-92C2-25804820EDAC}">
                        <c15:formulaRef>
                          <c15:sqref>'[Chart 2 in Microsoft PowerPoint]Measure 5'!$C$3:$I$4</c15:sqref>
                        </c15:formulaRef>
                      </c:ext>
                    </c:extLst>
                    <c:strCache>
                      <c:ptCount val="7"/>
                      <c:pt idx="0">
                        <c:v>FY 2019</c:v>
                      </c:pt>
                      <c:pt idx="1">
                        <c:v>FY 2020</c:v>
                      </c:pt>
                      <c:pt idx="2">
                        <c:v>FY 2021</c:v>
                      </c:pt>
                      <c:pt idx="3">
                        <c:v>FY 2022</c:v>
                      </c:pt>
                      <c:pt idx="4">
                        <c:v>FY 2023</c:v>
                      </c:pt>
                      <c:pt idx="5">
                        <c:v>FY 2024</c:v>
                      </c:pt>
                      <c:pt idx="6">
                        <c:v>FY 2025</c:v>
                      </c:pt>
                    </c:strCache>
                  </c:strRef>
                </c:cat>
                <c:val>
                  <c:numRef>
                    <c:extLst>
                      <c:ext uri="{02D57815-91ED-43cb-92C2-25804820EDAC}">
                        <c15:formulaRef>
                          <c15:sqref>'[Chart 2 in Microsoft PowerPoint]Measure 5'!$B$5:$F$5</c15:sqref>
                        </c15:formulaRef>
                      </c:ext>
                    </c:extLst>
                    <c:numCache>
                      <c:formatCode>General</c:formatCode>
                      <c:ptCount val="5"/>
                      <c:pt idx="0">
                        <c:v>2943</c:v>
                      </c:pt>
                      <c:pt idx="1">
                        <c:v>2782</c:v>
                      </c:pt>
                      <c:pt idx="2">
                        <c:v>2166</c:v>
                      </c:pt>
                      <c:pt idx="3">
                        <c:v>1465</c:v>
                      </c:pt>
                      <c:pt idx="4">
                        <c:v>1575</c:v>
                      </c:pt>
                    </c:numCache>
                  </c:numRef>
                </c:val>
                <c:smooth val="0"/>
                <c:extLst>
                  <c:ext xmlns:c16="http://schemas.microsoft.com/office/drawing/2014/chart" uri="{C3380CC4-5D6E-409C-BE32-E72D297353CC}">
                    <c16:uniqueId val="{00000008-AD52-4080-AF76-90166C0521B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'[Chart 2 in Microsoft PowerPoint]Measure 5'!$A$6</c15:sqref>
                        </c15:formulaRef>
                      </c:ext>
                    </c:extLst>
                    <c:strCache>
                      <c:ptCount val="1"/>
                      <c:pt idx="0">
                        <c:v>Of persons above, count those who were in ES, SH, TH or any PH within 24 months prior to their entry during the reporting year.</c:v>
                      </c:pt>
                    </c:strCache>
                  </c:strRef>
                </c:tx>
                <c:spPr>
                  <a:ln w="28575" cap="rnd">
                    <a:solidFill>
                      <a:schemeClr val="accent2"/>
                    </a:solidFill>
                    <a:round/>
                  </a:ln>
                  <a:effectLst/>
                </c:spPr>
                <c:marker>
                  <c:symbol val="none"/>
                </c:marker>
                <c:dLbls>
                  <c:delete val="1"/>
                </c:dLbls>
                <c:cat>
                  <c:strRef>
                    <c:extLst xmlns:c15="http://schemas.microsoft.com/office/drawing/2012/chart">
                      <c:ext xmlns:c15="http://schemas.microsoft.com/office/drawing/2012/chart" uri="{02D57815-91ED-43cb-92C2-25804820EDAC}">
                        <c15:formulaRef>
                          <c15:sqref>'[Chart 2 in Microsoft PowerPoint]Measure 5'!$C$3:$I$4</c15:sqref>
                        </c15:formulaRef>
                      </c:ext>
                    </c:extLst>
                    <c:strCache>
                      <c:ptCount val="7"/>
                      <c:pt idx="0">
                        <c:v>FY 2019</c:v>
                      </c:pt>
                      <c:pt idx="1">
                        <c:v>FY 2020</c:v>
                      </c:pt>
                      <c:pt idx="2">
                        <c:v>FY 2021</c:v>
                      </c:pt>
                      <c:pt idx="3">
                        <c:v>FY 2022</c:v>
                      </c:pt>
                      <c:pt idx="4">
                        <c:v>FY 2023</c:v>
                      </c:pt>
                      <c:pt idx="5">
                        <c:v>FY 2024</c:v>
                      </c:pt>
                      <c:pt idx="6">
                        <c:v>FY 2025</c:v>
                      </c:pt>
                    </c:strCache>
                  </c:strRef>
                </c:cat>
                <c:val>
                  <c:numRef>
                    <c:extLst xmlns:c15="http://schemas.microsoft.com/office/drawing/2012/chart">
                      <c:ext xmlns:c15="http://schemas.microsoft.com/office/drawing/2012/chart" uri="{02D57815-91ED-43cb-92C2-25804820EDAC}">
                        <c15:formulaRef>
                          <c15:sqref>'[Chart 2 in Microsoft PowerPoint]Measure 5'!$B$6:$F$6</c15:sqref>
                        </c15:formulaRef>
                      </c:ext>
                    </c:extLst>
                    <c:numCache>
                      <c:formatCode>General</c:formatCode>
                      <c:ptCount val="5"/>
                      <c:pt idx="0">
                        <c:v>1108</c:v>
                      </c:pt>
                      <c:pt idx="1">
                        <c:v>1101</c:v>
                      </c:pt>
                      <c:pt idx="2">
                        <c:v>988</c:v>
                      </c:pt>
                      <c:pt idx="3">
                        <c:v>569</c:v>
                      </c:pt>
                      <c:pt idx="4">
                        <c:v>381</c:v>
                      </c:pt>
                    </c:numCache>
                  </c:numRef>
                </c:val>
                <c:smooth val="0"/>
                <c:extLst xmlns:c15="http://schemas.microsoft.com/office/drawing/2012/chart">
                  <c:ext xmlns:c16="http://schemas.microsoft.com/office/drawing/2014/chart" uri="{C3380CC4-5D6E-409C-BE32-E72D297353CC}">
                    <c16:uniqueId val="{00000009-AD52-4080-AF76-90166C0521B9}"/>
                  </c:ext>
                </c:extLst>
              </c15:ser>
            </c15:filteredLineSeries>
          </c:ext>
        </c:extLst>
      </c:lineChart>
      <c:catAx>
        <c:axId val="10509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50969712"/>
        <c:crosses val="autoZero"/>
        <c:auto val="1"/>
        <c:lblAlgn val="ctr"/>
        <c:lblOffset val="100"/>
        <c:noMultiLvlLbl val="0"/>
      </c:catAx>
      <c:valAx>
        <c:axId val="105096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50970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Change in SO exits to temporary destinations, some institutional destinations, and permanent housing destinations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'[Chart 2 in Microsoft PowerPoint]Measure 7'!$A$8</c:f>
              <c:strCache>
                <c:ptCount val="1"/>
                <c:pt idx="0">
                  <c:v>% Successful exits</c:v>
                </c:pt>
              </c:strCache>
            </c:strRef>
          </c:tx>
          <c:spPr>
            <a:ln w="28575" cap="rnd">
              <a:solidFill>
                <a:schemeClr val="accent2"/>
              </a:solidFill>
              <a:round/>
            </a:ln>
            <a:effectLst/>
          </c:spPr>
          <c:marker>
            <c:symbol val="none"/>
          </c:marker>
          <c:dLbls>
            <c:dLbl>
              <c:idx val="3"/>
              <c:layout>
                <c:manualLayout>
                  <c:x val="-4.2611111111111113E-2"/>
                  <c:y val="4.7950812014275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A-4734-A580-73E4F18A990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PowerPoint]Measure 7'!$C$3:$I$4</c:f>
              <c:strCache>
                <c:ptCount val="7"/>
                <c:pt idx="0">
                  <c:v>FY 2019</c:v>
                </c:pt>
                <c:pt idx="1">
                  <c:v>FY 2020</c:v>
                </c:pt>
                <c:pt idx="2">
                  <c:v>FY 2021</c:v>
                </c:pt>
                <c:pt idx="3">
                  <c:v>FY 2022</c:v>
                </c:pt>
                <c:pt idx="4">
                  <c:v>FY 2023</c:v>
                </c:pt>
                <c:pt idx="5">
                  <c:v>FY 2024</c:v>
                </c:pt>
                <c:pt idx="6">
                  <c:v>FY 2025</c:v>
                </c:pt>
              </c:strCache>
            </c:strRef>
          </c:cat>
          <c:val>
            <c:numRef>
              <c:f>'[Chart 2 in Microsoft PowerPoint]Measure 7'!$C$8:$I$8</c:f>
              <c:numCache>
                <c:formatCode>0%</c:formatCode>
                <c:ptCount val="7"/>
                <c:pt idx="0">
                  <c:v>0.79</c:v>
                </c:pt>
                <c:pt idx="1">
                  <c:v>0.81</c:v>
                </c:pt>
                <c:pt idx="2">
                  <c:v>0.64</c:v>
                </c:pt>
                <c:pt idx="3">
                  <c:v>0.24</c:v>
                </c:pt>
                <c:pt idx="4">
                  <c:v>0.41</c:v>
                </c:pt>
                <c:pt idx="5">
                  <c:v>0.44</c:v>
                </c:pt>
                <c:pt idx="6">
                  <c:v>0.32650000000000001</c:v>
                </c:pt>
              </c:numCache>
            </c:numRef>
          </c:val>
          <c:smooth val="0"/>
          <c:extLst>
            <c:ext xmlns:c16="http://schemas.microsoft.com/office/drawing/2014/chart" uri="{C3380CC4-5D6E-409C-BE32-E72D297353CC}">
              <c16:uniqueId val="{00000001-D02A-4734-A580-73E4F18A9908}"/>
            </c:ext>
          </c:extLst>
        </c:ser>
        <c:ser>
          <c:idx val="4"/>
          <c:order val="4"/>
          <c:tx>
            <c:strRef>
              <c:f>'[Chart 2 in Microsoft PowerPoint]Measure 7'!$A$9</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PowerPoint]Measure 7'!$C$3:$I$4</c:f>
              <c:strCache>
                <c:ptCount val="7"/>
                <c:pt idx="0">
                  <c:v>FY 2019</c:v>
                </c:pt>
                <c:pt idx="1">
                  <c:v>FY 2020</c:v>
                </c:pt>
                <c:pt idx="2">
                  <c:v>FY 2021</c:v>
                </c:pt>
                <c:pt idx="3">
                  <c:v>FY 2022</c:v>
                </c:pt>
                <c:pt idx="4">
                  <c:v>FY 2023</c:v>
                </c:pt>
                <c:pt idx="5">
                  <c:v>FY 2024</c:v>
                </c:pt>
                <c:pt idx="6">
                  <c:v>FY 2025</c:v>
                </c:pt>
              </c:strCache>
            </c:strRef>
          </c:cat>
          <c:val>
            <c:numRef>
              <c:f>'[Chart 2 in Microsoft PowerPoint]Measure 7'!$C$9:$H$9</c:f>
              <c:numCache>
                <c:formatCode>0%</c:formatCode>
                <c:ptCount val="6"/>
                <c:pt idx="0">
                  <c:v>0.33</c:v>
                </c:pt>
                <c:pt idx="1">
                  <c:v>0.36</c:v>
                </c:pt>
                <c:pt idx="2">
                  <c:v>0.33</c:v>
                </c:pt>
                <c:pt idx="3">
                  <c:v>0.32</c:v>
                </c:pt>
                <c:pt idx="4">
                  <c:v>0.27</c:v>
                </c:pt>
                <c:pt idx="5">
                  <c:v>0.32</c:v>
                </c:pt>
              </c:numCache>
            </c:numRef>
          </c:val>
          <c:smooth val="0"/>
          <c:extLst>
            <c:ext xmlns:c16="http://schemas.microsoft.com/office/drawing/2014/chart" uri="{C3380CC4-5D6E-409C-BE32-E72D297353CC}">
              <c16:uniqueId val="{00000002-D02A-4734-A580-73E4F18A9908}"/>
            </c:ext>
          </c:extLst>
        </c:ser>
        <c:dLbls>
          <c:dLblPos val="t"/>
          <c:showLegendKey val="0"/>
          <c:showVal val="1"/>
          <c:showCatName val="0"/>
          <c:showSerName val="0"/>
          <c:showPercent val="0"/>
          <c:showBubbleSize val="0"/>
        </c:dLbls>
        <c:smooth val="0"/>
        <c:axId val="1062360448"/>
        <c:axId val="1062361432"/>
        <c:extLst>
          <c:ext xmlns:c15="http://schemas.microsoft.com/office/drawing/2012/chart" uri="{02D57815-91ED-43cb-92C2-25804820EDAC}">
            <c15:filteredLineSeries>
              <c15:ser>
                <c:idx val="0"/>
                <c:order val="0"/>
                <c:tx>
                  <c:strRef>
                    <c:extLst>
                      <c:ext uri="{02D57815-91ED-43cb-92C2-25804820EDAC}">
                        <c15:formulaRef>
                          <c15:sqref>'[Chart 2 in Microsoft PowerPoint]Measure 7'!$A$5</c15:sqref>
                        </c15:formulaRef>
                      </c:ext>
                    </c:extLst>
                    <c:strCache>
                      <c:ptCount val="1"/>
                      <c:pt idx="0">
                        <c:v>Universe: Persons who exit Street Outreach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 2 in Microsoft PowerPoint]Measure 7'!$C$3:$I$4</c15:sqref>
                        </c15:formulaRef>
                      </c:ext>
                    </c:extLst>
                    <c:strCache>
                      <c:ptCount val="7"/>
                      <c:pt idx="0">
                        <c:v>FY 2019</c:v>
                      </c:pt>
                      <c:pt idx="1">
                        <c:v>FY 2020</c:v>
                      </c:pt>
                      <c:pt idx="2">
                        <c:v>FY 2021</c:v>
                      </c:pt>
                      <c:pt idx="3">
                        <c:v>FY 2022</c:v>
                      </c:pt>
                      <c:pt idx="4">
                        <c:v>FY 2023</c:v>
                      </c:pt>
                      <c:pt idx="5">
                        <c:v>FY 2024</c:v>
                      </c:pt>
                      <c:pt idx="6">
                        <c:v>FY 2025</c:v>
                      </c:pt>
                    </c:strCache>
                  </c:strRef>
                </c:cat>
                <c:val>
                  <c:numRef>
                    <c:extLst>
                      <c:ext uri="{02D57815-91ED-43cb-92C2-25804820EDAC}">
                        <c15:formulaRef>
                          <c15:sqref>'[Chart 2 in Microsoft PowerPoint]Measure 7'!$B$5:$F$5</c15:sqref>
                        </c15:formulaRef>
                      </c:ext>
                    </c:extLst>
                    <c:numCache>
                      <c:formatCode>General</c:formatCode>
                      <c:ptCount val="5"/>
                      <c:pt idx="0">
                        <c:v>284</c:v>
                      </c:pt>
                      <c:pt idx="1">
                        <c:v>546</c:v>
                      </c:pt>
                      <c:pt idx="2">
                        <c:v>195</c:v>
                      </c:pt>
                      <c:pt idx="3">
                        <c:v>106</c:v>
                      </c:pt>
                      <c:pt idx="4">
                        <c:v>280</c:v>
                      </c:pt>
                    </c:numCache>
                  </c:numRef>
                </c:val>
                <c:smooth val="0"/>
                <c:extLst>
                  <c:ext xmlns:c16="http://schemas.microsoft.com/office/drawing/2014/chart" uri="{C3380CC4-5D6E-409C-BE32-E72D297353CC}">
                    <c16:uniqueId val="{00000003-D02A-4734-A580-73E4F18A990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'[Chart 2 in Microsoft PowerPoint]Measure 7'!$A$6</c15:sqref>
                        </c15:formulaRef>
                      </c:ext>
                    </c:extLst>
                    <c:strCache>
                      <c:ptCount val="1"/>
                      <c:pt idx="0">
                        <c:v>Of persons above, those who exited to temporary &amp; some institutional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'[Chart 2 in Microsoft PowerPoint]Measure 7'!$C$3:$I$4</c15:sqref>
                        </c15:formulaRef>
                      </c:ext>
                    </c:extLst>
                    <c:strCache>
                      <c:ptCount val="7"/>
                      <c:pt idx="0">
                        <c:v>FY 2019</c:v>
                      </c:pt>
                      <c:pt idx="1">
                        <c:v>FY 2020</c:v>
                      </c:pt>
                      <c:pt idx="2">
                        <c:v>FY 2021</c:v>
                      </c:pt>
                      <c:pt idx="3">
                        <c:v>FY 2022</c:v>
                      </c:pt>
                      <c:pt idx="4">
                        <c:v>FY 2023</c:v>
                      </c:pt>
                      <c:pt idx="5">
                        <c:v>FY 2024</c:v>
                      </c:pt>
                      <c:pt idx="6">
                        <c:v>FY 2025</c:v>
                      </c:pt>
                    </c:strCache>
                  </c:strRef>
                </c:cat>
                <c:val>
                  <c:numRef>
                    <c:extLst xmlns:c15="http://schemas.microsoft.com/office/drawing/2012/chart">
                      <c:ext xmlns:c15="http://schemas.microsoft.com/office/drawing/2012/chart" uri="{02D57815-91ED-43cb-92C2-25804820EDAC}">
                        <c15:formulaRef>
                          <c15:sqref>'[Chart 2 in Microsoft PowerPoint]Measure 7'!$B$6:$F$6</c15:sqref>
                        </c15:formulaRef>
                      </c:ext>
                    </c:extLst>
                    <c:numCache>
                      <c:formatCode>General</c:formatCode>
                      <c:ptCount val="5"/>
                      <c:pt idx="0">
                        <c:v>143</c:v>
                      </c:pt>
                      <c:pt idx="1">
                        <c:v>305</c:v>
                      </c:pt>
                      <c:pt idx="2">
                        <c:v>123</c:v>
                      </c:pt>
                      <c:pt idx="3">
                        <c:v>41</c:v>
                      </c:pt>
                      <c:pt idx="4">
                        <c:v>37</c:v>
                      </c:pt>
                    </c:numCache>
                  </c:numRef>
                </c:val>
                <c:smooth val="0"/>
                <c:extLst xmlns:c15="http://schemas.microsoft.com/office/drawing/2012/chart">
                  <c:ext xmlns:c16="http://schemas.microsoft.com/office/drawing/2014/chart" uri="{C3380CC4-5D6E-409C-BE32-E72D297353CC}">
                    <c16:uniqueId val="{00000004-D02A-4734-A580-73E4F18A99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'[Chart 2 in Microsoft PowerPoint]Measure 7'!$A$7</c15:sqref>
                        </c15:formulaRef>
                      </c:ext>
                    </c:extLst>
                    <c:strCache>
                      <c:ptCount val="1"/>
                      <c:pt idx="0">
                        <c:v>Of the persons above, those who exited to permanent housing destinations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'[Chart 2 in Microsoft PowerPoint]Measure 7'!$C$3:$I$4</c15:sqref>
                        </c15:formulaRef>
                      </c:ext>
                    </c:extLst>
                    <c:strCache>
                      <c:ptCount val="7"/>
                      <c:pt idx="0">
                        <c:v>FY 2019</c:v>
                      </c:pt>
                      <c:pt idx="1">
                        <c:v>FY 2020</c:v>
                      </c:pt>
                      <c:pt idx="2">
                        <c:v>FY 2021</c:v>
                      </c:pt>
                      <c:pt idx="3">
                        <c:v>FY 2022</c:v>
                      </c:pt>
                      <c:pt idx="4">
                        <c:v>FY 2023</c:v>
                      </c:pt>
                      <c:pt idx="5">
                        <c:v>FY 2024</c:v>
                      </c:pt>
                      <c:pt idx="6">
                        <c:v>FY 2025</c:v>
                      </c:pt>
                    </c:strCache>
                  </c:strRef>
                </c:cat>
                <c:val>
                  <c:numRef>
                    <c:extLst xmlns:c15="http://schemas.microsoft.com/office/drawing/2012/chart">
                      <c:ext xmlns:c15="http://schemas.microsoft.com/office/drawing/2012/chart" uri="{02D57815-91ED-43cb-92C2-25804820EDAC}">
                        <c15:formulaRef>
                          <c15:sqref>'[Chart 2 in Microsoft PowerPoint]Measure 7'!$B$7:$F$7</c15:sqref>
                        </c15:formulaRef>
                      </c:ext>
                    </c:extLst>
                    <c:numCache>
                      <c:formatCode>General</c:formatCode>
                      <c:ptCount val="5"/>
                      <c:pt idx="0">
                        <c:v>45</c:v>
                      </c:pt>
                      <c:pt idx="1">
                        <c:v>125</c:v>
                      </c:pt>
                      <c:pt idx="2">
                        <c:v>35</c:v>
                      </c:pt>
                      <c:pt idx="3">
                        <c:v>27</c:v>
                      </c:pt>
                      <c:pt idx="4">
                        <c:v>31</c:v>
                      </c:pt>
                    </c:numCache>
                  </c:numRef>
                </c:val>
                <c:smooth val="0"/>
                <c:extLst xmlns:c15="http://schemas.microsoft.com/office/drawing/2012/chart">
                  <c:ext xmlns:c16="http://schemas.microsoft.com/office/drawing/2014/chart" uri="{C3380CC4-5D6E-409C-BE32-E72D297353CC}">
                    <c16:uniqueId val="{00000005-D02A-4734-A580-73E4F18A9908}"/>
                  </c:ext>
                </c:extLst>
              </c15:ser>
            </c15:filteredLineSeries>
          </c:ext>
        </c:extLst>
      </c:lineChart>
      <c:catAx>
        <c:axId val="10623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2361432"/>
        <c:crosses val="autoZero"/>
        <c:auto val="1"/>
        <c:lblAlgn val="ctr"/>
        <c:lblOffset val="100"/>
        <c:noMultiLvlLbl val="0"/>
      </c:catAx>
      <c:valAx>
        <c:axId val="1062361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236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0.15469</cdr:x>
      <cdr:y>0.23908</cdr:y>
    </cdr:from>
    <cdr:to>
      <cdr:x>0.36138</cdr:x>
      <cdr:y>0.29683</cdr:y>
    </cdr:to>
    <cdr:sp macro="" textlink="">
      <cdr:nvSpPr>
        <cdr:cNvPr id="2" name="TextBox 1">
          <a:extLst xmlns:a="http://schemas.openxmlformats.org/drawingml/2006/main">
            <a:ext uri="{FF2B5EF4-FFF2-40B4-BE49-F238E27FC236}">
              <a16:creationId xmlns:a16="http://schemas.microsoft.com/office/drawing/2014/main" id="{B6C010D5-4B84-AEDD-150A-B190193AA067}"/>
            </a:ext>
          </a:extLst>
        </cdr:cNvPr>
        <cdr:cNvSpPr txBox="1"/>
      </cdr:nvSpPr>
      <cdr:spPr>
        <a:xfrm xmlns:a="http://schemas.openxmlformats.org/drawingml/2006/main">
          <a:off x="933816" y="995922"/>
          <a:ext cx="1247723" cy="24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kern="1200" dirty="0"/>
            <a:t>10% return rate</a:t>
          </a:r>
        </a:p>
      </cdr:txBody>
    </cdr:sp>
  </cdr:relSizeAnchor>
  <cdr:relSizeAnchor xmlns:cdr="http://schemas.openxmlformats.org/drawingml/2006/chartDrawing">
    <cdr:from>
      <cdr:x>0.15824</cdr:x>
      <cdr:y>0.41907</cdr:y>
    </cdr:from>
    <cdr:to>
      <cdr:x>0.36494</cdr:x>
      <cdr:y>0.47682</cdr:y>
    </cdr:to>
    <cdr:sp macro="" textlink="">
      <cdr:nvSpPr>
        <cdr:cNvPr id="3" name="TextBox 1">
          <a:extLst xmlns:a="http://schemas.openxmlformats.org/drawingml/2006/main">
            <a:ext uri="{FF2B5EF4-FFF2-40B4-BE49-F238E27FC236}">
              <a16:creationId xmlns:a16="http://schemas.microsoft.com/office/drawing/2014/main" id="{68A9F506-3793-D3F7-33B2-53C62B8F8FD7}"/>
            </a:ext>
          </a:extLst>
        </cdr:cNvPr>
        <cdr:cNvSpPr txBox="1"/>
      </cdr:nvSpPr>
      <cdr:spPr>
        <a:xfrm xmlns:a="http://schemas.openxmlformats.org/drawingml/2006/main">
          <a:off x="1063812" y="1431365"/>
          <a:ext cx="1389529" cy="1972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a:t>4% return rate</a:t>
          </a:r>
        </a:p>
      </cdr:txBody>
    </cdr:sp>
  </cdr:relSizeAnchor>
  <cdr:relSizeAnchor xmlns:cdr="http://schemas.openxmlformats.org/drawingml/2006/chartDrawing">
    <cdr:from>
      <cdr:x>0.15691</cdr:x>
      <cdr:y>0.60017</cdr:y>
    </cdr:from>
    <cdr:to>
      <cdr:x>0.3636</cdr:x>
      <cdr:y>0.65792</cdr:y>
    </cdr:to>
    <cdr:sp macro="" textlink="">
      <cdr:nvSpPr>
        <cdr:cNvPr id="4" name="TextBox 1">
          <a:extLst xmlns:a="http://schemas.openxmlformats.org/drawingml/2006/main">
            <a:ext uri="{FF2B5EF4-FFF2-40B4-BE49-F238E27FC236}">
              <a16:creationId xmlns:a16="http://schemas.microsoft.com/office/drawing/2014/main" id="{68A9F506-3793-D3F7-33B2-53C62B8F8FD7}"/>
            </a:ext>
          </a:extLst>
        </cdr:cNvPr>
        <cdr:cNvSpPr txBox="1"/>
      </cdr:nvSpPr>
      <cdr:spPr>
        <a:xfrm xmlns:a="http://schemas.openxmlformats.org/drawingml/2006/main">
          <a:off x="1054847" y="2049929"/>
          <a:ext cx="1389529" cy="1972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a:t>15% return rate</a:t>
          </a:r>
        </a:p>
      </cdr:txBody>
    </cdr:sp>
  </cdr:relSizeAnchor>
  <cdr:relSizeAnchor xmlns:cdr="http://schemas.openxmlformats.org/drawingml/2006/chartDrawing">
    <cdr:from>
      <cdr:x>0.15292</cdr:x>
      <cdr:y>0.78942</cdr:y>
    </cdr:from>
    <cdr:to>
      <cdr:x>0.35962</cdr:x>
      <cdr:y>0.84717</cdr:y>
    </cdr:to>
    <cdr:sp macro="" textlink="">
      <cdr:nvSpPr>
        <cdr:cNvPr id="5" name="TextBox 1">
          <a:extLst xmlns:a="http://schemas.openxmlformats.org/drawingml/2006/main">
            <a:ext uri="{FF2B5EF4-FFF2-40B4-BE49-F238E27FC236}">
              <a16:creationId xmlns:a16="http://schemas.microsoft.com/office/drawing/2014/main" id="{68A9F506-3793-D3F7-33B2-53C62B8F8FD7}"/>
            </a:ext>
          </a:extLst>
        </cdr:cNvPr>
        <cdr:cNvSpPr txBox="1"/>
      </cdr:nvSpPr>
      <cdr:spPr>
        <a:xfrm xmlns:a="http://schemas.openxmlformats.org/drawingml/2006/main">
          <a:off x="923147" y="3288395"/>
          <a:ext cx="1247784" cy="2405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27% return rate</a:t>
          </a:r>
        </a:p>
      </cdr:txBody>
    </cdr:sp>
  </cdr:relSizeAnchor>
</c:userShapes>
</file>

<file path=ppt/drawings/drawing2.xml><?xml version="1.0" encoding="utf-8"?>
<c:userShapes xmlns:c="http://schemas.openxmlformats.org/drawingml/2006/chart">
  <cdr:relSizeAnchor xmlns:cdr="http://schemas.openxmlformats.org/drawingml/2006/chartDrawing">
    <cdr:from>
      <cdr:x>0.18381</cdr:x>
      <cdr:y>0.24274</cdr:y>
    </cdr:from>
    <cdr:to>
      <cdr:x>0.38458</cdr:x>
      <cdr:y>0.30078</cdr:y>
    </cdr:to>
    <cdr:sp macro="" textlink="">
      <cdr:nvSpPr>
        <cdr:cNvPr id="2"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079380" y="987720"/>
          <a:ext cx="1178976" cy="2361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6% return rate</a:t>
          </a:r>
        </a:p>
      </cdr:txBody>
    </cdr:sp>
  </cdr:relSizeAnchor>
  <cdr:relSizeAnchor xmlns:cdr="http://schemas.openxmlformats.org/drawingml/2006/chartDrawing">
    <cdr:from>
      <cdr:x>0.18335</cdr:x>
      <cdr:y>0.43005</cdr:y>
    </cdr:from>
    <cdr:to>
      <cdr:x>0.38412</cdr:x>
      <cdr:y>0.48809</cdr:y>
    </cdr:to>
    <cdr:sp macro="" textlink="">
      <cdr:nvSpPr>
        <cdr:cNvPr id="3"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076668" y="1749916"/>
          <a:ext cx="1178976" cy="2361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10% return rate</a:t>
          </a:r>
        </a:p>
      </cdr:txBody>
    </cdr:sp>
  </cdr:relSizeAnchor>
  <cdr:relSizeAnchor xmlns:cdr="http://schemas.openxmlformats.org/drawingml/2006/chartDrawing">
    <cdr:from>
      <cdr:x>0.19205</cdr:x>
      <cdr:y>0.6104</cdr:y>
    </cdr:from>
    <cdr:to>
      <cdr:x>0.39282</cdr:x>
      <cdr:y>0.66845</cdr:y>
    </cdr:to>
    <cdr:sp macro="" textlink="">
      <cdr:nvSpPr>
        <cdr:cNvPr id="4"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127786" y="2483801"/>
          <a:ext cx="1178976" cy="2362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7% return rate</a:t>
          </a:r>
        </a:p>
      </cdr:txBody>
    </cdr:sp>
  </cdr:relSizeAnchor>
  <cdr:relSizeAnchor xmlns:cdr="http://schemas.openxmlformats.org/drawingml/2006/chartDrawing">
    <cdr:from>
      <cdr:x>0.18504</cdr:x>
      <cdr:y>0.79523</cdr:y>
    </cdr:from>
    <cdr:to>
      <cdr:x>0.38582</cdr:x>
      <cdr:y>0.85328</cdr:y>
    </cdr:to>
    <cdr:sp macro="" textlink="">
      <cdr:nvSpPr>
        <cdr:cNvPr id="5"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086623" y="3235877"/>
          <a:ext cx="1179035" cy="2362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0% return rate</a:t>
          </a:r>
        </a:p>
      </cdr:txBody>
    </cdr:sp>
  </cdr:relSizeAnchor>
</c:userShapes>
</file>

<file path=ppt/drawings/drawing3.xml><?xml version="1.0" encoding="utf-8"?>
<c:userShapes xmlns:c="http://schemas.openxmlformats.org/drawingml/2006/chart">
  <cdr:relSizeAnchor xmlns:cdr="http://schemas.openxmlformats.org/drawingml/2006/chartDrawing">
    <cdr:from>
      <cdr:x>0.1806</cdr:x>
      <cdr:y>0.24478</cdr:y>
    </cdr:from>
    <cdr:to>
      <cdr:x>0.38138</cdr:x>
      <cdr:y>0.30283</cdr:y>
    </cdr:to>
    <cdr:sp macro="" textlink="">
      <cdr:nvSpPr>
        <cdr:cNvPr id="2"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082167" y="1012036"/>
          <a:ext cx="1203098" cy="2400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12% return rate</a:t>
          </a:r>
        </a:p>
      </cdr:txBody>
    </cdr:sp>
  </cdr:relSizeAnchor>
  <cdr:relSizeAnchor xmlns:cdr="http://schemas.openxmlformats.org/drawingml/2006/chartDrawing">
    <cdr:from>
      <cdr:x>0.1842</cdr:x>
      <cdr:y>0.42977</cdr:y>
    </cdr:from>
    <cdr:to>
      <cdr:x>0.38497</cdr:x>
      <cdr:y>0.48782</cdr:y>
    </cdr:to>
    <cdr:sp macro="" textlink="">
      <cdr:nvSpPr>
        <cdr:cNvPr id="3"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103723" y="1776871"/>
          <a:ext cx="1203039" cy="2400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13% return rate</a:t>
          </a:r>
        </a:p>
      </cdr:txBody>
    </cdr:sp>
  </cdr:relSizeAnchor>
  <cdr:relSizeAnchor xmlns:cdr="http://schemas.openxmlformats.org/drawingml/2006/chartDrawing">
    <cdr:from>
      <cdr:x>0.17545</cdr:x>
      <cdr:y>0.60882</cdr:y>
    </cdr:from>
    <cdr:to>
      <cdr:x>0.37623</cdr:x>
      <cdr:y>0.66687</cdr:y>
    </cdr:to>
    <cdr:sp macro="" textlink="">
      <cdr:nvSpPr>
        <cdr:cNvPr id="4"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051303" y="2517160"/>
          <a:ext cx="1203098" cy="2400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7% return rate</a:t>
          </a:r>
        </a:p>
      </cdr:txBody>
    </cdr:sp>
  </cdr:relSizeAnchor>
  <cdr:relSizeAnchor xmlns:cdr="http://schemas.openxmlformats.org/drawingml/2006/chartDrawing">
    <cdr:from>
      <cdr:x>0.17114</cdr:x>
      <cdr:y>0.7937</cdr:y>
    </cdr:from>
    <cdr:to>
      <cdr:x>0.37191</cdr:x>
      <cdr:y>0.85175</cdr:y>
    </cdr:to>
    <cdr:sp macro="" textlink="">
      <cdr:nvSpPr>
        <cdr:cNvPr id="5"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025519" y="3281575"/>
          <a:ext cx="1203039" cy="2400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11% return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2/27/2026</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2/27/2026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311849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321153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334023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219074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229301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92850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56124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48699-6FAC-2C7C-F00C-B0F2EB755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081E3-F057-D443-8F31-963E891EB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7E159-083E-C81C-1D12-3BFB28D8C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61C7BE-E8E9-4040-67A3-C73803469BA7}"/>
              </a:ext>
            </a:extLst>
          </p:cNvPr>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179638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173878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DE87-C7B5-41F4-CE96-FC7F60CA9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7F76E-1BB8-57ED-1F81-8ADCA6769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586F6-BA48-58F8-EB6E-51E5205F6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2D4FBA-C149-44E4-4DB3-0E4798746D00}"/>
              </a:ext>
            </a:extLst>
          </p:cNvPr>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73184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47065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24048-48E4-4803-ED8B-24E3C06E5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0F761-1F73-E37D-96E8-81099A165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53450-3F03-9B7A-9F14-E55642400C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975AB-3C17-51F6-94AF-2341360BBA12}"/>
              </a:ext>
            </a:extLst>
          </p:cNvPr>
          <p:cNvSpPr>
            <a:spLocks noGrp="1"/>
          </p:cNvSpPr>
          <p:nvPr>
            <p:ph type="sldNum" sz="quarter" idx="5"/>
          </p:nvPr>
        </p:nvSpPr>
        <p:spPr/>
        <p:txBody>
          <a:bodyPr/>
          <a:lstStyle/>
          <a:p>
            <a:fld id="{EFDDBACE-0F8F-43FD-98F0-DEE13552DADA}" type="slidenum">
              <a:rPr lang="en-US" noProof="0" smtClean="0"/>
              <a:t>21</a:t>
            </a:fld>
            <a:endParaRPr lang="en-US" noProof="0" dirty="0"/>
          </a:p>
        </p:txBody>
      </p:sp>
    </p:spTree>
    <p:extLst>
      <p:ext uri="{BB962C8B-B14F-4D97-AF65-F5344CB8AC3E}">
        <p14:creationId xmlns:p14="http://schemas.microsoft.com/office/powerpoint/2010/main" val="3410224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A26B-F1DE-0AD3-5AA0-EBB32D297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429D0-F62A-1367-B7C4-941FC4A06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154A-203A-EE7E-DE22-D97D4223B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253707-4FC6-14CB-EDE7-3D84B13805DF}"/>
              </a:ext>
            </a:extLst>
          </p:cNvPr>
          <p:cNvSpPr>
            <a:spLocks noGrp="1"/>
          </p:cNvSpPr>
          <p:nvPr>
            <p:ph type="sldNum" sz="quarter" idx="5"/>
          </p:nvPr>
        </p:nvSpPr>
        <p:spPr/>
        <p:txBody>
          <a:bodyPr/>
          <a:lstStyle/>
          <a:p>
            <a:fld id="{EFDDBACE-0F8F-43FD-98F0-DEE13552DADA}" type="slidenum">
              <a:rPr lang="en-US" noProof="0" smtClean="0"/>
              <a:t>22</a:t>
            </a:fld>
            <a:endParaRPr lang="en-US" noProof="0" dirty="0"/>
          </a:p>
        </p:txBody>
      </p:sp>
    </p:spTree>
    <p:extLst>
      <p:ext uri="{BB962C8B-B14F-4D97-AF65-F5344CB8AC3E}">
        <p14:creationId xmlns:p14="http://schemas.microsoft.com/office/powerpoint/2010/main" val="158975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D38AB-3DB5-3666-AD24-C5A2BA458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D7C34-3A09-5027-1F50-055FCDD8C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2ABB3-FAA1-B0B0-7086-73A52BDB1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3EE50-6C18-4524-7EB8-74165026B180}"/>
              </a:ext>
            </a:extLst>
          </p:cNvPr>
          <p:cNvSpPr>
            <a:spLocks noGrp="1"/>
          </p:cNvSpPr>
          <p:nvPr>
            <p:ph type="sldNum" sz="quarter" idx="5"/>
          </p:nvPr>
        </p:nvSpPr>
        <p:spPr/>
        <p:txBody>
          <a:bodyPr/>
          <a:lstStyle/>
          <a:p>
            <a:fld id="{EFDDBACE-0F8F-43FD-98F0-DEE13552DADA}" type="slidenum">
              <a:rPr lang="en-US" noProof="0" smtClean="0"/>
              <a:t>23</a:t>
            </a:fld>
            <a:endParaRPr lang="en-US" noProof="0" dirty="0"/>
          </a:p>
        </p:txBody>
      </p:sp>
    </p:spTree>
    <p:extLst>
      <p:ext uri="{BB962C8B-B14F-4D97-AF65-F5344CB8AC3E}">
        <p14:creationId xmlns:p14="http://schemas.microsoft.com/office/powerpoint/2010/main" val="705383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dirty="0"/>
          </a:p>
        </p:txBody>
      </p:sp>
    </p:spTree>
    <p:extLst>
      <p:ext uri="{BB962C8B-B14F-4D97-AF65-F5344CB8AC3E}">
        <p14:creationId xmlns:p14="http://schemas.microsoft.com/office/powerpoint/2010/main" val="10449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6181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7027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127329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73A4-9D3A-475C-7B26-B159ECA71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3807C-2282-0E11-10D5-6846FCAC5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C190F-E624-4D52-6D4E-79BCFC56B8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CCC2B0-2D53-5ECF-5F15-98DD3FC403C9}"/>
              </a:ext>
            </a:extLst>
          </p:cNvPr>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260825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330647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373140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80222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938992" y="4826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1666169" y="18962"/>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556567"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2530671" y="241505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4528241" y="2404290"/>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6526576" y="241330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8524911" y="2384376"/>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84664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34753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34753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2820747" y="272730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321643" y="39576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321643" y="44581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4818317" y="272748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319213" y="3957783"/>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319213" y="4458338"/>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6816652" y="272730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317548" y="39576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317548" y="44581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8814987" y="2711965"/>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315883" y="3942267"/>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315883" y="4442822"/>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dirty="0"/>
              <a:t>Click to edit Master title style</a:t>
            </a:r>
          </a:p>
        </p:txBody>
      </p:sp>
      <p:sp>
        <p:nvSpPr>
          <p:cNvPr id="32" name="Freeform: Shape 31">
            <a:extLst>
              <a:ext uri="{FF2B5EF4-FFF2-40B4-BE49-F238E27FC236}">
                <a16:creationId xmlns:a16="http://schemas.microsoft.com/office/drawing/2014/main" id="{4CEA00A0-D3BC-4A21-B878-221701DBE095}"/>
              </a:ext>
            </a:extLst>
          </p:cNvPr>
          <p:cNvSpPr>
            <a:spLocks noChangeAspect="1"/>
          </p:cNvSpPr>
          <p:nvPr userDrawn="1"/>
        </p:nvSpPr>
        <p:spPr>
          <a:xfrm>
            <a:off x="10493453" y="2424385"/>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lumOff val="50000"/>
            </a:schemeClr>
          </a:solidFill>
          <a:ln w="9525" cap="flat">
            <a:noFill/>
            <a:prstDash val="solid"/>
            <a:miter/>
          </a:ln>
        </p:spPr>
        <p:txBody>
          <a:bodyPr rtlCol="0" anchor="ctr"/>
          <a:lstStyle/>
          <a:p>
            <a:endParaRPr lang="en-US" noProof="0" dirty="0"/>
          </a:p>
        </p:txBody>
      </p:sp>
      <p:sp>
        <p:nvSpPr>
          <p:cNvPr id="33" name="Text Placeholder 8">
            <a:extLst>
              <a:ext uri="{FF2B5EF4-FFF2-40B4-BE49-F238E27FC236}">
                <a16:creationId xmlns:a16="http://schemas.microsoft.com/office/drawing/2014/main" id="{930D181E-C610-4CE6-8936-4E6084964F28}"/>
              </a:ext>
            </a:extLst>
          </p:cNvPr>
          <p:cNvSpPr>
            <a:spLocks noGrp="1"/>
          </p:cNvSpPr>
          <p:nvPr>
            <p:ph type="body" sz="quarter" idx="53" hasCustomPrompt="1"/>
          </p:nvPr>
        </p:nvSpPr>
        <p:spPr>
          <a:xfrm>
            <a:off x="10313453" y="3940863"/>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34" name="Text Placeholder 10">
            <a:extLst>
              <a:ext uri="{FF2B5EF4-FFF2-40B4-BE49-F238E27FC236}">
                <a16:creationId xmlns:a16="http://schemas.microsoft.com/office/drawing/2014/main" id="{58B5E3E1-6F95-495F-9E71-7120DF5958B1}"/>
              </a:ext>
            </a:extLst>
          </p:cNvPr>
          <p:cNvSpPr>
            <a:spLocks noGrp="1"/>
          </p:cNvSpPr>
          <p:nvPr>
            <p:ph type="body" sz="quarter" idx="54" hasCustomPrompt="1"/>
          </p:nvPr>
        </p:nvSpPr>
        <p:spPr>
          <a:xfrm>
            <a:off x="10313453" y="4441418"/>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109641D0-E322-4876-8F45-2A38D05E2D8A}"/>
              </a:ext>
            </a:extLst>
          </p:cNvPr>
          <p:cNvSpPr>
            <a:spLocks noGrp="1"/>
          </p:cNvSpPr>
          <p:nvPr>
            <p:ph type="pic" sz="quarter" idx="55" hasCustomPrompt="1"/>
          </p:nvPr>
        </p:nvSpPr>
        <p:spPr>
          <a:xfrm>
            <a:off x="10812557" y="273517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flipH="1" flipV="1">
            <a:off x="0" y="0"/>
            <a:ext cx="5666950"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title"/>
          </p:nvPr>
        </p:nvSpPr>
        <p:spPr>
          <a:xfrm>
            <a:off x="504000" y="2781300"/>
            <a:ext cx="4793714" cy="2078699"/>
          </a:xfrm>
        </p:spPr>
        <p:txBody>
          <a:bodyPr anchor="b">
            <a:normAutofit/>
          </a:bodyPr>
          <a:lstStyle/>
          <a:p>
            <a:r>
              <a:rPr lang="en-US" dirty="0"/>
              <a:t>System Performance Measures</a:t>
            </a:r>
          </a:p>
        </p:txBody>
      </p:sp>
      <p:sp>
        <p:nvSpPr>
          <p:cNvPr id="3" name="Subtitle 2">
            <a:extLst>
              <a:ext uri="{FF2B5EF4-FFF2-40B4-BE49-F238E27FC236}">
                <a16:creationId xmlns:a16="http://schemas.microsoft.com/office/drawing/2014/main" id="{72258620-D380-473B-A288-E14928A16BDB}"/>
              </a:ext>
            </a:extLst>
          </p:cNvPr>
          <p:cNvSpPr>
            <a:spLocks noGrp="1"/>
          </p:cNvSpPr>
          <p:nvPr>
            <p:ph type="body" idx="1"/>
          </p:nvPr>
        </p:nvSpPr>
        <p:spPr>
          <a:xfrm>
            <a:off x="504000" y="5076000"/>
            <a:ext cx="4793714" cy="1047600"/>
          </a:xfrm>
        </p:spPr>
        <p:txBody>
          <a:bodyPr>
            <a:normAutofit/>
          </a:bodyPr>
          <a:lstStyle/>
          <a:p>
            <a:r>
              <a:rPr lang="en-US" dirty="0"/>
              <a:t>October 1, 2024 – September 30, 2025</a:t>
            </a:r>
          </a:p>
        </p:txBody>
      </p:sp>
      <p:sp>
        <p:nvSpPr>
          <p:cNvPr id="20" name="Slide Number Placeholder 1">
            <a:extLst>
              <a:ext uri="{FF2B5EF4-FFF2-40B4-BE49-F238E27FC236}">
                <a16:creationId xmlns:a16="http://schemas.microsoft.com/office/drawing/2014/main" id="{06AE505E-DD14-C7B1-D6A3-F30E72FEA607}"/>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a:t>
            </a:fld>
            <a:endParaRPr lang="en-US" noProof="0" dirty="0"/>
          </a:p>
        </p:txBody>
      </p:sp>
      <p:pic>
        <p:nvPicPr>
          <p:cNvPr id="15" name="Picture Placeholder 14" descr="Logo, company name&#10;&#10;Description automatically generated">
            <a:extLst>
              <a:ext uri="{FF2B5EF4-FFF2-40B4-BE49-F238E27FC236}">
                <a16:creationId xmlns:a16="http://schemas.microsoft.com/office/drawing/2014/main" id="{C1D32B2F-C5B7-4F91-8BBB-1F753AB44EBE}"/>
              </a:ext>
            </a:extLst>
          </p:cNvPr>
          <p:cNvPicPr>
            <a:picLocks noGrp="1" noChangeAspect="1"/>
          </p:cNvPicPr>
          <p:nvPr>
            <p:ph type="pic" sz="quarter" idx="12"/>
          </p:nvPr>
        </p:nvPicPr>
        <p:blipFill rotWithShape="1">
          <a:blip r:embed="rId3"/>
          <a:srcRect r="2576"/>
          <a:stretch/>
        </p:blipFill>
        <p:spPr>
          <a:xfrm>
            <a:off x="7031223" y="1172675"/>
            <a:ext cx="4290933" cy="4404388"/>
          </a:xfrm>
          <a:noFill/>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79666"/>
            <a:ext cx="3652053" cy="720000"/>
          </a:xfrm>
        </p:spPr>
        <p:txBody>
          <a:bodyPr/>
          <a:lstStyle/>
          <a:p>
            <a:r>
              <a:rPr lang="en-US" dirty="0"/>
              <a:t>Measurement 2</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19" name="TextBox 18">
            <a:extLst>
              <a:ext uri="{FF2B5EF4-FFF2-40B4-BE49-F238E27FC236}">
                <a16:creationId xmlns:a16="http://schemas.microsoft.com/office/drawing/2014/main" id="{38A692A0-72AB-480D-836B-A1D9CE962F74}"/>
              </a:ext>
            </a:extLst>
          </p:cNvPr>
          <p:cNvSpPr txBox="1"/>
          <p:nvPr/>
        </p:nvSpPr>
        <p:spPr>
          <a:xfrm>
            <a:off x="5736827" y="5753032"/>
            <a:ext cx="5921478"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from 12 to 24 months</a:t>
            </a:r>
            <a:r>
              <a:rPr lang="en-US" sz="2000" b="1" i="1" dirty="0">
                <a:solidFill>
                  <a:schemeClr val="accent1"/>
                </a:solidFill>
                <a:highlight>
                  <a:srgbClr val="FFFF00"/>
                </a:highlight>
              </a:rPr>
              <a:t>: 77 (9%)</a:t>
            </a:r>
          </a:p>
        </p:txBody>
      </p:sp>
      <p:sp>
        <p:nvSpPr>
          <p:cNvPr id="32" name="TextBox 31">
            <a:extLst>
              <a:ext uri="{FF2B5EF4-FFF2-40B4-BE49-F238E27FC236}">
                <a16:creationId xmlns:a16="http://schemas.microsoft.com/office/drawing/2014/main" id="{74AFCD20-C470-422B-B176-E2C8A78E9939}"/>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10" name="Slide Number Placeholder 52">
            <a:extLst>
              <a:ext uri="{FF2B5EF4-FFF2-40B4-BE49-F238E27FC236}">
                <a16:creationId xmlns:a16="http://schemas.microsoft.com/office/drawing/2014/main" id="{90378880-95E0-4D8B-A50C-1F4996C546F3}"/>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10</a:t>
            </a:fld>
            <a:endParaRPr lang="en-US" dirty="0"/>
          </a:p>
        </p:txBody>
      </p:sp>
      <p:sp>
        <p:nvSpPr>
          <p:cNvPr id="11" name="TextBox 10">
            <a:extLst>
              <a:ext uri="{FF2B5EF4-FFF2-40B4-BE49-F238E27FC236}">
                <a16:creationId xmlns:a16="http://schemas.microsoft.com/office/drawing/2014/main" id="{F6210B32-6CFC-4C01-9622-760C1922432C}"/>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2" name="TextBox 1">
            <a:extLst>
              <a:ext uri="{FF2B5EF4-FFF2-40B4-BE49-F238E27FC236}">
                <a16:creationId xmlns:a16="http://schemas.microsoft.com/office/drawing/2014/main" id="{6C9EF8EF-0E4C-B26F-8FC4-CBFE5C0D9316}"/>
              </a:ext>
            </a:extLst>
          </p:cNvPr>
          <p:cNvSpPr txBox="1"/>
          <p:nvPr/>
        </p:nvSpPr>
        <p:spPr>
          <a:xfrm>
            <a:off x="6666808" y="6273312"/>
            <a:ext cx="3957076" cy="400110"/>
          </a:xfrm>
          <a:prstGeom prst="rect">
            <a:avLst/>
          </a:prstGeom>
          <a:noFill/>
        </p:spPr>
        <p:txBody>
          <a:bodyPr wrap="square" rtlCol="0">
            <a:spAutoFit/>
          </a:bodyPr>
          <a:lstStyle/>
          <a:p>
            <a:r>
              <a:rPr lang="en-US" sz="2000" b="1" i="1" cap="all" dirty="0">
                <a:solidFill>
                  <a:schemeClr val="accent1"/>
                </a:solidFill>
                <a:highlight>
                  <a:srgbClr val="FFFF00"/>
                </a:highlight>
              </a:rPr>
              <a:t>2024 National average = 17.4%</a:t>
            </a:r>
          </a:p>
        </p:txBody>
      </p:sp>
      <p:graphicFrame>
        <p:nvGraphicFramePr>
          <p:cNvPr id="4" name="Chart 3">
            <a:extLst>
              <a:ext uri="{FF2B5EF4-FFF2-40B4-BE49-F238E27FC236}">
                <a16:creationId xmlns:a16="http://schemas.microsoft.com/office/drawing/2014/main" id="{B33D14B9-CCA5-4F90-9817-51612A1441CB}"/>
              </a:ext>
            </a:extLst>
          </p:cNvPr>
          <p:cNvGraphicFramePr>
            <a:graphicFrameLocks/>
          </p:cNvGraphicFramePr>
          <p:nvPr>
            <p:extLst>
              <p:ext uri="{D42A27DB-BD31-4B8C-83A1-F6EECF244321}">
                <p14:modId xmlns:p14="http://schemas.microsoft.com/office/powerpoint/2010/main" val="1831416973"/>
              </p:ext>
            </p:extLst>
          </p:nvPr>
        </p:nvGraphicFramePr>
        <p:xfrm>
          <a:off x="5736826" y="596510"/>
          <a:ext cx="5992121" cy="4134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32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11</a:t>
            </a:fld>
            <a:endParaRPr lang="en-US" dirty="0"/>
          </a:p>
        </p:txBody>
      </p:sp>
      <p:sp>
        <p:nvSpPr>
          <p:cNvPr id="15" name="Subtitle 3">
            <a:extLst>
              <a:ext uri="{FF2B5EF4-FFF2-40B4-BE49-F238E27FC236}">
                <a16:creationId xmlns:a16="http://schemas.microsoft.com/office/drawing/2014/main" id="{7D2DEC5B-EF46-4842-98BB-621B43256339}"/>
              </a:ext>
            </a:extLst>
          </p:cNvPr>
          <p:cNvSpPr txBox="1">
            <a:spLocks/>
          </p:cNvSpPr>
          <p:nvPr/>
        </p:nvSpPr>
        <p:spPr bwMode="gray">
          <a:xfrm>
            <a:off x="369598" y="2651955"/>
            <a:ext cx="4697505" cy="960674"/>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i="1" dirty="0">
                <a:solidFill>
                  <a:srgbClr val="92D050"/>
                </a:solidFill>
              </a:rPr>
              <a:t>Goal:</a:t>
            </a:r>
            <a:r>
              <a:rPr lang="en-US" b="1" i="1" dirty="0"/>
              <a:t> Decrease the number of incidences where a formerly homeless household returns to homelessness</a:t>
            </a:r>
            <a:endParaRPr lang="en-US" b="1" i="1" noProof="1"/>
          </a:p>
        </p:txBody>
      </p:sp>
      <p:sp>
        <p:nvSpPr>
          <p:cNvPr id="16" name="TextBox 15">
            <a:extLst>
              <a:ext uri="{FF2B5EF4-FFF2-40B4-BE49-F238E27FC236}">
                <a16:creationId xmlns:a16="http://schemas.microsoft.com/office/drawing/2014/main" id="{9E36B349-0318-4FFA-A65A-E831C99E06BE}"/>
              </a:ext>
            </a:extLst>
          </p:cNvPr>
          <p:cNvSpPr txBox="1"/>
          <p:nvPr/>
        </p:nvSpPr>
        <p:spPr>
          <a:xfrm>
            <a:off x="5958254" y="593100"/>
            <a:ext cx="5145093" cy="5416868"/>
          </a:xfrm>
          <a:prstGeom prst="rect">
            <a:avLst/>
          </a:prstGeom>
          <a:noFill/>
        </p:spPr>
        <p:txBody>
          <a:bodyPr wrap="square" rtlCol="0">
            <a:spAutoFit/>
          </a:bodyPr>
          <a:lstStyle/>
          <a:p>
            <a:r>
              <a:rPr lang="en-US" sz="2000" b="1" dirty="0">
                <a:solidFill>
                  <a:schemeClr val="accent1"/>
                </a:solidFill>
              </a:rPr>
              <a:t>Recommendations:</a:t>
            </a:r>
          </a:p>
          <a:p>
            <a:endParaRPr lang="en-US" sz="2000" b="1" dirty="0">
              <a:solidFill>
                <a:schemeClr val="accent1"/>
              </a:solidFill>
            </a:endParaRPr>
          </a:p>
          <a:p>
            <a:pPr marL="285750" indent="-285750">
              <a:buFont typeface="Arial" panose="020B0604020202020204" pitchFamily="34" charset="0"/>
              <a:buChar char="•"/>
            </a:pPr>
            <a:r>
              <a:rPr lang="en-US" dirty="0"/>
              <a:t>Increase Homeless Prevention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Diversion efforts and funding efforts and resources CoC-wide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case follow-up among all projects for cases that exited to Permanent Housing at 30, 60, 90 days, 6 and 12 months following permanent housing placement to identify resources to assist in the event there is an imminent return to homelessness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Landlord Mediation efforts between client and landlord to avoid eviction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access to natural support systems for system leavers</a:t>
            </a:r>
          </a:p>
        </p:txBody>
      </p:sp>
      <p:sp>
        <p:nvSpPr>
          <p:cNvPr id="6" name="Title 2">
            <a:extLst>
              <a:ext uri="{FF2B5EF4-FFF2-40B4-BE49-F238E27FC236}">
                <a16:creationId xmlns:a16="http://schemas.microsoft.com/office/drawing/2014/main" id="{EB283975-F029-4872-B8FF-C425DAF3EE2C}"/>
              </a:ext>
            </a:extLst>
          </p:cNvPr>
          <p:cNvSpPr>
            <a:spLocks noGrp="1"/>
          </p:cNvSpPr>
          <p:nvPr>
            <p:ph type="ctrTitle"/>
          </p:nvPr>
        </p:nvSpPr>
        <p:spPr bwMode="gray">
          <a:xfrm>
            <a:off x="507402" y="1079666"/>
            <a:ext cx="3652053" cy="720000"/>
          </a:xfrm>
        </p:spPr>
        <p:txBody>
          <a:bodyPr/>
          <a:lstStyle/>
          <a:p>
            <a:r>
              <a:rPr lang="en-US" dirty="0"/>
              <a:t>Measurement 2</a:t>
            </a:r>
          </a:p>
        </p:txBody>
      </p:sp>
    </p:spTree>
    <p:extLst>
      <p:ext uri="{BB962C8B-B14F-4D97-AF65-F5344CB8AC3E}">
        <p14:creationId xmlns:p14="http://schemas.microsoft.com/office/powerpoint/2010/main" val="29234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3</a:t>
            </a:r>
          </a:p>
        </p:txBody>
      </p:sp>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7785963" y="2179782"/>
            <a:ext cx="3717813" cy="494431"/>
          </a:xfrm>
        </p:spPr>
        <p:txBody>
          <a:bodyPr/>
          <a:lstStyle/>
          <a:p>
            <a:r>
              <a:rPr lang="en-US" dirty="0"/>
              <a:t>Number of homeless persons</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774959"/>
            <a:ext cx="5145093" cy="1200329"/>
          </a:xfrm>
          <a:prstGeom prst="rect">
            <a:avLst/>
          </a:prstGeom>
          <a:noFill/>
        </p:spPr>
        <p:txBody>
          <a:bodyPr wrap="square" rtlCol="0">
            <a:spAutoFit/>
          </a:bodyPr>
          <a:lstStyle/>
          <a:p>
            <a:r>
              <a:rPr lang="en-US" dirty="0">
                <a:solidFill>
                  <a:schemeClr val="bg1">
                    <a:lumMod val="85000"/>
                  </a:schemeClr>
                </a:solidFill>
              </a:rPr>
              <a:t>This metric uses counts of client level HMIS data to show an unduplicated annual count of homeless clients served in Emergency Shelter and Transitional Housing.</a:t>
            </a:r>
          </a:p>
        </p:txBody>
      </p:sp>
      <p:sp>
        <p:nvSpPr>
          <p:cNvPr id="17" name="TextBox 16">
            <a:extLst>
              <a:ext uri="{FF2B5EF4-FFF2-40B4-BE49-F238E27FC236}">
                <a16:creationId xmlns:a16="http://schemas.microsoft.com/office/drawing/2014/main" id="{4845203F-2E49-44B9-B8B3-D199A24982D1}"/>
              </a:ext>
            </a:extLst>
          </p:cNvPr>
          <p:cNvSpPr txBox="1"/>
          <p:nvPr/>
        </p:nvSpPr>
        <p:spPr>
          <a:xfrm>
            <a:off x="7829866" y="4703301"/>
            <a:ext cx="4043082" cy="523220"/>
          </a:xfrm>
          <a:prstGeom prst="rect">
            <a:avLst/>
          </a:prstGeom>
          <a:noFill/>
        </p:spPr>
        <p:txBody>
          <a:bodyPr wrap="square">
            <a:spAutoFit/>
          </a:bodyPr>
          <a:lstStyle/>
          <a:p>
            <a:pPr algn="r"/>
            <a:r>
              <a:rPr lang="en-US" sz="1400" dirty="0">
                <a:solidFill>
                  <a:schemeClr val="bg1">
                    <a:lumMod val="85000"/>
                  </a:schemeClr>
                </a:solidFill>
              </a:rPr>
              <a:t>Projects included in this metric: Emergency Shelter (ES), Transitional Housing (TH)</a:t>
            </a:r>
          </a:p>
        </p:txBody>
      </p:sp>
      <p:sp>
        <p:nvSpPr>
          <p:cNvPr id="5" name="Slide Number Placeholder 4">
            <a:extLst>
              <a:ext uri="{FF2B5EF4-FFF2-40B4-BE49-F238E27FC236}">
                <a16:creationId xmlns:a16="http://schemas.microsoft.com/office/drawing/2014/main" id="{AB77A266-F6A6-45E4-BFFD-75F15EAD43B9}"/>
              </a:ext>
            </a:extLst>
          </p:cNvPr>
          <p:cNvSpPr>
            <a:spLocks noGrp="1"/>
          </p:cNvSpPr>
          <p:nvPr>
            <p:ph type="sldNum" sz="quarter" idx="50"/>
          </p:nvPr>
        </p:nvSpPr>
        <p:spPr/>
        <p:txBody>
          <a:bodyPr/>
          <a:lstStyle/>
          <a:p>
            <a:fld id="{B67B645E-C5E5-4727-B977-D372A0AA71D9}" type="slidenum">
              <a:rPr lang="en-US" noProof="0" smtClean="0"/>
              <a:pPr/>
              <a:t>12</a:t>
            </a:fld>
            <a:endParaRPr lang="en-US" noProof="0" dirty="0"/>
          </a:p>
        </p:txBody>
      </p:sp>
      <p:graphicFrame>
        <p:nvGraphicFramePr>
          <p:cNvPr id="7" name="Chart 6">
            <a:extLst>
              <a:ext uri="{FF2B5EF4-FFF2-40B4-BE49-F238E27FC236}">
                <a16:creationId xmlns:a16="http://schemas.microsoft.com/office/drawing/2014/main" id="{F506B0EE-A3E9-82EF-C313-F0068FDCAE7C}"/>
              </a:ext>
            </a:extLst>
          </p:cNvPr>
          <p:cNvGraphicFramePr>
            <a:graphicFrameLocks/>
          </p:cNvGraphicFramePr>
          <p:nvPr>
            <p:extLst>
              <p:ext uri="{D42A27DB-BD31-4B8C-83A1-F6EECF244321}">
                <p14:modId xmlns:p14="http://schemas.microsoft.com/office/powerpoint/2010/main" val="2682090206"/>
              </p:ext>
            </p:extLst>
          </p:nvPr>
        </p:nvGraphicFramePr>
        <p:xfrm>
          <a:off x="319052" y="3384092"/>
          <a:ext cx="5571744" cy="3278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3F18C21-8495-1D1A-6ACD-94DBD55C1A1E}"/>
              </a:ext>
            </a:extLst>
          </p:cNvPr>
          <p:cNvGraphicFramePr>
            <a:graphicFrameLocks/>
          </p:cNvGraphicFramePr>
          <p:nvPr>
            <p:extLst>
              <p:ext uri="{D42A27DB-BD31-4B8C-83A1-F6EECF244321}">
                <p14:modId xmlns:p14="http://schemas.microsoft.com/office/powerpoint/2010/main" val="1569329720"/>
              </p:ext>
            </p:extLst>
          </p:nvPr>
        </p:nvGraphicFramePr>
        <p:xfrm>
          <a:off x="307310" y="275865"/>
          <a:ext cx="5571744" cy="29974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845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3</a:t>
            </a:r>
          </a:p>
        </p:txBody>
      </p:sp>
      <p:sp>
        <p:nvSpPr>
          <p:cNvPr id="88" name="Slide Number Placeholder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a:lstStyle/>
          <a:p>
            <a:pPr algn="ctr"/>
            <a:fld id="{B67B645E-C5E5-4727-B977-D372A0AA71D9}" type="slidenum">
              <a:rPr lang="en-US" smtClean="0"/>
              <a:pPr algn="ctr"/>
              <a:t>13</a:t>
            </a:fld>
            <a:endParaRPr lang="en-US" dirty="0"/>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674213"/>
            <a:ext cx="5145093" cy="1200329"/>
          </a:xfrm>
          <a:prstGeom prst="rect">
            <a:avLst/>
          </a:prstGeom>
          <a:noFill/>
        </p:spPr>
        <p:txBody>
          <a:bodyPr wrap="square" rtlCol="0">
            <a:spAutoFit/>
          </a:bodyPr>
          <a:lstStyle/>
          <a:p>
            <a:pPr algn="ctr"/>
            <a:r>
              <a:rPr lang="en-US" sz="2400" b="1" i="1" dirty="0">
                <a:solidFill>
                  <a:srgbClr val="92D050"/>
                </a:solidFill>
              </a:rPr>
              <a:t>Goal:</a:t>
            </a:r>
            <a:r>
              <a:rPr lang="en-US" sz="2400" b="1" i="1" dirty="0"/>
              <a:t> </a:t>
            </a:r>
            <a:r>
              <a:rPr lang="en-US" sz="2400" b="1" i="1" dirty="0">
                <a:solidFill>
                  <a:schemeClr val="bg1"/>
                </a:solidFill>
              </a:rPr>
              <a:t>Decrease overall number of households experiencing homelessness in our CoC</a:t>
            </a:r>
            <a:endParaRPr lang="en-US" sz="2400" b="1" i="1" noProof="1">
              <a:solidFill>
                <a:schemeClr val="bg1"/>
              </a:solidFill>
            </a:endParaRPr>
          </a:p>
        </p:txBody>
      </p:sp>
      <p:sp>
        <p:nvSpPr>
          <p:cNvPr id="7" name="TextBox 6">
            <a:extLst>
              <a:ext uri="{FF2B5EF4-FFF2-40B4-BE49-F238E27FC236}">
                <a16:creationId xmlns:a16="http://schemas.microsoft.com/office/drawing/2014/main" id="{1B28E4FD-4657-4DC1-A353-0602D60339F2}"/>
              </a:ext>
            </a:extLst>
          </p:cNvPr>
          <p:cNvSpPr txBox="1"/>
          <p:nvPr/>
        </p:nvSpPr>
        <p:spPr>
          <a:xfrm>
            <a:off x="383142" y="304334"/>
            <a:ext cx="5505594" cy="6863417"/>
          </a:xfrm>
          <a:prstGeom prst="rect">
            <a:avLst/>
          </a:prstGeom>
          <a:noFill/>
        </p:spPr>
        <p:txBody>
          <a:bodyPr wrap="square" rtlCol="0">
            <a:spAutoFit/>
          </a:bodyPr>
          <a:lstStyle/>
          <a:p>
            <a:r>
              <a:rPr lang="en-US" sz="2000" b="1" dirty="0">
                <a:solidFill>
                  <a:schemeClr val="accent1"/>
                </a:solidFill>
              </a:rPr>
              <a:t>Recommendations: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dirty="0"/>
              <a:t>Strengthen Housing First practices CoC 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Create more options for ongoing housing subsidies including housing authority vouchers prioritized for those exiting homelessness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diversion and prevention 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CoC wide Diversion strategies to divert people from shelter within the first 14 days of their stay.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permanent housing options for people with $0 income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Permanent Supportive Housing Programs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Coordinate with other systems of care to avoid homelessness amongst the re-entry population, child welfare, hospitals</a:t>
            </a:r>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89556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520950880"/>
              </p:ext>
            </p:extLst>
          </p:nvPr>
        </p:nvGraphicFramePr>
        <p:xfrm>
          <a:off x="5726165" y="969192"/>
          <a:ext cx="6327832" cy="1920240"/>
        </p:xfrm>
        <a:graphic>
          <a:graphicData uri="http://schemas.openxmlformats.org/drawingml/2006/table">
            <a:tbl>
              <a:tblPr firstRow="1" bandRow="1">
                <a:tableStyleId>{93296810-A885-4BE3-A3E7-6D5BEEA58F35}</a:tableStyleId>
              </a:tblPr>
              <a:tblGrid>
                <a:gridCol w="3213554">
                  <a:extLst>
                    <a:ext uri="{9D8B030D-6E8A-4147-A177-3AD203B41FA5}">
                      <a16:colId xmlns:a16="http://schemas.microsoft.com/office/drawing/2014/main" val="833606230"/>
                    </a:ext>
                  </a:extLst>
                </a:gridCol>
                <a:gridCol w="975042">
                  <a:extLst>
                    <a:ext uri="{9D8B030D-6E8A-4147-A177-3AD203B41FA5}">
                      <a16:colId xmlns:a16="http://schemas.microsoft.com/office/drawing/2014/main" val="1918352425"/>
                    </a:ext>
                  </a:extLst>
                </a:gridCol>
                <a:gridCol w="953311">
                  <a:extLst>
                    <a:ext uri="{9D8B030D-6E8A-4147-A177-3AD203B41FA5}">
                      <a16:colId xmlns:a16="http://schemas.microsoft.com/office/drawing/2014/main" val="1897679070"/>
                    </a:ext>
                  </a:extLst>
                </a:gridCol>
                <a:gridCol w="1185925">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a:r>
                        <a:rPr lang="en-US" sz="1800" dirty="0"/>
                        <a:t>FY 2024</a:t>
                      </a:r>
                    </a:p>
                  </a:txBody>
                  <a:tcPr/>
                </a:tc>
                <a:tc>
                  <a:txBody>
                    <a:bodyPr/>
                    <a:lstStyle/>
                    <a:p>
                      <a:pPr algn="ctr"/>
                      <a:r>
                        <a:rPr lang="en-US" sz="1800" dirty="0"/>
                        <a:t>FY 2025</a:t>
                      </a:r>
                    </a:p>
                  </a:txBody>
                  <a:tcPr/>
                </a:tc>
                <a:tc>
                  <a:txBody>
                    <a:bodyPr/>
                    <a:lstStyle/>
                    <a:p>
                      <a:pPr algn="ctr"/>
                      <a:r>
                        <a:rPr lang="en-US" sz="1800" dirty="0"/>
                        <a:t>Difference</a:t>
                      </a:r>
                    </a:p>
                  </a:txBody>
                  <a:tcP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54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-40</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0</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563045"/>
            <a:ext cx="6311906" cy="369332"/>
          </a:xfrm>
          <a:prstGeom prst="rect">
            <a:avLst/>
          </a:prstGeom>
          <a:noFill/>
        </p:spPr>
        <p:txBody>
          <a:bodyPr wrap="square" rtlCol="0">
            <a:spAutoFit/>
          </a:bodyPr>
          <a:lstStyle/>
          <a:p>
            <a:r>
              <a:rPr lang="en-US" b="1" dirty="0"/>
              <a:t>4.1 – CHANGE IN EARNED INCOME FOR ADULT SYSTEM STAYERS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3774163691"/>
              </p:ext>
            </p:extLst>
          </p:nvPr>
        </p:nvGraphicFramePr>
        <p:xfrm>
          <a:off x="5705042" y="4392896"/>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2025</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54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-40</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43</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-5</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51%</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80%</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29%</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726166" y="3672327"/>
            <a:ext cx="6311906" cy="646331"/>
          </a:xfrm>
          <a:prstGeom prst="rect">
            <a:avLst/>
          </a:prstGeom>
          <a:noFill/>
        </p:spPr>
        <p:txBody>
          <a:bodyPr wrap="square" rtlCol="0">
            <a:spAutoFit/>
          </a:bodyPr>
          <a:lstStyle/>
          <a:p>
            <a:r>
              <a:rPr lang="en-US" b="1" dirty="0"/>
              <a:t>4.2 – CHANGE IN NON-EMPLOYMENT CASH INCOME FOR ADULT SYSTEM STAYERS</a:t>
            </a:r>
          </a:p>
        </p:txBody>
      </p:sp>
      <p:sp>
        <p:nvSpPr>
          <p:cNvPr id="20" name="TextBox 19">
            <a:extLst>
              <a:ext uri="{FF2B5EF4-FFF2-40B4-BE49-F238E27FC236}">
                <a16:creationId xmlns:a16="http://schemas.microsoft.com/office/drawing/2014/main" id="{70077AD4-E935-47D1-8417-8206189B0023}"/>
              </a:ext>
            </a:extLst>
          </p:cNvPr>
          <p:cNvSpPr txBox="1"/>
          <p:nvPr/>
        </p:nvSpPr>
        <p:spPr>
          <a:xfrm>
            <a:off x="175052" y="5584333"/>
            <a:ext cx="3319272" cy="954107"/>
          </a:xfrm>
          <a:prstGeom prst="rect">
            <a:avLst/>
          </a:prstGeom>
          <a:noFill/>
        </p:spPr>
        <p:txBody>
          <a:bodyPr wrap="square">
            <a:spAutoFit/>
          </a:bodyPr>
          <a:lstStyle/>
          <a:p>
            <a:r>
              <a:rPr lang="en-US" sz="1400" dirty="0">
                <a:solidFill>
                  <a:schemeClr val="bg1">
                    <a:lumMod val="85000"/>
                  </a:schemeClr>
                </a:solidFill>
              </a:rPr>
              <a:t>Projects included in this metric: HUD CoC Funded Permanent Supportive Housing (PSH), HUD CoC funded Rapid Rehousing (RRH)</a:t>
            </a:r>
          </a:p>
        </p:txBody>
      </p:sp>
      <p:sp>
        <p:nvSpPr>
          <p:cNvPr id="2" name="Slide Number Placeholder 1">
            <a:extLst>
              <a:ext uri="{FF2B5EF4-FFF2-40B4-BE49-F238E27FC236}">
                <a16:creationId xmlns:a16="http://schemas.microsoft.com/office/drawing/2014/main" id="{824BFACB-14F0-4DBA-8F15-461284F3CB01}"/>
              </a:ext>
            </a:extLst>
          </p:cNvPr>
          <p:cNvSpPr>
            <a:spLocks noGrp="1"/>
          </p:cNvSpPr>
          <p:nvPr>
            <p:ph type="sldNum" sz="quarter" idx="56"/>
          </p:nvPr>
        </p:nvSpPr>
        <p:spPr/>
        <p:txBody>
          <a:bodyPr/>
          <a:lstStyle/>
          <a:p>
            <a:fld id="{B67B645E-C5E5-4727-B977-D372A0AA71D9}" type="slidenum">
              <a:rPr lang="en-US" noProof="0" smtClean="0"/>
              <a:pPr/>
              <a:t>14</a:t>
            </a:fld>
            <a:endParaRPr lang="en-US" noProof="0" dirty="0"/>
          </a:p>
        </p:txBody>
      </p:sp>
      <p:sp>
        <p:nvSpPr>
          <p:cNvPr id="11" name="Subtitle 3">
            <a:extLst>
              <a:ext uri="{FF2B5EF4-FFF2-40B4-BE49-F238E27FC236}">
                <a16:creationId xmlns:a16="http://schemas.microsoft.com/office/drawing/2014/main" id="{195DFF5B-5A21-4A23-B957-929EB0CD6ABD}"/>
              </a:ext>
            </a:extLst>
          </p:cNvPr>
          <p:cNvSpPr txBox="1">
            <a:spLocks/>
          </p:cNvSpPr>
          <p:nvPr/>
        </p:nvSpPr>
        <p:spPr bwMode="gray">
          <a:xfrm>
            <a:off x="179189" y="2193796"/>
            <a:ext cx="5145093" cy="983886"/>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Jobs and Income Growth for Homeless Persons in CoC Program-funded Projects</a:t>
            </a:r>
            <a:endParaRPr lang="en-US" noProof="1"/>
          </a:p>
        </p:txBody>
      </p:sp>
      <p:sp>
        <p:nvSpPr>
          <p:cNvPr id="12" name="TextBox 11">
            <a:extLst>
              <a:ext uri="{FF2B5EF4-FFF2-40B4-BE49-F238E27FC236}">
                <a16:creationId xmlns:a16="http://schemas.microsoft.com/office/drawing/2014/main" id="{74113E43-307B-4BE0-9751-FD89B4CC3FE3}"/>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sp>
        <p:nvSpPr>
          <p:cNvPr id="18" name="Title 2">
            <a:extLst>
              <a:ext uri="{FF2B5EF4-FFF2-40B4-BE49-F238E27FC236}">
                <a16:creationId xmlns:a16="http://schemas.microsoft.com/office/drawing/2014/main" id="{3B06A5BE-7EEF-45C1-B224-1CAA9DE912AD}"/>
              </a:ext>
            </a:extLst>
          </p:cNvPr>
          <p:cNvSpPr txBox="1">
            <a:spLocks/>
          </p:cNvSpPr>
          <p:nvPr/>
        </p:nvSpPr>
        <p:spPr bwMode="gray">
          <a:xfrm>
            <a:off x="507402" y="1089143"/>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4</a:t>
            </a:r>
          </a:p>
        </p:txBody>
      </p:sp>
      <p:sp>
        <p:nvSpPr>
          <p:cNvPr id="5" name="Arrow: Down 4">
            <a:extLst>
              <a:ext uri="{FF2B5EF4-FFF2-40B4-BE49-F238E27FC236}">
                <a16:creationId xmlns:a16="http://schemas.microsoft.com/office/drawing/2014/main" id="{4A76DCD9-71DF-26EC-5D1C-4A294DB16D03}"/>
              </a:ext>
            </a:extLst>
          </p:cNvPr>
          <p:cNvSpPr/>
          <p:nvPr/>
        </p:nvSpPr>
        <p:spPr>
          <a:xfrm rot="10800000">
            <a:off x="10534773" y="2490784"/>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8" name="Arrow: Down 7">
            <a:extLst>
              <a:ext uri="{FF2B5EF4-FFF2-40B4-BE49-F238E27FC236}">
                <a16:creationId xmlns:a16="http://schemas.microsoft.com/office/drawing/2014/main" id="{FDABDD3D-3D96-D11C-8BF1-1A8B00360EB0}"/>
              </a:ext>
            </a:extLst>
          </p:cNvPr>
          <p:cNvSpPr/>
          <p:nvPr/>
        </p:nvSpPr>
        <p:spPr>
          <a:xfrm rot="10800000">
            <a:off x="10546533" y="5907592"/>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401688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89143"/>
            <a:ext cx="3652053" cy="720000"/>
          </a:xfrm>
        </p:spPr>
        <p:txBody>
          <a:bodyPr/>
          <a:lstStyle/>
          <a:p>
            <a:r>
              <a:rPr lang="en-US" dirty="0"/>
              <a:t>Measurement 4</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Jobs and Income Growth for Homeless Persons in CoC Program-funded Projects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2995775457"/>
              </p:ext>
            </p:extLst>
          </p:nvPr>
        </p:nvGraphicFramePr>
        <p:xfrm>
          <a:off x="5705042" y="1120323"/>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2025</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54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-40</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51</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46</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-5</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54%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85%</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31%</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596388"/>
            <a:ext cx="6311906" cy="369332"/>
          </a:xfrm>
          <a:prstGeom prst="rect">
            <a:avLst/>
          </a:prstGeom>
          <a:noFill/>
        </p:spPr>
        <p:txBody>
          <a:bodyPr wrap="square" rtlCol="0">
            <a:spAutoFit/>
          </a:bodyPr>
          <a:lstStyle/>
          <a:p>
            <a:r>
              <a:rPr lang="en-US" b="1" dirty="0"/>
              <a:t>4.3 – CHANGE IN TOTAL INCOME FOR ADULT SYSTEM </a:t>
            </a:r>
            <a:r>
              <a:rPr lang="en-US" b="1" u="sng" dirty="0"/>
              <a:t>STAYERS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3475241954"/>
              </p:ext>
            </p:extLst>
          </p:nvPr>
        </p:nvGraphicFramePr>
        <p:xfrm>
          <a:off x="5705042" y="4448853"/>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2025</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16</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0%</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697389" y="3924918"/>
            <a:ext cx="6311906" cy="369332"/>
          </a:xfrm>
          <a:prstGeom prst="rect">
            <a:avLst/>
          </a:prstGeom>
          <a:noFill/>
        </p:spPr>
        <p:txBody>
          <a:bodyPr wrap="square" rtlCol="0">
            <a:spAutoFit/>
          </a:bodyPr>
          <a:lstStyle/>
          <a:p>
            <a:r>
              <a:rPr lang="en-US" b="1" dirty="0"/>
              <a:t>4.4 – CHANGE IN EARNED INCOME FOR ADULT SYSTEM </a:t>
            </a:r>
            <a:r>
              <a:rPr lang="en-US" b="1" u="sng" dirty="0"/>
              <a:t>LEAVERS</a:t>
            </a:r>
          </a:p>
        </p:txBody>
      </p:sp>
      <p:sp>
        <p:nvSpPr>
          <p:cNvPr id="2" name="TextBox 1">
            <a:extLst>
              <a:ext uri="{FF2B5EF4-FFF2-40B4-BE49-F238E27FC236}">
                <a16:creationId xmlns:a16="http://schemas.microsoft.com/office/drawing/2014/main" id="{665F32A7-078E-4034-803F-27298476F1D6}"/>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5" name="Slide Number Placeholder 4">
            <a:extLst>
              <a:ext uri="{FF2B5EF4-FFF2-40B4-BE49-F238E27FC236}">
                <a16:creationId xmlns:a16="http://schemas.microsoft.com/office/drawing/2014/main" id="{7D80FA6C-0031-4E08-83FD-5643A8889D85}"/>
              </a:ext>
            </a:extLst>
          </p:cNvPr>
          <p:cNvSpPr>
            <a:spLocks noGrp="1"/>
          </p:cNvSpPr>
          <p:nvPr>
            <p:ph type="sldNum" sz="quarter" idx="56"/>
          </p:nvPr>
        </p:nvSpPr>
        <p:spPr/>
        <p:txBody>
          <a:bodyPr/>
          <a:lstStyle/>
          <a:p>
            <a:fld id="{B67B645E-C5E5-4727-B977-D372A0AA71D9}" type="slidenum">
              <a:rPr lang="en-US" noProof="0" smtClean="0"/>
              <a:pPr/>
              <a:t>15</a:t>
            </a:fld>
            <a:endParaRPr lang="en-US" noProof="0" dirty="0"/>
          </a:p>
        </p:txBody>
      </p:sp>
      <p:sp>
        <p:nvSpPr>
          <p:cNvPr id="6" name="TextBox 5">
            <a:extLst>
              <a:ext uri="{FF2B5EF4-FFF2-40B4-BE49-F238E27FC236}">
                <a16:creationId xmlns:a16="http://schemas.microsoft.com/office/drawing/2014/main" id="{ED7F2E0D-B417-53CA-A64C-66081F3B81AA}"/>
              </a:ext>
            </a:extLst>
          </p:cNvPr>
          <p:cNvSpPr txBox="1"/>
          <p:nvPr/>
        </p:nvSpPr>
        <p:spPr>
          <a:xfrm>
            <a:off x="7114281" y="3218815"/>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2024 National average = 33%</a:t>
            </a:r>
          </a:p>
        </p:txBody>
      </p:sp>
      <p:sp>
        <p:nvSpPr>
          <p:cNvPr id="8" name="Arrow: Down 7">
            <a:extLst>
              <a:ext uri="{FF2B5EF4-FFF2-40B4-BE49-F238E27FC236}">
                <a16:creationId xmlns:a16="http://schemas.microsoft.com/office/drawing/2014/main" id="{FACB5BBB-7568-D43F-75DB-9487AC260C8F}"/>
              </a:ext>
            </a:extLst>
          </p:cNvPr>
          <p:cNvSpPr/>
          <p:nvPr/>
        </p:nvSpPr>
        <p:spPr>
          <a:xfrm rot="10800000">
            <a:off x="10549581" y="2627944"/>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351179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89143"/>
            <a:ext cx="3652053" cy="720000"/>
          </a:xfrm>
        </p:spPr>
        <p:txBody>
          <a:bodyPr/>
          <a:lstStyle/>
          <a:p>
            <a:r>
              <a:rPr lang="en-US" dirty="0"/>
              <a:t>Measurement 4</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Jobs and Income Growth for Homeless Persons in CoC Program-funded Projects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3938038892"/>
              </p:ext>
            </p:extLst>
          </p:nvPr>
        </p:nvGraphicFramePr>
        <p:xfrm>
          <a:off x="5705042" y="1252462"/>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2025</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16</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17</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-6</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61%</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25%</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-36%</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606131"/>
            <a:ext cx="6311906" cy="646331"/>
          </a:xfrm>
          <a:prstGeom prst="rect">
            <a:avLst/>
          </a:prstGeom>
          <a:noFill/>
        </p:spPr>
        <p:txBody>
          <a:bodyPr wrap="square" rtlCol="0">
            <a:spAutoFit/>
          </a:bodyPr>
          <a:lstStyle/>
          <a:p>
            <a:r>
              <a:rPr lang="en-US" b="1" dirty="0"/>
              <a:t>4.5 – CHANGE IN NON-EMPLOYMENT CASH INCOME FOR ADULT SYSTEM </a:t>
            </a:r>
            <a:r>
              <a:rPr lang="en-US" b="1" u="sng" dirty="0"/>
              <a:t>LEAVERS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2965312148"/>
              </p:ext>
            </p:extLst>
          </p:nvPr>
        </p:nvGraphicFramePr>
        <p:xfrm>
          <a:off x="5705042" y="3976351"/>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2025</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16</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17</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61%</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32%</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-29%</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705042" y="3493360"/>
            <a:ext cx="6311906" cy="369332"/>
          </a:xfrm>
          <a:prstGeom prst="rect">
            <a:avLst/>
          </a:prstGeom>
          <a:noFill/>
        </p:spPr>
        <p:txBody>
          <a:bodyPr wrap="square" rtlCol="0">
            <a:spAutoFit/>
          </a:bodyPr>
          <a:lstStyle/>
          <a:p>
            <a:r>
              <a:rPr lang="en-US" b="1" dirty="0"/>
              <a:t>4.6 – CHANGE IN TOTAL INCOME FOR ADULT SYSTEM </a:t>
            </a:r>
            <a:r>
              <a:rPr lang="en-US" b="1" u="sng" dirty="0"/>
              <a:t>LEAVERS</a:t>
            </a:r>
          </a:p>
        </p:txBody>
      </p:sp>
      <p:sp>
        <p:nvSpPr>
          <p:cNvPr id="2" name="TextBox 1">
            <a:extLst>
              <a:ext uri="{FF2B5EF4-FFF2-40B4-BE49-F238E27FC236}">
                <a16:creationId xmlns:a16="http://schemas.microsoft.com/office/drawing/2014/main" id="{665F32A7-078E-4034-803F-27298476F1D6}"/>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5" name="Slide Number Placeholder 4">
            <a:extLst>
              <a:ext uri="{FF2B5EF4-FFF2-40B4-BE49-F238E27FC236}">
                <a16:creationId xmlns:a16="http://schemas.microsoft.com/office/drawing/2014/main" id="{9F11D332-BC29-4B0F-8276-6C2DACB40483}"/>
              </a:ext>
            </a:extLst>
          </p:cNvPr>
          <p:cNvSpPr>
            <a:spLocks noGrp="1"/>
          </p:cNvSpPr>
          <p:nvPr>
            <p:ph type="sldNum" sz="quarter" idx="56"/>
          </p:nvPr>
        </p:nvSpPr>
        <p:spPr/>
        <p:txBody>
          <a:bodyPr/>
          <a:lstStyle/>
          <a:p>
            <a:fld id="{B67B645E-C5E5-4727-B977-D372A0AA71D9}" type="slidenum">
              <a:rPr lang="en-US" noProof="0" smtClean="0"/>
              <a:pPr/>
              <a:t>16</a:t>
            </a:fld>
            <a:endParaRPr lang="en-US" noProof="0" dirty="0"/>
          </a:p>
        </p:txBody>
      </p:sp>
      <p:sp>
        <p:nvSpPr>
          <p:cNvPr id="6" name="TextBox 5">
            <a:extLst>
              <a:ext uri="{FF2B5EF4-FFF2-40B4-BE49-F238E27FC236}">
                <a16:creationId xmlns:a16="http://schemas.microsoft.com/office/drawing/2014/main" id="{50D645EF-C63D-8344-D143-13852FBAF048}"/>
              </a:ext>
            </a:extLst>
          </p:cNvPr>
          <p:cNvSpPr txBox="1"/>
          <p:nvPr/>
        </p:nvSpPr>
        <p:spPr>
          <a:xfrm>
            <a:off x="7085097" y="6129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2024 National average = 39%</a:t>
            </a:r>
          </a:p>
        </p:txBody>
      </p:sp>
      <p:sp>
        <p:nvSpPr>
          <p:cNvPr id="10" name="Arrow: Down 9">
            <a:extLst>
              <a:ext uri="{FF2B5EF4-FFF2-40B4-BE49-F238E27FC236}">
                <a16:creationId xmlns:a16="http://schemas.microsoft.com/office/drawing/2014/main" id="{AFE4D873-131E-B262-110A-B16F313ACFCC}"/>
              </a:ext>
            </a:extLst>
          </p:cNvPr>
          <p:cNvSpPr/>
          <p:nvPr/>
        </p:nvSpPr>
        <p:spPr>
          <a:xfrm>
            <a:off x="10549580" y="5515421"/>
            <a:ext cx="217531" cy="279847"/>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B35A6E7E-7C07-7843-6A39-6036FFEB7224}"/>
              </a:ext>
            </a:extLst>
          </p:cNvPr>
          <p:cNvSpPr/>
          <p:nvPr/>
        </p:nvSpPr>
        <p:spPr>
          <a:xfrm>
            <a:off x="10556207" y="2785475"/>
            <a:ext cx="217531" cy="279847"/>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70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17</a:t>
            </a:fld>
            <a:endParaRPr lang="en-US" dirty="0"/>
          </a:p>
        </p:txBody>
      </p:sp>
      <p:sp>
        <p:nvSpPr>
          <p:cNvPr id="15" name="Title 2">
            <a:extLst>
              <a:ext uri="{FF2B5EF4-FFF2-40B4-BE49-F238E27FC236}">
                <a16:creationId xmlns:a16="http://schemas.microsoft.com/office/drawing/2014/main" id="{717C6B32-AA40-41E6-BE44-AD28259B06F8}"/>
              </a:ext>
            </a:extLst>
          </p:cNvPr>
          <p:cNvSpPr txBox="1">
            <a:spLocks/>
          </p:cNvSpPr>
          <p:nvPr/>
        </p:nvSpPr>
        <p:spPr bwMode="gray">
          <a:xfrm>
            <a:off x="264695" y="1214952"/>
            <a:ext cx="3874168"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4</a:t>
            </a:r>
          </a:p>
        </p:txBody>
      </p:sp>
      <p:sp>
        <p:nvSpPr>
          <p:cNvPr id="18" name="Subtitle 3">
            <a:extLst>
              <a:ext uri="{FF2B5EF4-FFF2-40B4-BE49-F238E27FC236}">
                <a16:creationId xmlns:a16="http://schemas.microsoft.com/office/drawing/2014/main" id="{A9B7B53A-6A49-4969-BB52-AA54DBCE2A98}"/>
              </a:ext>
            </a:extLst>
          </p:cNvPr>
          <p:cNvSpPr txBox="1">
            <a:spLocks/>
          </p:cNvSpPr>
          <p:nvPr/>
        </p:nvSpPr>
        <p:spPr bwMode="gray">
          <a:xfrm>
            <a:off x="6422339" y="755076"/>
            <a:ext cx="4625893" cy="36114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accent1"/>
                </a:solidFill>
              </a:rPr>
              <a:t>Recommendations</a:t>
            </a:r>
            <a:r>
              <a:rPr lang="en-US" dirty="0">
                <a:solidFill>
                  <a:schemeClr val="accent1"/>
                </a:solidFill>
              </a:rPr>
              <a:t>:</a:t>
            </a:r>
            <a:endParaRPr lang="en-US" noProof="1">
              <a:solidFill>
                <a:schemeClr val="accent1"/>
              </a:solidFill>
            </a:endParaRPr>
          </a:p>
        </p:txBody>
      </p:sp>
      <p:sp>
        <p:nvSpPr>
          <p:cNvPr id="19" name="TextBox 18">
            <a:extLst>
              <a:ext uri="{FF2B5EF4-FFF2-40B4-BE49-F238E27FC236}">
                <a16:creationId xmlns:a16="http://schemas.microsoft.com/office/drawing/2014/main" id="{8524B203-8397-4B68-AA61-F5EB12B96EE7}"/>
              </a:ext>
            </a:extLst>
          </p:cNvPr>
          <p:cNvSpPr txBox="1"/>
          <p:nvPr/>
        </p:nvSpPr>
        <p:spPr>
          <a:xfrm>
            <a:off x="6355753" y="1293581"/>
            <a:ext cx="49038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50000"/>
                  </a:schemeClr>
                </a:solidFill>
              </a:rPr>
              <a:t>Continue Intensive case management identifying potential income</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Continue to work with participants to initiate or increase non-earned income (e.g. SSI or SSDI)</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Identify sustainable, low-income housing options for households outside of PSH, such as mainstream housing vouchers or set-aside units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Encourage households to initiate or increase earned income where possible</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Continue to track updates in annual assessment data in HMIS</a:t>
            </a:r>
          </a:p>
        </p:txBody>
      </p:sp>
      <p:sp>
        <p:nvSpPr>
          <p:cNvPr id="20" name="Subtitle 3">
            <a:extLst>
              <a:ext uri="{FF2B5EF4-FFF2-40B4-BE49-F238E27FC236}">
                <a16:creationId xmlns:a16="http://schemas.microsoft.com/office/drawing/2014/main" id="{FE16C1AA-32E9-4941-B463-7272370814E4}"/>
              </a:ext>
            </a:extLst>
          </p:cNvPr>
          <p:cNvSpPr txBox="1">
            <a:spLocks/>
          </p:cNvSpPr>
          <p:nvPr/>
        </p:nvSpPr>
        <p:spPr bwMode="gray">
          <a:xfrm>
            <a:off x="422578" y="2329967"/>
            <a:ext cx="4160489" cy="82562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92D050"/>
                </a:solidFill>
              </a:rPr>
              <a:t>Goal:</a:t>
            </a:r>
            <a:r>
              <a:rPr lang="en-US" dirty="0"/>
              <a:t> Increase income across all HUD CoC-funded projects</a:t>
            </a:r>
            <a:endParaRPr lang="en-US" noProof="1"/>
          </a:p>
        </p:txBody>
      </p:sp>
    </p:spTree>
    <p:extLst>
      <p:ext uri="{BB962C8B-B14F-4D97-AF65-F5344CB8AC3E}">
        <p14:creationId xmlns:p14="http://schemas.microsoft.com/office/powerpoint/2010/main" val="73323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E0BF-F5C6-C69A-7B2F-58BDAEF5C6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301C63-ADC2-276A-8142-66BC5DB7562D}"/>
              </a:ext>
            </a:extLst>
          </p:cNvPr>
          <p:cNvSpPr>
            <a:spLocks noGrp="1"/>
          </p:cNvSpPr>
          <p:nvPr>
            <p:ph type="ctrTitle"/>
          </p:nvPr>
        </p:nvSpPr>
        <p:spPr bwMode="gray">
          <a:xfrm>
            <a:off x="7818844" y="1359037"/>
            <a:ext cx="3652053" cy="720000"/>
          </a:xfrm>
        </p:spPr>
        <p:txBody>
          <a:bodyPr/>
          <a:lstStyle/>
          <a:p>
            <a:r>
              <a:rPr lang="en-US" dirty="0"/>
              <a:t>Measurement 5</a:t>
            </a:r>
          </a:p>
        </p:txBody>
      </p:sp>
      <p:sp>
        <p:nvSpPr>
          <p:cNvPr id="4" name="Subtitle 3">
            <a:extLst>
              <a:ext uri="{FF2B5EF4-FFF2-40B4-BE49-F238E27FC236}">
                <a16:creationId xmlns:a16="http://schemas.microsoft.com/office/drawing/2014/main" id="{9C781D00-4F4C-2DDA-020A-C23A6AA870DD}"/>
              </a:ext>
            </a:extLst>
          </p:cNvPr>
          <p:cNvSpPr>
            <a:spLocks noGrp="1"/>
          </p:cNvSpPr>
          <p:nvPr>
            <p:ph type="subTitle" idx="1"/>
          </p:nvPr>
        </p:nvSpPr>
        <p:spPr bwMode="gray">
          <a:xfrm>
            <a:off x="7144871" y="2179782"/>
            <a:ext cx="4751293" cy="720000"/>
          </a:xfrm>
        </p:spPr>
        <p:txBody>
          <a:bodyPr/>
          <a:lstStyle/>
          <a:p>
            <a:pPr algn="l"/>
            <a:r>
              <a:rPr lang="en-US" dirty="0"/>
              <a:t>Number of Persons Homeless for the First Time</a:t>
            </a:r>
            <a:endParaRPr lang="en-US" noProof="1"/>
          </a:p>
        </p:txBody>
      </p:sp>
      <p:sp>
        <p:nvSpPr>
          <p:cNvPr id="2" name="TextBox 1">
            <a:extLst>
              <a:ext uri="{FF2B5EF4-FFF2-40B4-BE49-F238E27FC236}">
                <a16:creationId xmlns:a16="http://schemas.microsoft.com/office/drawing/2014/main" id="{35FE42A4-838D-86A9-6A31-3CDF2C419227}"/>
              </a:ext>
            </a:extLst>
          </p:cNvPr>
          <p:cNvSpPr txBox="1"/>
          <p:nvPr/>
        </p:nvSpPr>
        <p:spPr>
          <a:xfrm>
            <a:off x="7046907" y="3000527"/>
            <a:ext cx="5145093" cy="1200329"/>
          </a:xfrm>
          <a:prstGeom prst="rect">
            <a:avLst/>
          </a:prstGeom>
          <a:noFill/>
        </p:spPr>
        <p:txBody>
          <a:bodyPr wrap="square" rtlCol="0">
            <a:spAutoFit/>
          </a:bodyPr>
          <a:lstStyle/>
          <a:p>
            <a:r>
              <a:rPr lang="en-US" dirty="0">
                <a:solidFill>
                  <a:schemeClr val="bg1">
                    <a:lumMod val="85000"/>
                  </a:schemeClr>
                </a:solidFill>
              </a:rPr>
              <a:t>This metric uses a client’s entry date in relation to any prior project entries to determine whether the entry is a “new” homeless stay or whether the client was homeless in the prior 24 months.</a:t>
            </a:r>
          </a:p>
        </p:txBody>
      </p:sp>
      <p:sp>
        <p:nvSpPr>
          <p:cNvPr id="7" name="TextBox 6">
            <a:extLst>
              <a:ext uri="{FF2B5EF4-FFF2-40B4-BE49-F238E27FC236}">
                <a16:creationId xmlns:a16="http://schemas.microsoft.com/office/drawing/2014/main" id="{99621956-6689-8788-E0EA-58E10F05777E}"/>
              </a:ext>
            </a:extLst>
          </p:cNvPr>
          <p:cNvSpPr txBox="1"/>
          <p:nvPr/>
        </p:nvSpPr>
        <p:spPr>
          <a:xfrm>
            <a:off x="537524" y="6129312"/>
            <a:ext cx="5657088" cy="400110"/>
          </a:xfrm>
          <a:prstGeom prst="rect">
            <a:avLst/>
          </a:prstGeom>
          <a:noFill/>
        </p:spPr>
        <p:txBody>
          <a:bodyPr wrap="square" rtlCol="0">
            <a:spAutoFit/>
          </a:bodyPr>
          <a:lstStyle/>
          <a:p>
            <a:r>
              <a:rPr lang="en-US" sz="2000" b="1" i="1" dirty="0">
                <a:solidFill>
                  <a:schemeClr val="tx1">
                    <a:lumMod val="65000"/>
                    <a:lumOff val="35000"/>
                  </a:schemeClr>
                </a:solidFill>
                <a:highlight>
                  <a:srgbClr val="FFFF00"/>
                </a:highlight>
              </a:rPr>
              <a:t>32 </a:t>
            </a:r>
            <a:r>
              <a:rPr lang="en-US" sz="2000" b="1" i="1" u="sng" dirty="0">
                <a:solidFill>
                  <a:schemeClr val="tx1">
                    <a:lumMod val="65000"/>
                    <a:lumOff val="35000"/>
                  </a:schemeClr>
                </a:solidFill>
                <a:highlight>
                  <a:srgbClr val="FFFF00"/>
                </a:highlight>
              </a:rPr>
              <a:t>MORE</a:t>
            </a:r>
            <a:r>
              <a:rPr lang="en-US" sz="2000" b="1" i="1" dirty="0">
                <a:solidFill>
                  <a:schemeClr val="tx1">
                    <a:lumMod val="65000"/>
                    <a:lumOff val="35000"/>
                  </a:schemeClr>
                </a:solidFill>
                <a:highlight>
                  <a:srgbClr val="FFFF00"/>
                </a:highlight>
              </a:rPr>
              <a:t> people became homeless for the first time</a:t>
            </a:r>
          </a:p>
        </p:txBody>
      </p:sp>
      <p:sp>
        <p:nvSpPr>
          <p:cNvPr id="13" name="TextBox 12">
            <a:extLst>
              <a:ext uri="{FF2B5EF4-FFF2-40B4-BE49-F238E27FC236}">
                <a16:creationId xmlns:a16="http://schemas.microsoft.com/office/drawing/2014/main" id="{9C74E9AC-01E7-9F3B-C718-1761531F0176}"/>
              </a:ext>
            </a:extLst>
          </p:cNvPr>
          <p:cNvSpPr txBox="1"/>
          <p:nvPr/>
        </p:nvSpPr>
        <p:spPr>
          <a:xfrm>
            <a:off x="7709646" y="5249572"/>
            <a:ext cx="4307301" cy="738664"/>
          </a:xfrm>
          <a:prstGeom prst="rect">
            <a:avLst/>
          </a:prstGeom>
          <a:noFill/>
        </p:spPr>
        <p:txBody>
          <a:bodyPr wrap="square">
            <a:spAutoFit/>
          </a:bodyPr>
          <a:lstStyle/>
          <a:p>
            <a:pPr algn="r"/>
            <a:r>
              <a:rPr lang="en-US" sz="1400" dirty="0">
                <a:solidFill>
                  <a:schemeClr val="bg1">
                    <a:lumMod val="85000"/>
                  </a:schemeClr>
                </a:solidFill>
              </a:rPr>
              <a:t>Projects included in this metric: Emergency Shelter (ES), Permanent Supportive Housing (PSH), Rapid Rehousing (RRH), Transitional Housing (TH)</a:t>
            </a:r>
          </a:p>
        </p:txBody>
      </p:sp>
      <p:sp>
        <p:nvSpPr>
          <p:cNvPr id="5" name="Slide Number Placeholder 4">
            <a:extLst>
              <a:ext uri="{FF2B5EF4-FFF2-40B4-BE49-F238E27FC236}">
                <a16:creationId xmlns:a16="http://schemas.microsoft.com/office/drawing/2014/main" id="{FCEA243A-A738-FDB4-2D39-78E1422F4E16}"/>
              </a:ext>
            </a:extLst>
          </p:cNvPr>
          <p:cNvSpPr>
            <a:spLocks noGrp="1"/>
          </p:cNvSpPr>
          <p:nvPr>
            <p:ph type="sldNum" sz="quarter" idx="50"/>
          </p:nvPr>
        </p:nvSpPr>
        <p:spPr/>
        <p:txBody>
          <a:bodyPr/>
          <a:lstStyle/>
          <a:p>
            <a:fld id="{B67B645E-C5E5-4727-B977-D372A0AA71D9}" type="slidenum">
              <a:rPr lang="en-US" noProof="0" smtClean="0"/>
              <a:pPr/>
              <a:t>18</a:t>
            </a:fld>
            <a:endParaRPr lang="en-US" noProof="0" dirty="0"/>
          </a:p>
        </p:txBody>
      </p:sp>
      <p:graphicFrame>
        <p:nvGraphicFramePr>
          <p:cNvPr id="6" name="Chart 5">
            <a:extLst>
              <a:ext uri="{FF2B5EF4-FFF2-40B4-BE49-F238E27FC236}">
                <a16:creationId xmlns:a16="http://schemas.microsoft.com/office/drawing/2014/main" id="{E413CEF1-C7BC-8906-71EA-5B53EE5640B1}"/>
              </a:ext>
            </a:extLst>
          </p:cNvPr>
          <p:cNvGraphicFramePr>
            <a:graphicFrameLocks/>
          </p:cNvGraphicFramePr>
          <p:nvPr>
            <p:extLst>
              <p:ext uri="{D42A27DB-BD31-4B8C-83A1-F6EECF244321}">
                <p14:modId xmlns:p14="http://schemas.microsoft.com/office/powerpoint/2010/main" val="571997967"/>
              </p:ext>
            </p:extLst>
          </p:nvPr>
        </p:nvGraphicFramePr>
        <p:xfrm>
          <a:off x="614051" y="817734"/>
          <a:ext cx="5349427" cy="4065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76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418299" y="1299054"/>
            <a:ext cx="4503395" cy="419983"/>
          </a:xfrm>
        </p:spPr>
        <p:txBody>
          <a:bodyPr/>
          <a:lstStyle/>
          <a:p>
            <a:pPr algn="l"/>
            <a:r>
              <a:rPr lang="en-US" dirty="0">
                <a:solidFill>
                  <a:schemeClr val="accent1"/>
                </a:solidFill>
              </a:rPr>
              <a:t>Recommendations:</a:t>
            </a:r>
            <a:r>
              <a:rPr lang="en-US" dirty="0"/>
              <a:t>:</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418299" y="1834072"/>
            <a:ext cx="514509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Implement diversion and prevention efforts CoC-wide</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Improve discharge planning for people exiting systems of care and institutions</a:t>
            </a:r>
          </a:p>
        </p:txBody>
      </p:sp>
      <p:sp>
        <p:nvSpPr>
          <p:cNvPr id="11" name="TextBox 10">
            <a:extLst>
              <a:ext uri="{FF2B5EF4-FFF2-40B4-BE49-F238E27FC236}">
                <a16:creationId xmlns:a16="http://schemas.microsoft.com/office/drawing/2014/main" id="{B6346D77-76A7-4591-9985-AE43C99A34F6}"/>
              </a:ext>
            </a:extLst>
          </p:cNvPr>
          <p:cNvSpPr txBox="1"/>
          <p:nvPr/>
        </p:nvSpPr>
        <p:spPr>
          <a:xfrm>
            <a:off x="7225976" y="2828835"/>
            <a:ext cx="4854147" cy="1200329"/>
          </a:xfrm>
          <a:prstGeom prst="rect">
            <a:avLst/>
          </a:prstGeom>
          <a:noFill/>
        </p:spPr>
        <p:txBody>
          <a:bodyPr wrap="square">
            <a:spAutoFit/>
          </a:bodyPr>
          <a:lstStyle/>
          <a:p>
            <a:pPr algn="l"/>
            <a:r>
              <a:rPr lang="en-US" sz="2400" i="1" dirty="0">
                <a:solidFill>
                  <a:srgbClr val="92D050"/>
                </a:solidFill>
              </a:rPr>
              <a:t>Goal:</a:t>
            </a:r>
            <a:r>
              <a:rPr lang="en-US" sz="2400" i="1" dirty="0">
                <a:solidFill>
                  <a:schemeClr val="bg1">
                    <a:lumMod val="85000"/>
                  </a:schemeClr>
                </a:solidFill>
              </a:rPr>
              <a:t> Decrease number of persons who become homeless for the first time</a:t>
            </a:r>
            <a:endParaRPr lang="en-US" sz="2400" i="1" noProof="1">
              <a:solidFill>
                <a:schemeClr val="bg1">
                  <a:lumMod val="85000"/>
                </a:schemeClr>
              </a:solidFill>
            </a:endParaRPr>
          </a:p>
        </p:txBody>
      </p:sp>
      <p:sp>
        <p:nvSpPr>
          <p:cNvPr id="5" name="Slide Number Placeholder 4">
            <a:extLst>
              <a:ext uri="{FF2B5EF4-FFF2-40B4-BE49-F238E27FC236}">
                <a16:creationId xmlns:a16="http://schemas.microsoft.com/office/drawing/2014/main" id="{7427DB1C-B9DE-43C3-84AD-BFBA498B31B3}"/>
              </a:ext>
            </a:extLst>
          </p:cNvPr>
          <p:cNvSpPr>
            <a:spLocks noGrp="1"/>
          </p:cNvSpPr>
          <p:nvPr>
            <p:ph type="sldNum" sz="quarter" idx="50"/>
          </p:nvPr>
        </p:nvSpPr>
        <p:spPr/>
        <p:txBody>
          <a:bodyPr/>
          <a:lstStyle/>
          <a:p>
            <a:fld id="{B67B645E-C5E5-4727-B977-D372A0AA71D9}" type="slidenum">
              <a:rPr lang="en-US" noProof="0" smtClean="0"/>
              <a:pPr/>
              <a:t>19</a:t>
            </a:fld>
            <a:endParaRPr lang="en-US" noProof="0" dirty="0"/>
          </a:p>
        </p:txBody>
      </p:sp>
      <p:sp>
        <p:nvSpPr>
          <p:cNvPr id="9" name="Title 2">
            <a:extLst>
              <a:ext uri="{FF2B5EF4-FFF2-40B4-BE49-F238E27FC236}">
                <a16:creationId xmlns:a16="http://schemas.microsoft.com/office/drawing/2014/main" id="{0E4B12D0-1A41-4EDA-888E-82C1190CBE65}"/>
              </a:ext>
            </a:extLst>
          </p:cNvPr>
          <p:cNvSpPr>
            <a:spLocks noGrp="1"/>
          </p:cNvSpPr>
          <p:nvPr>
            <p:ph type="ctrTitle"/>
          </p:nvPr>
        </p:nvSpPr>
        <p:spPr bwMode="gray">
          <a:xfrm>
            <a:off x="7818844" y="1359037"/>
            <a:ext cx="3652053" cy="720000"/>
          </a:xfrm>
        </p:spPr>
        <p:txBody>
          <a:bodyPr/>
          <a:lstStyle/>
          <a:p>
            <a:r>
              <a:rPr lang="en-US" dirty="0"/>
              <a:t>Measurement 5</a:t>
            </a:r>
          </a:p>
        </p:txBody>
      </p:sp>
    </p:spTree>
    <p:extLst>
      <p:ext uri="{BB962C8B-B14F-4D97-AF65-F5344CB8AC3E}">
        <p14:creationId xmlns:p14="http://schemas.microsoft.com/office/powerpoint/2010/main" val="181264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bwMode="gray">
          <a:xfrm>
            <a:off x="332695" y="478643"/>
            <a:ext cx="4572169" cy="2333862"/>
          </a:xfrm>
        </p:spPr>
        <p:txBody>
          <a:bodyPr/>
          <a:lstStyle/>
          <a:p>
            <a:pPr algn="l"/>
            <a:r>
              <a:rPr lang="en-US" sz="4000" dirty="0"/>
              <a:t>About the System Performance Measures report</a:t>
            </a:r>
          </a:p>
        </p:txBody>
      </p:sp>
      <p:pic>
        <p:nvPicPr>
          <p:cNvPr id="6" name="Picture Placeholder 11" descr="Laptop">
            <a:extLst>
              <a:ext uri="{FF2B5EF4-FFF2-40B4-BE49-F238E27FC236}">
                <a16:creationId xmlns:a16="http://schemas.microsoft.com/office/drawing/2014/main" id="{B7B7E060-7FE0-4C99-82F3-CA865FE09F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5549" y="237744"/>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p:spPr>
      </p:pic>
      <p:sp>
        <p:nvSpPr>
          <p:cNvPr id="10" name="TextBox 9">
            <a:extLst>
              <a:ext uri="{FF2B5EF4-FFF2-40B4-BE49-F238E27FC236}">
                <a16:creationId xmlns:a16="http://schemas.microsoft.com/office/drawing/2014/main" id="{93EE0237-D583-4AAF-8CA8-0BD1673F88B1}"/>
              </a:ext>
            </a:extLst>
          </p:cNvPr>
          <p:cNvSpPr txBox="1"/>
          <p:nvPr/>
        </p:nvSpPr>
        <p:spPr>
          <a:xfrm>
            <a:off x="199613" y="2708679"/>
            <a:ext cx="4729018" cy="2862322"/>
          </a:xfrm>
          <a:prstGeom prst="rect">
            <a:avLst/>
          </a:prstGeom>
          <a:noFill/>
        </p:spPr>
        <p:txBody>
          <a:bodyPr wrap="square">
            <a:spAutoFit/>
          </a:bodyPr>
          <a:lstStyle/>
          <a:p>
            <a:r>
              <a:rPr lang="en-US" sz="2000" dirty="0">
                <a:solidFill>
                  <a:schemeClr val="bg1"/>
                </a:solidFill>
              </a:rPr>
              <a:t>HUD has developed seven system-level performance measures to help communities gauge their progress in preventing and ending homelessness. </a:t>
            </a:r>
          </a:p>
          <a:p>
            <a:endParaRPr lang="en-US" sz="2000" noProof="1">
              <a:solidFill>
                <a:schemeClr val="bg1"/>
              </a:solidFill>
            </a:endParaRPr>
          </a:p>
          <a:p>
            <a:r>
              <a:rPr lang="en-US" sz="2000" noProof="1">
                <a:solidFill>
                  <a:schemeClr val="bg1"/>
                </a:solidFill>
              </a:rPr>
              <a:t>The performance measures are interrelated and, when analyzed relative to each other, provide a more complete picture of system performance. </a:t>
            </a:r>
          </a:p>
        </p:txBody>
      </p:sp>
      <p:sp>
        <p:nvSpPr>
          <p:cNvPr id="11" name="TextBox 10">
            <a:extLst>
              <a:ext uri="{FF2B5EF4-FFF2-40B4-BE49-F238E27FC236}">
                <a16:creationId xmlns:a16="http://schemas.microsoft.com/office/drawing/2014/main" id="{2F550D0B-6C03-4EF3-8756-EB01C1CE49F2}"/>
              </a:ext>
            </a:extLst>
          </p:cNvPr>
          <p:cNvSpPr txBox="1"/>
          <p:nvPr/>
        </p:nvSpPr>
        <p:spPr>
          <a:xfrm>
            <a:off x="7098139" y="3705068"/>
            <a:ext cx="4343346" cy="2862322"/>
          </a:xfrm>
          <a:prstGeom prst="rect">
            <a:avLst/>
          </a:prstGeom>
          <a:noFill/>
        </p:spPr>
        <p:txBody>
          <a:bodyPr wrap="square">
            <a:spAutoFit/>
          </a:bodyPr>
          <a:lstStyle/>
          <a:p>
            <a:r>
              <a:rPr lang="en-US" sz="2000" b="1" dirty="0">
                <a:solidFill>
                  <a:schemeClr val="bg1"/>
                </a:solidFill>
              </a:rPr>
              <a:t>These reports are also useful for: </a:t>
            </a:r>
          </a:p>
          <a:p>
            <a:endParaRPr lang="en-US" sz="2000" dirty="0">
              <a:solidFill>
                <a:schemeClr val="bg1"/>
              </a:solidFill>
            </a:endParaRPr>
          </a:p>
          <a:p>
            <a:r>
              <a:rPr lang="en-US" sz="2000" dirty="0">
                <a:solidFill>
                  <a:schemeClr val="bg1"/>
                </a:solidFill>
              </a:rPr>
              <a:t>– CoC and ESG recipients to measure project performance; and </a:t>
            </a:r>
          </a:p>
          <a:p>
            <a:endParaRPr lang="en-US" sz="2000" dirty="0">
              <a:solidFill>
                <a:schemeClr val="bg1"/>
              </a:solidFill>
            </a:endParaRPr>
          </a:p>
          <a:p>
            <a:r>
              <a:rPr lang="en-US" sz="2000" dirty="0">
                <a:solidFill>
                  <a:schemeClr val="bg1"/>
                </a:solidFill>
              </a:rPr>
              <a:t>– Continuums and Collaborative Applicants to measure project performance and identify the impact of projects on overall system performance </a:t>
            </a:r>
          </a:p>
        </p:txBody>
      </p:sp>
      <p:sp>
        <p:nvSpPr>
          <p:cNvPr id="2" name="Oval 1">
            <a:extLst>
              <a:ext uri="{FF2B5EF4-FFF2-40B4-BE49-F238E27FC236}">
                <a16:creationId xmlns:a16="http://schemas.microsoft.com/office/drawing/2014/main" id="{C56749D0-9B59-4CC9-8A6F-B1D79D39F8E5}"/>
              </a:ext>
            </a:extLst>
          </p:cNvPr>
          <p:cNvSpPr/>
          <p:nvPr/>
        </p:nvSpPr>
        <p:spPr>
          <a:xfrm>
            <a:off x="11735834" y="6385682"/>
            <a:ext cx="287216" cy="281354"/>
          </a:xfrm>
          <a:prstGeom prst="ellipse">
            <a:avLst/>
          </a:prstGeom>
          <a:solidFill>
            <a:schemeClr val="tx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lt1"/>
                </a:solidFill>
              </a:rPr>
              <a:t>2</a:t>
            </a:r>
            <a:endParaRPr lang="en-US" sz="1400" b="1" dirty="0">
              <a:solidFill>
                <a:schemeClr val="lt1"/>
              </a:solidFill>
            </a:endParaRPr>
          </a:p>
        </p:txBody>
      </p:sp>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32D37-D23E-728F-B925-59B1E99D1A49}"/>
            </a:ext>
          </a:extLst>
        </p:cNvPr>
        <p:cNvGrpSpPr/>
        <p:nvPr/>
      </p:nvGrpSpPr>
      <p:grpSpPr>
        <a:xfrm>
          <a:off x="0" y="0"/>
          <a:ext cx="0" cy="0"/>
          <a:chOff x="0" y="0"/>
          <a:chExt cx="0" cy="0"/>
        </a:xfrm>
      </p:grpSpPr>
      <p:sp>
        <p:nvSpPr>
          <p:cNvPr id="21" name="Title 2">
            <a:extLst>
              <a:ext uri="{FF2B5EF4-FFF2-40B4-BE49-F238E27FC236}">
                <a16:creationId xmlns:a16="http://schemas.microsoft.com/office/drawing/2014/main" id="{6928AEEE-0A2D-5B03-4549-3ADB7FEE6C19}"/>
              </a:ext>
            </a:extLst>
          </p:cNvPr>
          <p:cNvSpPr>
            <a:spLocks noGrp="1"/>
          </p:cNvSpPr>
          <p:nvPr>
            <p:ph type="ctrTitle"/>
          </p:nvPr>
        </p:nvSpPr>
        <p:spPr bwMode="gray">
          <a:xfrm>
            <a:off x="269658" y="357364"/>
            <a:ext cx="3652053" cy="720000"/>
          </a:xfrm>
        </p:spPr>
        <p:txBody>
          <a:bodyPr/>
          <a:lstStyle/>
          <a:p>
            <a:r>
              <a:rPr lang="en-US" dirty="0"/>
              <a:t>Measurement 7</a:t>
            </a:r>
          </a:p>
        </p:txBody>
      </p:sp>
      <p:sp>
        <p:nvSpPr>
          <p:cNvPr id="22" name="Subtitle 3">
            <a:extLst>
              <a:ext uri="{FF2B5EF4-FFF2-40B4-BE49-F238E27FC236}">
                <a16:creationId xmlns:a16="http://schemas.microsoft.com/office/drawing/2014/main" id="{D58E0A3B-BD2B-567A-88C6-03702B8A1469}"/>
              </a:ext>
            </a:extLst>
          </p:cNvPr>
          <p:cNvSpPr>
            <a:spLocks noGrp="1"/>
          </p:cNvSpPr>
          <p:nvPr>
            <p:ph type="subTitle" idx="1"/>
          </p:nvPr>
        </p:nvSpPr>
        <p:spPr bwMode="gray">
          <a:xfrm>
            <a:off x="140087" y="1143042"/>
            <a:ext cx="4678802" cy="983886"/>
          </a:xfrm>
        </p:spPr>
        <p:txBody>
          <a:bodyPr/>
          <a:lstStyle/>
          <a:p>
            <a:pPr algn="l"/>
            <a:r>
              <a:rPr lang="en-US" dirty="0"/>
              <a:t>Successful Placement from Street Outreach and Successful Placement in or Retention of Permanent Housing</a:t>
            </a:r>
            <a:endParaRPr lang="en-US" noProof="1"/>
          </a:p>
        </p:txBody>
      </p:sp>
      <p:sp>
        <p:nvSpPr>
          <p:cNvPr id="23" name="TextBox 22">
            <a:extLst>
              <a:ext uri="{FF2B5EF4-FFF2-40B4-BE49-F238E27FC236}">
                <a16:creationId xmlns:a16="http://schemas.microsoft.com/office/drawing/2014/main" id="{F5896443-BCE1-4AD0-789E-7CAAA3AA9C24}"/>
              </a:ext>
            </a:extLst>
          </p:cNvPr>
          <p:cNvSpPr txBox="1"/>
          <p:nvPr/>
        </p:nvSpPr>
        <p:spPr>
          <a:xfrm>
            <a:off x="140087" y="2371537"/>
            <a:ext cx="5066889" cy="2646878"/>
          </a:xfrm>
          <a:prstGeom prst="rect">
            <a:avLst/>
          </a:prstGeom>
          <a:noFill/>
        </p:spPr>
        <p:txBody>
          <a:bodyPr wrap="square" rtlCol="0">
            <a:spAutoFit/>
          </a:bodyPr>
          <a:lstStyle/>
          <a:p>
            <a:r>
              <a:rPr lang="en-US" sz="2000" b="1" dirty="0">
                <a:solidFill>
                  <a:schemeClr val="bg1">
                    <a:lumMod val="85000"/>
                  </a:schemeClr>
                </a:solidFill>
              </a:rPr>
              <a:t>Measure 7a.1 Change in exits to PH destinations from Street Outreach Programs</a:t>
            </a:r>
          </a:p>
          <a:p>
            <a:endParaRPr lang="en-US" dirty="0">
              <a:solidFill>
                <a:schemeClr val="bg1">
                  <a:lumMod val="85000"/>
                </a:schemeClr>
              </a:solidFill>
            </a:endParaRPr>
          </a:p>
          <a:p>
            <a:r>
              <a:rPr lang="en-US" dirty="0">
                <a:solidFill>
                  <a:schemeClr val="bg1">
                    <a:lumMod val="85000"/>
                  </a:schemeClr>
                </a:solidFill>
              </a:rPr>
              <a:t>This metric uses counts of client level HMIS data to show placements from Street Outreach into Temporary and Permanent Housing and Permanent Housing Placements and Retention in PH projects. It includes three tables – this table focuses on placements to PH from Street Outreach.</a:t>
            </a:r>
          </a:p>
        </p:txBody>
      </p:sp>
      <p:sp>
        <p:nvSpPr>
          <p:cNvPr id="15" name="TextBox 14">
            <a:extLst>
              <a:ext uri="{FF2B5EF4-FFF2-40B4-BE49-F238E27FC236}">
                <a16:creationId xmlns:a16="http://schemas.microsoft.com/office/drawing/2014/main" id="{9ABD4E8D-9E78-64D9-5B98-AE1ED441A937}"/>
              </a:ext>
            </a:extLst>
          </p:cNvPr>
          <p:cNvSpPr txBox="1"/>
          <p:nvPr/>
        </p:nvSpPr>
        <p:spPr>
          <a:xfrm>
            <a:off x="187084" y="5311735"/>
            <a:ext cx="4307301" cy="307777"/>
          </a:xfrm>
          <a:prstGeom prst="rect">
            <a:avLst/>
          </a:prstGeom>
          <a:noFill/>
        </p:spPr>
        <p:txBody>
          <a:bodyPr wrap="square">
            <a:spAutoFit/>
          </a:bodyPr>
          <a:lstStyle/>
          <a:p>
            <a:r>
              <a:rPr lang="en-US" sz="1400" dirty="0">
                <a:solidFill>
                  <a:schemeClr val="bg1">
                    <a:lumMod val="85000"/>
                  </a:schemeClr>
                </a:solidFill>
              </a:rPr>
              <a:t>Projects included in this metric: Street Outreach (</a:t>
            </a:r>
            <a:r>
              <a:rPr lang="en-US" sz="1400">
                <a:solidFill>
                  <a:schemeClr val="bg1">
                    <a:lumMod val="85000"/>
                  </a:schemeClr>
                </a:solidFill>
              </a:rPr>
              <a:t>SO)</a:t>
            </a:r>
            <a:endParaRPr lang="en-US" sz="1400" dirty="0">
              <a:solidFill>
                <a:schemeClr val="bg1">
                  <a:lumMod val="85000"/>
                </a:schemeClr>
              </a:solidFill>
            </a:endParaRPr>
          </a:p>
        </p:txBody>
      </p:sp>
      <p:sp>
        <p:nvSpPr>
          <p:cNvPr id="2" name="Slide Number Placeholder 1">
            <a:extLst>
              <a:ext uri="{FF2B5EF4-FFF2-40B4-BE49-F238E27FC236}">
                <a16:creationId xmlns:a16="http://schemas.microsoft.com/office/drawing/2014/main" id="{3FCA9CD1-8CB2-10E7-B8D3-877B715825FF}"/>
              </a:ext>
            </a:extLst>
          </p:cNvPr>
          <p:cNvSpPr>
            <a:spLocks noGrp="1"/>
          </p:cNvSpPr>
          <p:nvPr>
            <p:ph type="sldNum" sz="quarter" idx="56"/>
          </p:nvPr>
        </p:nvSpPr>
        <p:spPr/>
        <p:txBody>
          <a:bodyPr/>
          <a:lstStyle/>
          <a:p>
            <a:fld id="{B67B645E-C5E5-4727-B977-D372A0AA71D9}" type="slidenum">
              <a:rPr lang="en-US" noProof="0" smtClean="0"/>
              <a:pPr/>
              <a:t>20</a:t>
            </a:fld>
            <a:endParaRPr lang="en-US" noProof="0" dirty="0"/>
          </a:p>
        </p:txBody>
      </p:sp>
      <p:graphicFrame>
        <p:nvGraphicFramePr>
          <p:cNvPr id="3" name="Chart 2">
            <a:extLst>
              <a:ext uri="{FF2B5EF4-FFF2-40B4-BE49-F238E27FC236}">
                <a16:creationId xmlns:a16="http://schemas.microsoft.com/office/drawing/2014/main" id="{7625A204-AAAB-DE7E-9F2A-20E3237257ED}"/>
              </a:ext>
            </a:extLst>
          </p:cNvPr>
          <p:cNvGraphicFramePr>
            <a:graphicFrameLocks/>
          </p:cNvGraphicFramePr>
          <p:nvPr>
            <p:extLst>
              <p:ext uri="{D42A27DB-BD31-4B8C-83A1-F6EECF244321}">
                <p14:modId xmlns:p14="http://schemas.microsoft.com/office/powerpoint/2010/main" val="1224181884"/>
              </p:ext>
            </p:extLst>
          </p:nvPr>
        </p:nvGraphicFramePr>
        <p:xfrm>
          <a:off x="5984291" y="980059"/>
          <a:ext cx="5677622" cy="4331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28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A44B5-31CD-A616-FC57-96B60446F600}"/>
            </a:ext>
          </a:extLst>
        </p:cNvPr>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B38C6476-74E0-6770-7691-AE05086AD8DF}"/>
              </a:ext>
            </a:extLst>
          </p:cNvPr>
          <p:cNvSpPr>
            <a:spLocks noGrp="1"/>
          </p:cNvSpPr>
          <p:nvPr>
            <p:ph type="sldNum" sz="quarter" idx="56"/>
          </p:nvPr>
        </p:nvSpPr>
        <p:spPr/>
        <p:txBody>
          <a:bodyPr/>
          <a:lstStyle/>
          <a:p>
            <a:fld id="{B67B645E-C5E5-4727-B977-D372A0AA71D9}" type="slidenum">
              <a:rPr lang="en-US" smtClean="0"/>
              <a:pPr/>
              <a:t>21</a:t>
            </a:fld>
            <a:endParaRPr lang="en-US" dirty="0"/>
          </a:p>
        </p:txBody>
      </p:sp>
      <p:sp>
        <p:nvSpPr>
          <p:cNvPr id="22" name="Subtitle 3">
            <a:extLst>
              <a:ext uri="{FF2B5EF4-FFF2-40B4-BE49-F238E27FC236}">
                <a16:creationId xmlns:a16="http://schemas.microsoft.com/office/drawing/2014/main" id="{23B1E06B-E9D9-7AA2-133B-C0DBD1A8CAE4}"/>
              </a:ext>
            </a:extLst>
          </p:cNvPr>
          <p:cNvSpPr>
            <a:spLocks noGrp="1"/>
          </p:cNvSpPr>
          <p:nvPr>
            <p:ph type="subTitle" idx="1"/>
          </p:nvPr>
        </p:nvSpPr>
        <p:spPr bwMode="gray">
          <a:xfrm>
            <a:off x="123092" y="1754884"/>
            <a:ext cx="4888524" cy="983886"/>
          </a:xfrm>
        </p:spPr>
        <p:txBody>
          <a:bodyPr/>
          <a:lstStyle/>
          <a:p>
            <a:pPr algn="l"/>
            <a:r>
              <a:rPr lang="en-US" sz="2000" b="1" dirty="0">
                <a:solidFill>
                  <a:schemeClr val="bg1">
                    <a:lumMod val="85000"/>
                  </a:schemeClr>
                </a:solidFill>
              </a:rPr>
              <a:t>Measure 7b.1 </a:t>
            </a:r>
            <a:r>
              <a:rPr lang="en-US" sz="2000" b="1" dirty="0"/>
              <a:t>Change in exits from ES, SH, TH, RRH, PH to permanent housing destinations</a:t>
            </a:r>
            <a:endParaRPr lang="en-US" sz="2000" b="1" noProof="1"/>
          </a:p>
        </p:txBody>
      </p:sp>
      <p:sp>
        <p:nvSpPr>
          <p:cNvPr id="23" name="TextBox 22">
            <a:extLst>
              <a:ext uri="{FF2B5EF4-FFF2-40B4-BE49-F238E27FC236}">
                <a16:creationId xmlns:a16="http://schemas.microsoft.com/office/drawing/2014/main" id="{7FE7067C-ED50-18EC-1BB7-F0931EDD6482}"/>
              </a:ext>
            </a:extLst>
          </p:cNvPr>
          <p:cNvSpPr txBox="1"/>
          <p:nvPr/>
        </p:nvSpPr>
        <p:spPr>
          <a:xfrm>
            <a:off x="179189" y="2851369"/>
            <a:ext cx="5066889" cy="923330"/>
          </a:xfrm>
          <a:prstGeom prst="rect">
            <a:avLst/>
          </a:prstGeom>
          <a:noFill/>
        </p:spPr>
        <p:txBody>
          <a:bodyPr wrap="square" rtlCol="0">
            <a:spAutoFit/>
          </a:bodyPr>
          <a:lstStyle/>
          <a:p>
            <a:r>
              <a:rPr lang="en-US" dirty="0">
                <a:solidFill>
                  <a:schemeClr val="bg1">
                    <a:lumMod val="85000"/>
                  </a:schemeClr>
                </a:solidFill>
              </a:rPr>
              <a:t>This metric looks at clients exited from ES, SH, TH, RRH and PH projects who exited to permanent housing destinations</a:t>
            </a:r>
          </a:p>
        </p:txBody>
      </p:sp>
      <p:sp>
        <p:nvSpPr>
          <p:cNvPr id="9" name="TextBox 8">
            <a:extLst>
              <a:ext uri="{FF2B5EF4-FFF2-40B4-BE49-F238E27FC236}">
                <a16:creationId xmlns:a16="http://schemas.microsoft.com/office/drawing/2014/main" id="{C44B3C79-C0B5-C82B-76BA-B7412B768576}"/>
              </a:ext>
            </a:extLst>
          </p:cNvPr>
          <p:cNvSpPr txBox="1"/>
          <p:nvPr/>
        </p:nvSpPr>
        <p:spPr>
          <a:xfrm>
            <a:off x="179189" y="5153208"/>
            <a:ext cx="4307301" cy="738664"/>
          </a:xfrm>
          <a:prstGeom prst="rect">
            <a:avLst/>
          </a:prstGeom>
          <a:noFill/>
        </p:spPr>
        <p:txBody>
          <a:bodyPr wrap="square">
            <a:spAutoFit/>
          </a:bodyPr>
          <a:lstStyle/>
          <a:p>
            <a:r>
              <a:rPr lang="en-US" sz="1400" dirty="0">
                <a:solidFill>
                  <a:schemeClr val="bg1">
                    <a:lumMod val="85000"/>
                  </a:schemeClr>
                </a:solidFill>
              </a:rPr>
              <a:t>Projects included in this metric: Emergency Shelter (ES), Safe Haven (SH), Transitional Housing (TH), Rapid Rehousing (RRH), and Other Permanent Housing (OPH).</a:t>
            </a:r>
          </a:p>
        </p:txBody>
      </p:sp>
      <p:sp>
        <p:nvSpPr>
          <p:cNvPr id="10" name="Title 2">
            <a:extLst>
              <a:ext uri="{FF2B5EF4-FFF2-40B4-BE49-F238E27FC236}">
                <a16:creationId xmlns:a16="http://schemas.microsoft.com/office/drawing/2014/main" id="{5D4DA70F-6C74-7021-C572-9FE47D94794A}"/>
              </a:ext>
            </a:extLst>
          </p:cNvPr>
          <p:cNvSpPr txBox="1">
            <a:spLocks/>
          </p:cNvSpPr>
          <p:nvPr/>
        </p:nvSpPr>
        <p:spPr bwMode="gray">
          <a:xfrm>
            <a:off x="269658" y="357364"/>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graphicFrame>
        <p:nvGraphicFramePr>
          <p:cNvPr id="3" name="Chart 2">
            <a:extLst>
              <a:ext uri="{FF2B5EF4-FFF2-40B4-BE49-F238E27FC236}">
                <a16:creationId xmlns:a16="http://schemas.microsoft.com/office/drawing/2014/main" id="{CDD9CF79-7D7E-B220-D1AA-090724EB4492}"/>
              </a:ext>
            </a:extLst>
          </p:cNvPr>
          <p:cNvGraphicFramePr>
            <a:graphicFrameLocks/>
          </p:cNvGraphicFramePr>
          <p:nvPr>
            <p:extLst>
              <p:ext uri="{D42A27DB-BD31-4B8C-83A1-F6EECF244321}">
                <p14:modId xmlns:p14="http://schemas.microsoft.com/office/powerpoint/2010/main" val="2040166788"/>
              </p:ext>
            </p:extLst>
          </p:nvPr>
        </p:nvGraphicFramePr>
        <p:xfrm>
          <a:off x="5791200" y="1077364"/>
          <a:ext cx="6036365" cy="4075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32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0AD2-078C-A5E5-A39B-B5A8D8703109}"/>
            </a:ext>
          </a:extLst>
        </p:cNvPr>
        <p:cNvGrpSpPr/>
        <p:nvPr/>
      </p:nvGrpSpPr>
      <p:grpSpPr>
        <a:xfrm>
          <a:off x="0" y="0"/>
          <a:ext cx="0" cy="0"/>
          <a:chOff x="0" y="0"/>
          <a:chExt cx="0" cy="0"/>
        </a:xfrm>
      </p:grpSpPr>
      <p:sp>
        <p:nvSpPr>
          <p:cNvPr id="22" name="Subtitle 3">
            <a:extLst>
              <a:ext uri="{FF2B5EF4-FFF2-40B4-BE49-F238E27FC236}">
                <a16:creationId xmlns:a16="http://schemas.microsoft.com/office/drawing/2014/main" id="{0574D218-1BEA-9C30-F7D0-6664B4A96A47}"/>
              </a:ext>
            </a:extLst>
          </p:cNvPr>
          <p:cNvSpPr>
            <a:spLocks noGrp="1"/>
          </p:cNvSpPr>
          <p:nvPr>
            <p:ph type="subTitle" idx="1"/>
          </p:nvPr>
        </p:nvSpPr>
        <p:spPr bwMode="gray">
          <a:xfrm>
            <a:off x="134815" y="1742294"/>
            <a:ext cx="4830377" cy="983886"/>
          </a:xfrm>
        </p:spPr>
        <p:txBody>
          <a:bodyPr/>
          <a:lstStyle/>
          <a:p>
            <a:pPr algn="l"/>
            <a:r>
              <a:rPr lang="en-US" sz="2000" b="1" dirty="0">
                <a:solidFill>
                  <a:schemeClr val="bg1">
                    <a:lumMod val="85000"/>
                  </a:schemeClr>
                </a:solidFill>
              </a:rPr>
              <a:t>Measure 7b.2 </a:t>
            </a:r>
            <a:r>
              <a:rPr lang="en-US" sz="2000" b="1" dirty="0"/>
              <a:t>Change in exit to or retention of permanent housing</a:t>
            </a:r>
            <a:endParaRPr lang="en-US" sz="2000" b="1" noProof="1"/>
          </a:p>
        </p:txBody>
      </p:sp>
      <p:sp>
        <p:nvSpPr>
          <p:cNvPr id="23" name="TextBox 22">
            <a:extLst>
              <a:ext uri="{FF2B5EF4-FFF2-40B4-BE49-F238E27FC236}">
                <a16:creationId xmlns:a16="http://schemas.microsoft.com/office/drawing/2014/main" id="{8FC45C14-D0EB-A674-D7EF-8B37920F6C6F}"/>
              </a:ext>
            </a:extLst>
          </p:cNvPr>
          <p:cNvSpPr txBox="1"/>
          <p:nvPr/>
        </p:nvSpPr>
        <p:spPr>
          <a:xfrm>
            <a:off x="179189" y="2829826"/>
            <a:ext cx="5066889" cy="923330"/>
          </a:xfrm>
          <a:prstGeom prst="rect">
            <a:avLst/>
          </a:prstGeom>
          <a:noFill/>
        </p:spPr>
        <p:txBody>
          <a:bodyPr wrap="square" rtlCol="0">
            <a:spAutoFit/>
          </a:bodyPr>
          <a:lstStyle/>
          <a:p>
            <a:r>
              <a:rPr lang="en-US" dirty="0">
                <a:solidFill>
                  <a:schemeClr val="bg1">
                    <a:lumMod val="85000"/>
                  </a:schemeClr>
                </a:solidFill>
              </a:rPr>
              <a:t>This metric uses counts of clients in all PH projects except RRH, that either remained in the PH projects or exited to other permanent housing destinations. </a:t>
            </a:r>
          </a:p>
        </p:txBody>
      </p:sp>
      <p:sp>
        <p:nvSpPr>
          <p:cNvPr id="8" name="TextBox 7">
            <a:extLst>
              <a:ext uri="{FF2B5EF4-FFF2-40B4-BE49-F238E27FC236}">
                <a16:creationId xmlns:a16="http://schemas.microsoft.com/office/drawing/2014/main" id="{C3C022C8-0459-A082-1699-9B01C2A86477}"/>
              </a:ext>
            </a:extLst>
          </p:cNvPr>
          <p:cNvSpPr txBox="1"/>
          <p:nvPr/>
        </p:nvSpPr>
        <p:spPr>
          <a:xfrm>
            <a:off x="179189" y="5401972"/>
            <a:ext cx="4307301" cy="523220"/>
          </a:xfrm>
          <a:prstGeom prst="rect">
            <a:avLst/>
          </a:prstGeom>
          <a:noFill/>
        </p:spPr>
        <p:txBody>
          <a:bodyPr wrap="square">
            <a:spAutoFit/>
          </a:bodyPr>
          <a:lstStyle/>
          <a:p>
            <a:r>
              <a:rPr lang="en-US" sz="1400" dirty="0">
                <a:solidFill>
                  <a:schemeClr val="bg1">
                    <a:lumMod val="85000"/>
                  </a:schemeClr>
                </a:solidFill>
              </a:rPr>
              <a:t>Projects included in this metric: all Permanent Housing (PH) except for RRH.</a:t>
            </a:r>
          </a:p>
        </p:txBody>
      </p:sp>
      <p:sp>
        <p:nvSpPr>
          <p:cNvPr id="2" name="Slide Number Placeholder 1">
            <a:extLst>
              <a:ext uri="{FF2B5EF4-FFF2-40B4-BE49-F238E27FC236}">
                <a16:creationId xmlns:a16="http://schemas.microsoft.com/office/drawing/2014/main" id="{7A6227E1-4970-D0E6-586B-CA4F4B0110CF}"/>
              </a:ext>
            </a:extLst>
          </p:cNvPr>
          <p:cNvSpPr>
            <a:spLocks noGrp="1"/>
          </p:cNvSpPr>
          <p:nvPr>
            <p:ph type="sldNum" sz="quarter" idx="56"/>
          </p:nvPr>
        </p:nvSpPr>
        <p:spPr/>
        <p:txBody>
          <a:bodyPr/>
          <a:lstStyle/>
          <a:p>
            <a:fld id="{B67B645E-C5E5-4727-B977-D372A0AA71D9}" type="slidenum">
              <a:rPr lang="en-US" noProof="0" smtClean="0"/>
              <a:pPr/>
              <a:t>22</a:t>
            </a:fld>
            <a:endParaRPr lang="en-US" noProof="0" dirty="0"/>
          </a:p>
        </p:txBody>
      </p:sp>
      <p:sp>
        <p:nvSpPr>
          <p:cNvPr id="10" name="Title 2">
            <a:extLst>
              <a:ext uri="{FF2B5EF4-FFF2-40B4-BE49-F238E27FC236}">
                <a16:creationId xmlns:a16="http://schemas.microsoft.com/office/drawing/2014/main" id="{DEA0DD24-B230-A7B4-1B75-1C5514708AF1}"/>
              </a:ext>
            </a:extLst>
          </p:cNvPr>
          <p:cNvSpPr txBox="1">
            <a:spLocks/>
          </p:cNvSpPr>
          <p:nvPr/>
        </p:nvSpPr>
        <p:spPr bwMode="gray">
          <a:xfrm>
            <a:off x="269658" y="357364"/>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graphicFrame>
        <p:nvGraphicFramePr>
          <p:cNvPr id="4" name="Chart 3">
            <a:extLst>
              <a:ext uri="{FF2B5EF4-FFF2-40B4-BE49-F238E27FC236}">
                <a16:creationId xmlns:a16="http://schemas.microsoft.com/office/drawing/2014/main" id="{B43EA785-1ABA-B64F-8D5E-EE053AE37B4B}"/>
              </a:ext>
            </a:extLst>
          </p:cNvPr>
          <p:cNvGraphicFramePr>
            <a:graphicFrameLocks/>
          </p:cNvGraphicFramePr>
          <p:nvPr>
            <p:extLst>
              <p:ext uri="{D42A27DB-BD31-4B8C-83A1-F6EECF244321}">
                <p14:modId xmlns:p14="http://schemas.microsoft.com/office/powerpoint/2010/main" val="2499261197"/>
              </p:ext>
            </p:extLst>
          </p:nvPr>
        </p:nvGraphicFramePr>
        <p:xfrm>
          <a:off x="5830784" y="946383"/>
          <a:ext cx="6042164" cy="405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20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3113-DEDE-8019-2748-4D9B89AEB4B1}"/>
            </a:ext>
          </a:extLst>
        </p:cNvPr>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D9B2D630-2D68-3046-ED26-F97B6EFC20D7}"/>
              </a:ext>
            </a:extLst>
          </p:cNvPr>
          <p:cNvSpPr>
            <a:spLocks noGrp="1"/>
          </p:cNvSpPr>
          <p:nvPr>
            <p:ph type="sldNum" sz="quarter" idx="56"/>
          </p:nvPr>
        </p:nvSpPr>
        <p:spPr/>
        <p:txBody>
          <a:bodyPr/>
          <a:lstStyle/>
          <a:p>
            <a:fld id="{B67B645E-C5E5-4727-B977-D372A0AA71D9}" type="slidenum">
              <a:rPr lang="en-US" smtClean="0"/>
              <a:pPr/>
              <a:t>23</a:t>
            </a:fld>
            <a:endParaRPr lang="en-US" dirty="0"/>
          </a:p>
        </p:txBody>
      </p:sp>
      <p:sp>
        <p:nvSpPr>
          <p:cNvPr id="15" name="Title 2">
            <a:extLst>
              <a:ext uri="{FF2B5EF4-FFF2-40B4-BE49-F238E27FC236}">
                <a16:creationId xmlns:a16="http://schemas.microsoft.com/office/drawing/2014/main" id="{7B5F1012-B202-B50F-F11B-7C41FF5056B4}"/>
              </a:ext>
            </a:extLst>
          </p:cNvPr>
          <p:cNvSpPr txBox="1">
            <a:spLocks/>
          </p:cNvSpPr>
          <p:nvPr/>
        </p:nvSpPr>
        <p:spPr bwMode="gray">
          <a:xfrm>
            <a:off x="264695" y="1214952"/>
            <a:ext cx="3874168"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sp>
        <p:nvSpPr>
          <p:cNvPr id="18" name="Subtitle 3">
            <a:extLst>
              <a:ext uri="{FF2B5EF4-FFF2-40B4-BE49-F238E27FC236}">
                <a16:creationId xmlns:a16="http://schemas.microsoft.com/office/drawing/2014/main" id="{57B415A4-2B7E-73F8-A19E-DA03EBC0CE37}"/>
              </a:ext>
            </a:extLst>
          </p:cNvPr>
          <p:cNvSpPr txBox="1">
            <a:spLocks/>
          </p:cNvSpPr>
          <p:nvPr/>
        </p:nvSpPr>
        <p:spPr bwMode="gray">
          <a:xfrm>
            <a:off x="6422339" y="755076"/>
            <a:ext cx="4625893" cy="36114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accent1"/>
                </a:solidFill>
              </a:rPr>
              <a:t>Recommendations</a:t>
            </a:r>
            <a:r>
              <a:rPr lang="en-US" dirty="0">
                <a:solidFill>
                  <a:schemeClr val="accent1"/>
                </a:solidFill>
              </a:rPr>
              <a:t>:</a:t>
            </a:r>
            <a:endParaRPr lang="en-US" noProof="1">
              <a:solidFill>
                <a:schemeClr val="accent1"/>
              </a:solidFill>
            </a:endParaRPr>
          </a:p>
        </p:txBody>
      </p:sp>
      <p:sp>
        <p:nvSpPr>
          <p:cNvPr id="19" name="TextBox 18">
            <a:extLst>
              <a:ext uri="{FF2B5EF4-FFF2-40B4-BE49-F238E27FC236}">
                <a16:creationId xmlns:a16="http://schemas.microsoft.com/office/drawing/2014/main" id="{9A8645F3-C6F4-9547-24B2-12066846DCB5}"/>
              </a:ext>
            </a:extLst>
          </p:cNvPr>
          <p:cNvSpPr txBox="1"/>
          <p:nvPr/>
        </p:nvSpPr>
        <p:spPr>
          <a:xfrm>
            <a:off x="6355753" y="1293581"/>
            <a:ext cx="49038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50000"/>
                  </a:schemeClr>
                </a:solidFill>
              </a:rPr>
              <a:t>Improve HMIS data accuracy and timeliness to ensure exits and housing outcomes are properly documented</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Implement post-placement support services to promote housing stability and reduce returns to homelessness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Identify and address common barriers to housing retention, including income limitations, behavioral health needs, and landlord/tenant issues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endParaRPr lang="en-US" dirty="0">
              <a:solidFill>
                <a:schemeClr val="accent5">
                  <a:lumMod val="50000"/>
                </a:schemeClr>
              </a:solidFill>
            </a:endParaRPr>
          </a:p>
        </p:txBody>
      </p:sp>
      <p:sp>
        <p:nvSpPr>
          <p:cNvPr id="20" name="Subtitle 3">
            <a:extLst>
              <a:ext uri="{FF2B5EF4-FFF2-40B4-BE49-F238E27FC236}">
                <a16:creationId xmlns:a16="http://schemas.microsoft.com/office/drawing/2014/main" id="{DE800A24-AE66-DCBD-AC79-68C8DB72AF6A}"/>
              </a:ext>
            </a:extLst>
          </p:cNvPr>
          <p:cNvSpPr txBox="1">
            <a:spLocks/>
          </p:cNvSpPr>
          <p:nvPr/>
        </p:nvSpPr>
        <p:spPr bwMode="gray">
          <a:xfrm>
            <a:off x="422578" y="2329967"/>
            <a:ext cx="4160489" cy="82562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92D050"/>
                </a:solidFill>
              </a:rPr>
              <a:t>Goal:</a:t>
            </a:r>
            <a:r>
              <a:rPr lang="en-US" dirty="0"/>
              <a:t> Increase permanent housing placements and improve long-term housing retention across all project types.</a:t>
            </a:r>
            <a:endParaRPr lang="en-US" noProof="1"/>
          </a:p>
        </p:txBody>
      </p:sp>
    </p:spTree>
    <p:extLst>
      <p:ext uri="{BB962C8B-B14F-4D97-AF65-F5344CB8AC3E}">
        <p14:creationId xmlns:p14="http://schemas.microsoft.com/office/powerpoint/2010/main" val="337069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3429BC8-39DE-4A32-9E82-92614E3F35AE}"/>
              </a:ext>
            </a:extLst>
          </p:cNvPr>
          <p:cNvSpPr txBox="1">
            <a:spLocks/>
          </p:cNvSpPr>
          <p:nvPr/>
        </p:nvSpPr>
        <p:spPr bwMode="ltGray">
          <a:xfrm>
            <a:off x="6672711" y="1710305"/>
            <a:ext cx="4643953" cy="940699"/>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4400" b="1" kern="1200" cap="all" spc="-150" baseline="0">
                <a:solidFill>
                  <a:schemeClr val="bg1"/>
                </a:solidFill>
                <a:latin typeface="+mj-lt"/>
                <a:ea typeface="+mj-ea"/>
                <a:cs typeface="+mj-cs"/>
              </a:defRPr>
            </a:lvl1pPr>
          </a:lstStyle>
          <a:p>
            <a:r>
              <a:rPr lang="en-US" dirty="0"/>
              <a:t>Thank  You</a:t>
            </a:r>
          </a:p>
        </p:txBody>
      </p:sp>
      <p:sp>
        <p:nvSpPr>
          <p:cNvPr id="12" name="Subtitle 3">
            <a:extLst>
              <a:ext uri="{FF2B5EF4-FFF2-40B4-BE49-F238E27FC236}">
                <a16:creationId xmlns:a16="http://schemas.microsoft.com/office/drawing/2014/main" id="{F97E3387-85C4-4AF8-8343-0C1E7F5F3E26}"/>
              </a:ext>
            </a:extLst>
          </p:cNvPr>
          <p:cNvSpPr>
            <a:spLocks noGrp="1"/>
          </p:cNvSpPr>
          <p:nvPr>
            <p:ph type="subTitle" idx="1"/>
          </p:nvPr>
        </p:nvSpPr>
        <p:spPr bwMode="gray">
          <a:xfrm>
            <a:off x="7516960" y="3654969"/>
            <a:ext cx="3532528" cy="271807"/>
          </a:xfrm>
        </p:spPr>
        <p:txBody>
          <a:bodyPr/>
          <a:lstStyle/>
          <a:p>
            <a:r>
              <a:rPr lang="en-US" sz="1800" noProof="1"/>
              <a:t>Eric Layton</a:t>
            </a:r>
          </a:p>
        </p:txBody>
      </p:sp>
      <p:sp>
        <p:nvSpPr>
          <p:cNvPr id="14" name="Text Placeholder 6">
            <a:extLst>
              <a:ext uri="{FF2B5EF4-FFF2-40B4-BE49-F238E27FC236}">
                <a16:creationId xmlns:a16="http://schemas.microsoft.com/office/drawing/2014/main" id="{D05B1694-38DC-461B-B488-C50B5909F8C3}"/>
              </a:ext>
            </a:extLst>
          </p:cNvPr>
          <p:cNvSpPr txBox="1">
            <a:spLocks/>
          </p:cNvSpPr>
          <p:nvPr/>
        </p:nvSpPr>
        <p:spPr bwMode="gray">
          <a:xfrm>
            <a:off x="6842707" y="4397027"/>
            <a:ext cx="4303959" cy="25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elayton@bigbendcoc.org</a:t>
            </a:r>
          </a:p>
        </p:txBody>
      </p:sp>
      <p:sp>
        <p:nvSpPr>
          <p:cNvPr id="15" name="Text Placeholder 7">
            <a:extLst>
              <a:ext uri="{FF2B5EF4-FFF2-40B4-BE49-F238E27FC236}">
                <a16:creationId xmlns:a16="http://schemas.microsoft.com/office/drawing/2014/main" id="{C504FDD5-4F83-433A-8FE8-D843C2DEEEC0}"/>
              </a:ext>
            </a:extLst>
          </p:cNvPr>
          <p:cNvSpPr txBox="1">
            <a:spLocks/>
          </p:cNvSpPr>
          <p:nvPr/>
        </p:nvSpPr>
        <p:spPr bwMode="gray">
          <a:xfrm>
            <a:off x="6842850" y="4783391"/>
            <a:ext cx="4305582" cy="2524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www.bigbendcoc.org</a:t>
            </a:r>
          </a:p>
        </p:txBody>
      </p:sp>
      <p:pic>
        <p:nvPicPr>
          <p:cNvPr id="16" name="Graphic 15" descr="User" title="Icon - Presenter Name">
            <a:extLst>
              <a:ext uri="{FF2B5EF4-FFF2-40B4-BE49-F238E27FC236}">
                <a16:creationId xmlns:a16="http://schemas.microsoft.com/office/drawing/2014/main" id="{8AA93054-4636-42A4-B98A-C5B93E5AA9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297339" y="3649312"/>
            <a:ext cx="218900" cy="218900"/>
          </a:xfrm>
          <a:prstGeom prst="rect">
            <a:avLst/>
          </a:prstGeom>
        </p:spPr>
      </p:pic>
      <p:pic>
        <p:nvPicPr>
          <p:cNvPr id="18" name="Graphic 17" descr="Envelope" title="Icon Presenter Email">
            <a:extLst>
              <a:ext uri="{FF2B5EF4-FFF2-40B4-BE49-F238E27FC236}">
                <a16:creationId xmlns:a16="http://schemas.microsoft.com/office/drawing/2014/main" id="{AB7F7B39-8156-485C-8DC1-D429C1811A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01022" y="4430127"/>
            <a:ext cx="218900" cy="218900"/>
          </a:xfrm>
          <a:prstGeom prst="rect">
            <a:avLst/>
          </a:prstGeom>
        </p:spPr>
      </p:pic>
      <p:pic>
        <p:nvPicPr>
          <p:cNvPr id="19" name="Graphic 18" descr="Link">
            <a:extLst>
              <a:ext uri="{FF2B5EF4-FFF2-40B4-BE49-F238E27FC236}">
                <a16:creationId xmlns:a16="http://schemas.microsoft.com/office/drawing/2014/main" id="{F61B87E4-3103-4004-B7C9-4ECA3325C87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316664" y="4791018"/>
            <a:ext cx="244786" cy="244786"/>
          </a:xfrm>
          <a:prstGeom prst="rect">
            <a:avLst/>
          </a:prstGeom>
        </p:spPr>
      </p:pic>
      <p:pic>
        <p:nvPicPr>
          <p:cNvPr id="4" name="Picture Placeholder 3" descr="Logo, company name&#10;&#10;Description automatically generated">
            <a:extLst>
              <a:ext uri="{FF2B5EF4-FFF2-40B4-BE49-F238E27FC236}">
                <a16:creationId xmlns:a16="http://schemas.microsoft.com/office/drawing/2014/main" id="{DB66E2A5-4E3B-4C07-A156-7231D457417A}"/>
              </a:ext>
            </a:extLst>
          </p:cNvPr>
          <p:cNvPicPr>
            <a:picLocks noGrp="1" noChangeAspect="1"/>
          </p:cNvPicPr>
          <p:nvPr>
            <p:ph type="pic" sz="quarter" idx="10"/>
          </p:nvPr>
        </p:nvPicPr>
        <p:blipFill>
          <a:blip r:embed="rId9"/>
          <a:srcRect l="1289" r="1289"/>
          <a:stretch>
            <a:fillRect/>
          </a:stretch>
        </p:blipFill>
        <p:spPr/>
      </p:pic>
      <p:sp>
        <p:nvSpPr>
          <p:cNvPr id="2" name="Subtitle 3">
            <a:extLst>
              <a:ext uri="{FF2B5EF4-FFF2-40B4-BE49-F238E27FC236}">
                <a16:creationId xmlns:a16="http://schemas.microsoft.com/office/drawing/2014/main" id="{17922448-FB5C-F173-7E3E-A71A12CB2717}"/>
              </a:ext>
            </a:extLst>
          </p:cNvPr>
          <p:cNvSpPr txBox="1">
            <a:spLocks/>
          </p:cNvSpPr>
          <p:nvPr/>
        </p:nvSpPr>
        <p:spPr bwMode="gray">
          <a:xfrm>
            <a:off x="7516962" y="4039279"/>
            <a:ext cx="3532528" cy="271807"/>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noProof="1"/>
              <a:t>Director of operations</a:t>
            </a:r>
          </a:p>
        </p:txBody>
      </p:sp>
    </p:spTree>
    <p:extLst>
      <p:ext uri="{BB962C8B-B14F-4D97-AF65-F5344CB8AC3E}">
        <p14:creationId xmlns:p14="http://schemas.microsoft.com/office/powerpoint/2010/main" val="283170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54619" y="263769"/>
            <a:ext cx="7373402" cy="724344"/>
          </a:xfrm>
        </p:spPr>
        <p:txBody>
          <a:bodyPr/>
          <a:lstStyle/>
          <a:p>
            <a:r>
              <a:rPr lang="en-US" dirty="0"/>
              <a:t>How  do  we  use  the  data?</a:t>
            </a:r>
          </a:p>
        </p:txBody>
      </p:sp>
      <p:pic>
        <p:nvPicPr>
          <p:cNvPr id="9" name="Picture Placeholder 8">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a:srcRect/>
          <a:stretch/>
        </p:blipFill>
        <p:spPr>
          <a:xfrm>
            <a:off x="7143670" y="1440873"/>
            <a:ext cx="4170876" cy="3812457"/>
          </a:xfrm>
        </p:spPr>
      </p:pic>
      <p:sp>
        <p:nvSpPr>
          <p:cNvPr id="5" name="TextBox 4">
            <a:extLst>
              <a:ext uri="{FF2B5EF4-FFF2-40B4-BE49-F238E27FC236}">
                <a16:creationId xmlns:a16="http://schemas.microsoft.com/office/drawing/2014/main" id="{B0EB5071-704A-466E-8061-C781EFB48EA4}"/>
              </a:ext>
            </a:extLst>
          </p:cNvPr>
          <p:cNvSpPr txBox="1"/>
          <p:nvPr/>
        </p:nvSpPr>
        <p:spPr>
          <a:xfrm>
            <a:off x="175052" y="1187405"/>
            <a:ext cx="5164591" cy="6247864"/>
          </a:xfrm>
          <a:prstGeom prst="rect">
            <a:avLst/>
          </a:prstGeom>
          <a:noFill/>
        </p:spPr>
        <p:txBody>
          <a:bodyPr wrap="square" rtlCol="0">
            <a:spAutoFit/>
          </a:bodyPr>
          <a:lstStyle/>
          <a:p>
            <a:r>
              <a:rPr lang="en-US" sz="2400" b="1" dirty="0">
                <a:solidFill>
                  <a:schemeClr val="bg1"/>
                </a:solidFill>
              </a:rPr>
              <a:t>NEEDS ASSESSMENT AND PLANNING</a:t>
            </a:r>
            <a:endParaRPr lang="en-US" sz="2000" dirty="0">
              <a:solidFill>
                <a:schemeClr val="bg1"/>
              </a:solidFill>
            </a:endParaRPr>
          </a:p>
          <a:p>
            <a:pPr marL="519113" lvl="1" indent="-342900">
              <a:buFont typeface="Arial" panose="020B0604020202020204" pitchFamily="34" charset="0"/>
              <a:buChar char="•"/>
            </a:pPr>
            <a:r>
              <a:rPr lang="en-US" sz="2000" dirty="0">
                <a:solidFill>
                  <a:schemeClr val="bg1"/>
                </a:solidFill>
              </a:rPr>
              <a:t>Identifying client needs and service gaps in our CoC coverage area</a:t>
            </a:r>
          </a:p>
          <a:p>
            <a:pPr marL="519113" lvl="1" indent="-342900">
              <a:buFont typeface="Arial" panose="020B0604020202020204" pitchFamily="34" charset="0"/>
              <a:buChar char="•"/>
            </a:pPr>
            <a:r>
              <a:rPr lang="en-US" sz="2000" dirty="0">
                <a:solidFill>
                  <a:schemeClr val="bg1"/>
                </a:solidFill>
              </a:rPr>
              <a:t>Making data informed decisions on strategic planning and allocation of resources to end homelessness</a:t>
            </a:r>
          </a:p>
          <a:p>
            <a:endParaRPr lang="en-US" sz="2400" b="1" dirty="0">
              <a:solidFill>
                <a:schemeClr val="bg1"/>
              </a:solidFill>
            </a:endParaRPr>
          </a:p>
          <a:p>
            <a:r>
              <a:rPr lang="en-US" sz="2400" b="1" dirty="0">
                <a:solidFill>
                  <a:schemeClr val="bg1"/>
                </a:solidFill>
              </a:rPr>
              <a:t>HUD COC FUNDING PROCESS</a:t>
            </a:r>
          </a:p>
          <a:p>
            <a:pPr marL="519113" lvl="1" indent="-342900">
              <a:buFont typeface="Arial" panose="020B0604020202020204" pitchFamily="34" charset="0"/>
              <a:buChar char="•"/>
            </a:pPr>
            <a:r>
              <a:rPr lang="en-US" sz="2000" dirty="0">
                <a:solidFill>
                  <a:schemeClr val="bg1"/>
                </a:solidFill>
              </a:rPr>
              <a:t>HUD will use the data as selection criteria to award projects under future HUD CoC funding</a:t>
            </a:r>
          </a:p>
          <a:p>
            <a:pPr marL="519113" lvl="1" indent="-342900">
              <a:buFont typeface="Arial" panose="020B0604020202020204" pitchFamily="34" charset="0"/>
              <a:buChar char="•"/>
            </a:pPr>
            <a:r>
              <a:rPr lang="en-US" sz="2000" dirty="0">
                <a:solidFill>
                  <a:schemeClr val="bg1"/>
                </a:solidFill>
              </a:rPr>
              <a:t>HUD will evaluate how CoCs are improving their performance from year to year and consider their unique circumstances and conditions</a:t>
            </a:r>
          </a:p>
          <a:p>
            <a:pPr marL="800100" lvl="1" indent="-342900">
              <a:buFont typeface="Arial" panose="020B0604020202020204" pitchFamily="34" charset="0"/>
              <a:buChar char="•"/>
            </a:pPr>
            <a:endParaRPr lang="en-US" sz="2000" dirty="0">
              <a:solidFill>
                <a:schemeClr val="bg1"/>
              </a:solidFill>
            </a:endParaRPr>
          </a:p>
          <a:p>
            <a:pPr lvl="1"/>
            <a:endParaRPr lang="en-US" sz="2000" dirty="0">
              <a:solidFill>
                <a:schemeClr val="bg1"/>
              </a:solidFill>
            </a:endParaRPr>
          </a:p>
          <a:p>
            <a:pPr marL="800100" lvl="1"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p:txBody>
      </p:sp>
      <p:sp>
        <p:nvSpPr>
          <p:cNvPr id="3" name="Slide Number Placeholder 2">
            <a:extLst>
              <a:ext uri="{FF2B5EF4-FFF2-40B4-BE49-F238E27FC236}">
                <a16:creationId xmlns:a16="http://schemas.microsoft.com/office/drawing/2014/main" id="{17B04DEE-39EF-4CC2-8186-DCFE5622C902}"/>
              </a:ext>
            </a:extLst>
          </p:cNvPr>
          <p:cNvSpPr>
            <a:spLocks noGrp="1"/>
          </p:cNvSpPr>
          <p:nvPr>
            <p:ph type="sldNum" sz="quarter" idx="11"/>
          </p:nvPr>
        </p:nvSpPr>
        <p:spPr/>
        <p:txBody>
          <a:bodyPr/>
          <a:lstStyle/>
          <a:p>
            <a:pPr algn="ctr"/>
            <a:fld id="{B67B645E-C5E5-4727-B977-D372A0AA71D9}" type="slidenum">
              <a:rPr lang="en-US" noProof="0" smtClean="0"/>
              <a:pPr algn="ctr"/>
              <a:t>3</a:t>
            </a:fld>
            <a:endParaRPr lang="en-US" noProof="0" dirty="0"/>
          </a:p>
        </p:txBody>
      </p:sp>
    </p:spTree>
    <p:extLst>
      <p:ext uri="{BB962C8B-B14F-4D97-AF65-F5344CB8AC3E}">
        <p14:creationId xmlns:p14="http://schemas.microsoft.com/office/powerpoint/2010/main" val="279198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432000" y="432000"/>
            <a:ext cx="11329200" cy="1058472"/>
          </a:xfrm>
        </p:spPr>
        <p:txBody>
          <a:bodyPr/>
          <a:lstStyle/>
          <a:p>
            <a:r>
              <a:rPr lang="en-US" sz="4400" dirty="0">
                <a:solidFill>
                  <a:schemeClr val="accent1"/>
                </a:solidFill>
              </a:rPr>
              <a:t>THE MEASUREMENTS</a:t>
            </a:r>
          </a:p>
        </p:txBody>
      </p:sp>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a:xfrm>
            <a:off x="347539" y="3891251"/>
            <a:ext cx="1620000" cy="492707"/>
          </a:xfrm>
        </p:spPr>
        <p:txBody>
          <a:bodyPr/>
          <a:lstStyle/>
          <a:p>
            <a:r>
              <a:rPr lang="en-US" b="1" dirty="0"/>
              <a:t>Measure 1</a:t>
            </a:r>
            <a:r>
              <a:rPr lang="en-US" dirty="0"/>
              <a:t>: Length of Time Homeless</a:t>
            </a:r>
          </a:p>
        </p:txBody>
      </p:sp>
      <p:pic>
        <p:nvPicPr>
          <p:cNvPr id="43" name="Picture Placeholder 42" descr="Piggy Bank with solid fill">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3">
            <a:extLst>
              <a:ext uri="{96DAC541-7B7A-43D3-8B79-37D633B846F1}">
                <asvg:svgBlip xmlns:asvg="http://schemas.microsoft.com/office/drawing/2016/SVG/main" r:embed="rId4"/>
              </a:ext>
            </a:extLst>
          </a:blip>
          <a:srcRect/>
          <a:stretch/>
        </p:blipFill>
        <p:spPr>
          <a:xfrm>
            <a:off x="6860882" y="2721689"/>
            <a:ext cx="621792" cy="621792"/>
          </a:xfrm>
        </p:spPr>
      </p:pic>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a:xfrm>
            <a:off x="2369187" y="3891251"/>
            <a:ext cx="1620000" cy="360000"/>
          </a:xfrm>
        </p:spPr>
        <p:txBody>
          <a:bodyPr/>
          <a:lstStyle/>
          <a:p>
            <a:r>
              <a:rPr lang="en-US" b="1" dirty="0"/>
              <a:t>Measure 2</a:t>
            </a:r>
            <a:r>
              <a:rPr lang="en-US" dirty="0"/>
              <a:t>: Returns to Homelessness</a:t>
            </a:r>
          </a:p>
        </p:txBody>
      </p:sp>
      <p:pic>
        <p:nvPicPr>
          <p:cNvPr id="45" name="Picture Placeholder 44" descr="Home1 with solid fill">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5">
            <a:extLst>
              <a:ext uri="{96DAC541-7B7A-43D3-8B79-37D633B846F1}">
                <asvg:svgBlip xmlns:asvg="http://schemas.microsoft.com/office/drawing/2016/SVG/main" r:embed="rId6"/>
              </a:ext>
            </a:extLst>
          </a:blip>
          <a:srcRect/>
          <a:stretch/>
        </p:blipFill>
        <p:spPr>
          <a:xfrm>
            <a:off x="10814087" y="2719813"/>
            <a:ext cx="621792" cy="621792"/>
          </a:xfrm>
        </p:spPr>
      </p:pic>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a:xfrm>
            <a:off x="4295900" y="3891251"/>
            <a:ext cx="1736668" cy="360000"/>
          </a:xfrm>
        </p:spPr>
        <p:txBody>
          <a:bodyPr/>
          <a:lstStyle/>
          <a:p>
            <a:r>
              <a:rPr lang="en-US" b="1" dirty="0"/>
              <a:t>Measure 3</a:t>
            </a:r>
            <a:r>
              <a:rPr lang="en-US" dirty="0"/>
              <a:t>: Number of homeless persons</a:t>
            </a:r>
          </a:p>
        </p:txBody>
      </p:sp>
      <p:pic>
        <p:nvPicPr>
          <p:cNvPr id="47" name="Picture Placeholder 46" descr="Arrow: Horizontal U-turn with solid fill">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7">
            <a:extLst>
              <a:ext uri="{96DAC541-7B7A-43D3-8B79-37D633B846F1}">
                <asvg:svgBlip xmlns:asvg="http://schemas.microsoft.com/office/drawing/2016/SVG/main" r:embed="rId8"/>
              </a:ext>
            </a:extLst>
          </a:blip>
          <a:srcRect/>
          <a:stretch/>
        </p:blipFill>
        <p:spPr>
          <a:xfrm>
            <a:off x="2868291" y="2720636"/>
            <a:ext cx="621792" cy="621792"/>
          </a:xfrm>
        </p:spPr>
      </p:pic>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a:xfrm>
            <a:off x="6423818" y="3891251"/>
            <a:ext cx="1495920" cy="360000"/>
          </a:xfrm>
        </p:spPr>
        <p:txBody>
          <a:bodyPr/>
          <a:lstStyle/>
          <a:p>
            <a:r>
              <a:rPr lang="en-US" b="1" dirty="0"/>
              <a:t>Measure 4</a:t>
            </a:r>
            <a:r>
              <a:rPr lang="en-US" dirty="0"/>
              <a:t>: Jobs and Income Growth</a:t>
            </a:r>
          </a:p>
        </p:txBody>
      </p:sp>
      <p:pic>
        <p:nvPicPr>
          <p:cNvPr id="49" name="Picture Placeholder 48" descr="Badge 1 with solid fill">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9">
            <a:extLst>
              <a:ext uri="{96DAC541-7B7A-43D3-8B79-37D633B846F1}">
                <asvg:svgBlip xmlns:asvg="http://schemas.microsoft.com/office/drawing/2016/SVG/main" r:embed="rId10"/>
              </a:ext>
            </a:extLst>
          </a:blip>
          <a:srcRect/>
          <a:stretch/>
        </p:blipFill>
        <p:spPr>
          <a:xfrm>
            <a:off x="8837484" y="2713868"/>
            <a:ext cx="621792" cy="621792"/>
          </a:xfrm>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a:xfrm>
            <a:off x="8350044" y="3891251"/>
            <a:ext cx="1495920" cy="360000"/>
          </a:xfrm>
        </p:spPr>
        <p:txBody>
          <a:bodyPr/>
          <a:lstStyle/>
          <a:p>
            <a:r>
              <a:rPr lang="en-US" b="1" dirty="0"/>
              <a:t>Measure 5</a:t>
            </a:r>
            <a:r>
              <a:rPr lang="en-US" dirty="0"/>
              <a:t>: First Time Homeless</a:t>
            </a:r>
          </a:p>
        </p:txBody>
      </p:sp>
      <p:pic>
        <p:nvPicPr>
          <p:cNvPr id="4" name="Graphic 3" descr="Daily calendar with solid fill">
            <a:extLst>
              <a:ext uri="{FF2B5EF4-FFF2-40B4-BE49-F238E27FC236}">
                <a16:creationId xmlns:a16="http://schemas.microsoft.com/office/drawing/2014/main" id="{45E8AC70-9E0B-4FB9-828F-322C42BDCB9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73491" y="2608138"/>
            <a:ext cx="768096" cy="768096"/>
          </a:xfrm>
          <a:prstGeom prst="rect">
            <a:avLst/>
          </a:prstGeom>
        </p:spPr>
      </p:pic>
      <p:pic>
        <p:nvPicPr>
          <p:cNvPr id="14" name="Graphic 13" descr="Tally with solid fill">
            <a:extLst>
              <a:ext uri="{FF2B5EF4-FFF2-40B4-BE49-F238E27FC236}">
                <a16:creationId xmlns:a16="http://schemas.microsoft.com/office/drawing/2014/main" id="{64F376B2-A1FD-4159-A301-4B2E75A1B27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771247" y="2620529"/>
            <a:ext cx="808471" cy="808471"/>
          </a:xfrm>
          <a:prstGeom prst="rect">
            <a:avLst/>
          </a:prstGeom>
        </p:spPr>
      </p:pic>
      <p:sp>
        <p:nvSpPr>
          <p:cNvPr id="29" name="Text Placeholder 17">
            <a:extLst>
              <a:ext uri="{FF2B5EF4-FFF2-40B4-BE49-F238E27FC236}">
                <a16:creationId xmlns:a16="http://schemas.microsoft.com/office/drawing/2014/main" id="{2FF9F8F4-A83D-4A6C-821D-8187544977D8}"/>
              </a:ext>
            </a:extLst>
          </p:cNvPr>
          <p:cNvSpPr txBox="1">
            <a:spLocks/>
          </p:cNvSpPr>
          <p:nvPr/>
        </p:nvSpPr>
        <p:spPr>
          <a:xfrm>
            <a:off x="10195253" y="3891251"/>
            <a:ext cx="1809468"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Measure 7</a:t>
            </a:r>
            <a:r>
              <a:rPr lang="en-US" dirty="0"/>
              <a:t>: Successful Housing Placement</a:t>
            </a:r>
          </a:p>
        </p:txBody>
      </p:sp>
      <p:sp>
        <p:nvSpPr>
          <p:cNvPr id="6" name="Slide Number Placeholder 5">
            <a:extLst>
              <a:ext uri="{FF2B5EF4-FFF2-40B4-BE49-F238E27FC236}">
                <a16:creationId xmlns:a16="http://schemas.microsoft.com/office/drawing/2014/main" id="{5DFD5313-9E64-45DE-8829-9C50047955C8}"/>
              </a:ext>
            </a:extLst>
          </p:cNvPr>
          <p:cNvSpPr>
            <a:spLocks noGrp="1"/>
          </p:cNvSpPr>
          <p:nvPr>
            <p:ph type="sldNum" sz="quarter" idx="52"/>
          </p:nvPr>
        </p:nvSpPr>
        <p:spPr/>
        <p:txBody>
          <a:bodyPr/>
          <a:lstStyle/>
          <a:p>
            <a:fld id="{B67B645E-C5E5-4727-B977-D372A0AA71D9}" type="slidenum">
              <a:rPr lang="en-US" noProof="0" smtClean="0"/>
              <a:pPr/>
              <a:t>4</a:t>
            </a:fld>
            <a:endParaRPr lang="en-US" noProof="0" dirty="0"/>
          </a:p>
        </p:txBody>
      </p:sp>
      <p:sp>
        <p:nvSpPr>
          <p:cNvPr id="2" name="TextBox 1">
            <a:extLst>
              <a:ext uri="{FF2B5EF4-FFF2-40B4-BE49-F238E27FC236}">
                <a16:creationId xmlns:a16="http://schemas.microsoft.com/office/drawing/2014/main" id="{3F8BE644-581C-75B9-A7DA-8813B1E18ECC}"/>
              </a:ext>
            </a:extLst>
          </p:cNvPr>
          <p:cNvSpPr txBox="1"/>
          <p:nvPr/>
        </p:nvSpPr>
        <p:spPr>
          <a:xfrm>
            <a:off x="3766811" y="5506613"/>
            <a:ext cx="4658378" cy="646331"/>
          </a:xfrm>
          <a:prstGeom prst="rect">
            <a:avLst/>
          </a:prstGeom>
          <a:noFill/>
        </p:spPr>
        <p:txBody>
          <a:bodyPr wrap="square" rtlCol="0">
            <a:spAutoFit/>
          </a:bodyPr>
          <a:lstStyle/>
          <a:p>
            <a:r>
              <a:rPr lang="en-US" b="1" dirty="0"/>
              <a:t>NOTE:</a:t>
            </a:r>
            <a:r>
              <a:rPr lang="en-US" dirty="0"/>
              <a:t> </a:t>
            </a:r>
            <a:r>
              <a:rPr lang="en-US" i="1" dirty="0"/>
              <a:t>Measure 6 is currently not applicable to any CoC nationwide.</a:t>
            </a:r>
            <a:endParaRPr lang="en-US" b="1" i="1" dirty="0"/>
          </a:p>
        </p:txBody>
      </p:sp>
    </p:spTree>
    <p:extLst>
      <p:ext uri="{BB962C8B-B14F-4D97-AF65-F5344CB8AC3E}">
        <p14:creationId xmlns:p14="http://schemas.microsoft.com/office/powerpoint/2010/main" val="2712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58000" y="245274"/>
            <a:ext cx="2496311" cy="632012"/>
          </a:xfrm>
        </p:spPr>
        <p:txBody>
          <a:bodyPr/>
          <a:lstStyle/>
          <a:p>
            <a:pPr algn="ctr"/>
            <a:r>
              <a:rPr lang="en-US" sz="3200" cap="all" dirty="0"/>
              <a:t>NOTES</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516368" y="1117967"/>
            <a:ext cx="4500580" cy="1369201"/>
          </a:xfrm>
        </p:spPr>
        <p:txBody>
          <a:bodyPr/>
          <a:lstStyle/>
          <a:p>
            <a:pPr marL="285750" indent="-285750" algn="l">
              <a:buFont typeface="Arial" panose="020B0604020202020204" pitchFamily="34" charset="0"/>
              <a:buChar char="•"/>
            </a:pPr>
            <a:r>
              <a:rPr lang="en-US" dirty="0">
                <a:solidFill>
                  <a:schemeClr val="bg1"/>
                </a:solidFill>
              </a:rPr>
              <a:t>The tables shown are snapshots of the actual System Performance Measures for the 2023-24 fiscal year.</a:t>
            </a:r>
          </a:p>
          <a:p>
            <a:pPr algn="l"/>
            <a:endParaRPr lang="en-US" sz="1200" dirty="0">
              <a:solidFill>
                <a:schemeClr val="bg1"/>
              </a:solidFill>
            </a:endParaRPr>
          </a:p>
          <a:p>
            <a:pPr marL="285750" indent="-285750" algn="l">
              <a:buFont typeface="Arial" panose="020B0604020202020204" pitchFamily="34" charset="0"/>
              <a:buChar char="•"/>
            </a:pPr>
            <a:r>
              <a:rPr lang="en-US" dirty="0">
                <a:solidFill>
                  <a:schemeClr val="bg1"/>
                </a:solidFill>
              </a:rPr>
              <a:t>Reporting period: October 1, 2023 to September 30, 2024 with a two year lookback (going back to 2022)</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solidFill>
                  <a:schemeClr val="bg1"/>
                </a:solidFill>
              </a:rPr>
              <a:t>This presentation also displays an 8 year comparison with our own CoC data, in addition to national averages (where available).</a:t>
            </a:r>
          </a:p>
          <a:p>
            <a:pPr marL="285750" indent="-285750" algn="l">
              <a:buFont typeface="Arial" panose="020B0604020202020204" pitchFamily="34" charset="0"/>
              <a:buChar char="•"/>
            </a:pPr>
            <a:endParaRPr lang="en-US" dirty="0">
              <a:solidFill>
                <a:schemeClr val="bg1"/>
              </a:solidFill>
            </a:endParaRPr>
          </a:p>
          <a:p>
            <a:pPr algn="l"/>
            <a:endParaRPr lang="en-US" sz="1200" dirty="0">
              <a:solidFill>
                <a:schemeClr val="bg1"/>
              </a:solidFill>
            </a:endParaRPr>
          </a:p>
        </p:txBody>
      </p:sp>
      <p:pic>
        <p:nvPicPr>
          <p:cNvPr id="15" name="Picture Placeholder 14">
            <a:extLst>
              <a:ext uri="{FF2B5EF4-FFF2-40B4-BE49-F238E27FC236}">
                <a16:creationId xmlns:a16="http://schemas.microsoft.com/office/drawing/2014/main" id="{C675E008-A5DF-4639-84DF-6071C1580BB4}"/>
              </a:ext>
            </a:extLst>
          </p:cNvPr>
          <p:cNvPicPr>
            <a:picLocks noGrp="1" noChangeAspect="1"/>
          </p:cNvPicPr>
          <p:nvPr>
            <p:ph type="pic" sz="quarter" idx="13"/>
          </p:nvPr>
        </p:nvPicPr>
        <p:blipFill>
          <a:blip r:embed="rId3"/>
          <a:srcRect/>
          <a:stretch/>
        </p:blipFill>
        <p:spPr>
          <a:xfrm>
            <a:off x="-1" y="920416"/>
            <a:ext cx="5745080" cy="4347037"/>
          </a:xfrm>
        </p:spPr>
      </p:pic>
      <p:sp>
        <p:nvSpPr>
          <p:cNvPr id="7" name="Content Placeholder 4">
            <a:extLst>
              <a:ext uri="{FF2B5EF4-FFF2-40B4-BE49-F238E27FC236}">
                <a16:creationId xmlns:a16="http://schemas.microsoft.com/office/drawing/2014/main" id="{E8347D12-4D7E-4D54-84EC-1A983FA500F6}"/>
              </a:ext>
            </a:extLst>
          </p:cNvPr>
          <p:cNvSpPr txBox="1">
            <a:spLocks/>
          </p:cNvSpPr>
          <p:nvPr/>
        </p:nvSpPr>
        <p:spPr>
          <a:xfrm>
            <a:off x="175052" y="1014985"/>
            <a:ext cx="5517536" cy="1578356"/>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cap="all" dirty="0">
                <a:solidFill>
                  <a:schemeClr val="accent1"/>
                </a:solidFill>
              </a:rPr>
              <a:t>Abbreviations</a:t>
            </a:r>
            <a:endParaRPr lang="en-US" sz="2800" b="1" dirty="0">
              <a:solidFill>
                <a:schemeClr val="accent1"/>
              </a:solidFill>
            </a:endParaRPr>
          </a:p>
          <a:p>
            <a:pPr marL="285750" indent="-285750" algn="l">
              <a:buFont typeface="Arial" panose="020B0604020202020204" pitchFamily="34" charset="0"/>
              <a:buChar char="•"/>
            </a:pPr>
            <a:r>
              <a:rPr lang="en-US" b="1" dirty="0">
                <a:solidFill>
                  <a:schemeClr val="accent1"/>
                </a:solidFill>
              </a:rPr>
              <a:t>SPM</a:t>
            </a:r>
            <a:r>
              <a:rPr lang="en-US" dirty="0">
                <a:solidFill>
                  <a:schemeClr val="accent1"/>
                </a:solidFill>
              </a:rPr>
              <a:t> = System Performance Measure</a:t>
            </a:r>
          </a:p>
          <a:p>
            <a:pPr marL="285750" indent="-285750" algn="l">
              <a:buFont typeface="Arial" panose="020B0604020202020204" pitchFamily="34" charset="0"/>
              <a:buChar char="•"/>
            </a:pPr>
            <a:r>
              <a:rPr lang="en-US" b="1" dirty="0">
                <a:solidFill>
                  <a:schemeClr val="accent1"/>
                </a:solidFill>
              </a:rPr>
              <a:t>ES</a:t>
            </a:r>
            <a:r>
              <a:rPr lang="en-US" dirty="0">
                <a:solidFill>
                  <a:schemeClr val="accent1"/>
                </a:solidFill>
              </a:rPr>
              <a:t> = Emergency Shelter</a:t>
            </a:r>
          </a:p>
          <a:p>
            <a:pPr marL="285750" indent="-285750" algn="l">
              <a:buFont typeface="Arial" panose="020B0604020202020204" pitchFamily="34" charset="0"/>
              <a:buChar char="•"/>
            </a:pPr>
            <a:r>
              <a:rPr lang="en-US" b="1" dirty="0">
                <a:solidFill>
                  <a:schemeClr val="accent1"/>
                </a:solidFill>
              </a:rPr>
              <a:t>SH</a:t>
            </a:r>
            <a:r>
              <a:rPr lang="en-US" dirty="0">
                <a:solidFill>
                  <a:schemeClr val="accent1"/>
                </a:solidFill>
              </a:rPr>
              <a:t> = Safe Haven</a:t>
            </a:r>
          </a:p>
          <a:p>
            <a:pPr marL="285750" indent="-285750" algn="l">
              <a:buFont typeface="Arial" panose="020B0604020202020204" pitchFamily="34" charset="0"/>
              <a:buChar char="•"/>
            </a:pPr>
            <a:r>
              <a:rPr lang="en-US" b="1" dirty="0">
                <a:solidFill>
                  <a:schemeClr val="accent1"/>
                </a:solidFill>
              </a:rPr>
              <a:t>TH</a:t>
            </a:r>
            <a:r>
              <a:rPr lang="en-US" dirty="0">
                <a:solidFill>
                  <a:schemeClr val="accent1"/>
                </a:solidFill>
              </a:rPr>
              <a:t> = Transitional Housing</a:t>
            </a:r>
          </a:p>
          <a:p>
            <a:pPr marL="285750" indent="-285750" algn="l">
              <a:buFont typeface="Arial" panose="020B0604020202020204" pitchFamily="34" charset="0"/>
              <a:buChar char="•"/>
            </a:pPr>
            <a:r>
              <a:rPr lang="en-US" b="1" dirty="0">
                <a:solidFill>
                  <a:schemeClr val="accent1"/>
                </a:solidFill>
              </a:rPr>
              <a:t>SO</a:t>
            </a:r>
            <a:r>
              <a:rPr lang="en-US" dirty="0">
                <a:solidFill>
                  <a:schemeClr val="accent1"/>
                </a:solidFill>
              </a:rPr>
              <a:t> = Street Outreach</a:t>
            </a:r>
          </a:p>
          <a:p>
            <a:pPr marL="285750" indent="-285750" algn="l">
              <a:buFont typeface="Arial" panose="020B0604020202020204" pitchFamily="34" charset="0"/>
              <a:buChar char="•"/>
            </a:pPr>
            <a:r>
              <a:rPr lang="en-US" b="1" dirty="0">
                <a:solidFill>
                  <a:schemeClr val="accent1"/>
                </a:solidFill>
              </a:rPr>
              <a:t>PH</a:t>
            </a:r>
            <a:r>
              <a:rPr lang="en-US" dirty="0">
                <a:solidFill>
                  <a:schemeClr val="accent1"/>
                </a:solidFill>
              </a:rPr>
              <a:t> = Permanent Housing</a:t>
            </a:r>
          </a:p>
          <a:p>
            <a:pPr marL="285750" indent="-285750" algn="l">
              <a:buFont typeface="Arial" panose="020B0604020202020204" pitchFamily="34" charset="0"/>
              <a:buChar char="•"/>
            </a:pPr>
            <a:r>
              <a:rPr lang="en-US" b="1" dirty="0">
                <a:solidFill>
                  <a:schemeClr val="accent1"/>
                </a:solidFill>
              </a:rPr>
              <a:t>PSH</a:t>
            </a:r>
            <a:r>
              <a:rPr lang="en-US" dirty="0">
                <a:solidFill>
                  <a:schemeClr val="accent1"/>
                </a:solidFill>
              </a:rPr>
              <a:t> = Permanent Supportive Housing</a:t>
            </a:r>
          </a:p>
          <a:p>
            <a:pPr marL="285750" indent="-285750" algn="l">
              <a:buFont typeface="Arial" panose="020B0604020202020204" pitchFamily="34" charset="0"/>
              <a:buChar char="•"/>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E25C37B3-006D-4398-8355-DB70548D7F03}"/>
              </a:ext>
            </a:extLst>
          </p:cNvPr>
          <p:cNvSpPr>
            <a:spLocks noGrp="1"/>
          </p:cNvSpPr>
          <p:nvPr>
            <p:ph type="sldNum" sz="quarter" idx="15"/>
          </p:nvPr>
        </p:nvSpPr>
        <p:spPr/>
        <p:txBody>
          <a:bodyPr/>
          <a:lstStyle/>
          <a:p>
            <a:fld id="{B67B645E-C5E5-4727-B977-D372A0AA71D9}" type="slidenum">
              <a:rPr lang="en-US" noProof="0" smtClean="0"/>
              <a:pPr/>
              <a:t>5</a:t>
            </a:fld>
            <a:endParaRPr lang="en-US" noProof="0" dirty="0"/>
          </a:p>
        </p:txBody>
      </p:sp>
    </p:spTree>
    <p:extLst>
      <p:ext uri="{BB962C8B-B14F-4D97-AF65-F5344CB8AC3E}">
        <p14:creationId xmlns:p14="http://schemas.microsoft.com/office/powerpoint/2010/main" val="235147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5F3C-37FE-4BB3-40A9-AF50A808AF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39E9A-AAF5-5D96-E487-C3A7060B561E}"/>
              </a:ext>
            </a:extLst>
          </p:cNvPr>
          <p:cNvSpPr>
            <a:spLocks noGrp="1"/>
          </p:cNvSpPr>
          <p:nvPr>
            <p:ph type="ctrTitle"/>
          </p:nvPr>
        </p:nvSpPr>
        <p:spPr bwMode="gray">
          <a:xfrm>
            <a:off x="7818844" y="1359037"/>
            <a:ext cx="3652053" cy="720000"/>
          </a:xfrm>
        </p:spPr>
        <p:txBody>
          <a:bodyPr/>
          <a:lstStyle/>
          <a:p>
            <a:r>
              <a:rPr lang="en-US" dirty="0"/>
              <a:t>Measurement 1</a:t>
            </a:r>
          </a:p>
        </p:txBody>
      </p:sp>
      <p:sp>
        <p:nvSpPr>
          <p:cNvPr id="4" name="Subtitle 3">
            <a:extLst>
              <a:ext uri="{FF2B5EF4-FFF2-40B4-BE49-F238E27FC236}">
                <a16:creationId xmlns:a16="http://schemas.microsoft.com/office/drawing/2014/main" id="{82D9BA3C-922E-375B-9E3A-C564EF8D2401}"/>
              </a:ext>
            </a:extLst>
          </p:cNvPr>
          <p:cNvSpPr>
            <a:spLocks noGrp="1"/>
          </p:cNvSpPr>
          <p:nvPr>
            <p:ph type="subTitle" idx="1"/>
          </p:nvPr>
        </p:nvSpPr>
        <p:spPr bwMode="gray">
          <a:xfrm>
            <a:off x="6607776" y="2178717"/>
            <a:ext cx="5409172" cy="494431"/>
          </a:xfrm>
        </p:spPr>
        <p:txBody>
          <a:bodyPr/>
          <a:lstStyle/>
          <a:p>
            <a:r>
              <a:rPr lang="en-US" dirty="0"/>
              <a:t>Length of time persons remain homeless</a:t>
            </a:r>
            <a:endParaRPr lang="en-US" noProof="1"/>
          </a:p>
        </p:txBody>
      </p:sp>
      <p:sp>
        <p:nvSpPr>
          <p:cNvPr id="2" name="TextBox 1">
            <a:extLst>
              <a:ext uri="{FF2B5EF4-FFF2-40B4-BE49-F238E27FC236}">
                <a16:creationId xmlns:a16="http://schemas.microsoft.com/office/drawing/2014/main" id="{6AC6A2AB-99DE-C7F2-C073-A53836212923}"/>
              </a:ext>
            </a:extLst>
          </p:cNvPr>
          <p:cNvSpPr txBox="1"/>
          <p:nvPr/>
        </p:nvSpPr>
        <p:spPr>
          <a:xfrm>
            <a:off x="6945746" y="2774959"/>
            <a:ext cx="5145093" cy="1754326"/>
          </a:xfrm>
          <a:prstGeom prst="rect">
            <a:avLst/>
          </a:prstGeom>
          <a:noFill/>
        </p:spPr>
        <p:txBody>
          <a:bodyPr wrap="square" rtlCol="0">
            <a:spAutoFit/>
          </a:bodyPr>
          <a:lstStyle/>
          <a:p>
            <a:r>
              <a:rPr lang="en-US" dirty="0">
                <a:solidFill>
                  <a:schemeClr val="bg1">
                    <a:lumMod val="85000"/>
                  </a:schemeClr>
                </a:solidFill>
              </a:rPr>
              <a:t>This report measures the number of clients active in the report date range along with their average and median length of time homeless across the relevant universe of projects. This includes time homeless during the report date range as well as prior to the report start date.</a:t>
            </a:r>
          </a:p>
        </p:txBody>
      </p:sp>
      <p:sp>
        <p:nvSpPr>
          <p:cNvPr id="74" name="TextBox 73">
            <a:extLst>
              <a:ext uri="{FF2B5EF4-FFF2-40B4-BE49-F238E27FC236}">
                <a16:creationId xmlns:a16="http://schemas.microsoft.com/office/drawing/2014/main" id="{727931ED-E986-0F72-BCAC-E7BDF8099811}"/>
              </a:ext>
            </a:extLst>
          </p:cNvPr>
          <p:cNvSpPr txBox="1"/>
          <p:nvPr/>
        </p:nvSpPr>
        <p:spPr>
          <a:xfrm>
            <a:off x="8033678" y="4975743"/>
            <a:ext cx="3797068" cy="523220"/>
          </a:xfrm>
          <a:prstGeom prst="rect">
            <a:avLst/>
          </a:prstGeom>
          <a:noFill/>
        </p:spPr>
        <p:txBody>
          <a:bodyPr wrap="square" rtlCol="0">
            <a:spAutoFit/>
          </a:bodyPr>
          <a:lstStyle/>
          <a:p>
            <a:pPr algn="r"/>
            <a:r>
              <a:rPr lang="en-US" sz="1400" i="1" dirty="0">
                <a:solidFill>
                  <a:schemeClr val="bg1">
                    <a:lumMod val="85000"/>
                  </a:schemeClr>
                </a:solidFill>
              </a:rPr>
              <a:t>Projects included in this metric: Emergency Shelters (ES) and Transitional Housing (TH)</a:t>
            </a:r>
          </a:p>
        </p:txBody>
      </p:sp>
      <p:sp>
        <p:nvSpPr>
          <p:cNvPr id="10" name="Slide Number Placeholder 3">
            <a:extLst>
              <a:ext uri="{FF2B5EF4-FFF2-40B4-BE49-F238E27FC236}">
                <a16:creationId xmlns:a16="http://schemas.microsoft.com/office/drawing/2014/main" id="{5332FE7C-1635-374F-B67F-19306E958BD3}"/>
              </a:ext>
            </a:extLst>
          </p:cNvPr>
          <p:cNvSpPr>
            <a:spLocks noGrp="1"/>
          </p:cNvSpPr>
          <p:nvPr>
            <p:ph type="sldNum" sz="quarter" idx="50"/>
          </p:nvPr>
        </p:nvSpPr>
        <p:spPr>
          <a:xfrm>
            <a:off x="11728948" y="6385422"/>
            <a:ext cx="288000" cy="288000"/>
          </a:xfrm>
        </p:spPr>
        <p:txBody>
          <a:bodyPr/>
          <a:lstStyle/>
          <a:p>
            <a:fld id="{B67B645E-C5E5-4727-B977-D372A0AA71D9}" type="slidenum">
              <a:rPr lang="en-US" noProof="0" smtClean="0"/>
              <a:pPr/>
              <a:t>6</a:t>
            </a:fld>
            <a:endParaRPr lang="en-US" noProof="0" dirty="0"/>
          </a:p>
        </p:txBody>
      </p:sp>
      <p:graphicFrame>
        <p:nvGraphicFramePr>
          <p:cNvPr id="7" name="Chart 6">
            <a:extLst>
              <a:ext uri="{FF2B5EF4-FFF2-40B4-BE49-F238E27FC236}">
                <a16:creationId xmlns:a16="http://schemas.microsoft.com/office/drawing/2014/main" id="{904915F2-FAA6-E03E-753A-4FF9D3F0A218}"/>
              </a:ext>
            </a:extLst>
          </p:cNvPr>
          <p:cNvGraphicFramePr>
            <a:graphicFrameLocks/>
          </p:cNvGraphicFramePr>
          <p:nvPr>
            <p:extLst>
              <p:ext uri="{D42A27DB-BD31-4B8C-83A1-F6EECF244321}">
                <p14:modId xmlns:p14="http://schemas.microsoft.com/office/powerpoint/2010/main" val="1354709815"/>
              </p:ext>
            </p:extLst>
          </p:nvPr>
        </p:nvGraphicFramePr>
        <p:xfrm>
          <a:off x="167432" y="3457824"/>
          <a:ext cx="5482590" cy="3331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AE3EEDC-AED2-1052-FF5B-A20526274154}"/>
              </a:ext>
            </a:extLst>
          </p:cNvPr>
          <p:cNvGraphicFramePr>
            <a:graphicFrameLocks/>
          </p:cNvGraphicFramePr>
          <p:nvPr>
            <p:extLst>
              <p:ext uri="{D42A27DB-BD31-4B8C-83A1-F6EECF244321}">
                <p14:modId xmlns:p14="http://schemas.microsoft.com/office/powerpoint/2010/main" val="2866152375"/>
              </p:ext>
            </p:extLst>
          </p:nvPr>
        </p:nvGraphicFramePr>
        <p:xfrm>
          <a:off x="175052" y="133516"/>
          <a:ext cx="5474970" cy="33243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295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ADFB5-B2EB-462F-8FB9-1E510C6DE48B}"/>
              </a:ext>
            </a:extLst>
          </p:cNvPr>
          <p:cNvSpPr>
            <a:spLocks noGrp="1"/>
          </p:cNvSpPr>
          <p:nvPr>
            <p:ph type="sldNum" sz="quarter" idx="50"/>
          </p:nvPr>
        </p:nvSpPr>
        <p:spPr/>
        <p:txBody>
          <a:bodyPr/>
          <a:lstStyle/>
          <a:p>
            <a:fld id="{B67B645E-C5E5-4727-B977-D372A0AA71D9}" type="slidenum">
              <a:rPr lang="en-US" noProof="0" smtClean="0"/>
              <a:pPr/>
              <a:t>7</a:t>
            </a:fld>
            <a:endParaRPr lang="en-US" noProof="0" dirty="0"/>
          </a:p>
        </p:txBody>
      </p:sp>
      <p:sp>
        <p:nvSpPr>
          <p:cNvPr id="6" name="TextBox 5">
            <a:extLst>
              <a:ext uri="{FF2B5EF4-FFF2-40B4-BE49-F238E27FC236}">
                <a16:creationId xmlns:a16="http://schemas.microsoft.com/office/drawing/2014/main" id="{1119C82F-9F57-4E21-835C-8528F8862051}"/>
              </a:ext>
            </a:extLst>
          </p:cNvPr>
          <p:cNvSpPr txBox="1"/>
          <p:nvPr/>
        </p:nvSpPr>
        <p:spPr>
          <a:xfrm>
            <a:off x="240458" y="2079037"/>
            <a:ext cx="5855542" cy="2031325"/>
          </a:xfrm>
          <a:prstGeom prst="rect">
            <a:avLst/>
          </a:prstGeom>
          <a:noFill/>
        </p:spPr>
        <p:txBody>
          <a:bodyPr wrap="square">
            <a:spAutoFit/>
          </a:bodyPr>
          <a:lstStyle/>
          <a:p>
            <a:r>
              <a:rPr lang="en-US" b="1" cap="all" dirty="0">
                <a:solidFill>
                  <a:schemeClr val="accent1"/>
                </a:solidFill>
              </a:rPr>
              <a:t>Recommendations:</a:t>
            </a:r>
          </a:p>
          <a:p>
            <a:endParaRPr lang="en-US" cap="all" dirty="0"/>
          </a:p>
          <a:p>
            <a:pPr marL="285750" indent="-285750">
              <a:buFont typeface="Arial" panose="020B0604020202020204" pitchFamily="34" charset="0"/>
              <a:buChar char="•"/>
            </a:pPr>
            <a:r>
              <a:rPr lang="en-US" dirty="0"/>
              <a:t>Increase permanent housing placement rates from Emergency Shelter Programs</a:t>
            </a:r>
          </a:p>
          <a:p>
            <a:endParaRPr lang="en-US" dirty="0"/>
          </a:p>
          <a:p>
            <a:pPr marL="285750" indent="-285750">
              <a:buFont typeface="Arial" panose="020B0604020202020204" pitchFamily="34" charset="0"/>
              <a:buChar char="•"/>
            </a:pPr>
            <a:r>
              <a:rPr lang="en-US" dirty="0"/>
              <a:t>Improve data collection and updating in HMIS for Exit destinations from Emergency Shelter</a:t>
            </a:r>
          </a:p>
        </p:txBody>
      </p:sp>
      <p:sp>
        <p:nvSpPr>
          <p:cNvPr id="7" name="Subtitle 3">
            <a:extLst>
              <a:ext uri="{FF2B5EF4-FFF2-40B4-BE49-F238E27FC236}">
                <a16:creationId xmlns:a16="http://schemas.microsoft.com/office/drawing/2014/main" id="{4FADD40B-F660-4A60-AE2B-83F9616A79C4}"/>
              </a:ext>
            </a:extLst>
          </p:cNvPr>
          <p:cNvSpPr txBox="1">
            <a:spLocks/>
          </p:cNvSpPr>
          <p:nvPr/>
        </p:nvSpPr>
        <p:spPr bwMode="gray">
          <a:xfrm>
            <a:off x="7442325" y="2832695"/>
            <a:ext cx="4697505" cy="960674"/>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i="1" dirty="0">
                <a:solidFill>
                  <a:srgbClr val="92D050"/>
                </a:solidFill>
              </a:rPr>
              <a:t>Goal:</a:t>
            </a:r>
            <a:r>
              <a:rPr lang="en-US" b="1" i="1" dirty="0"/>
              <a:t> Reduce the length of time a person/household experiences homelessness</a:t>
            </a:r>
            <a:endParaRPr lang="en-US" b="1" i="1" noProof="1"/>
          </a:p>
        </p:txBody>
      </p:sp>
      <p:sp>
        <p:nvSpPr>
          <p:cNvPr id="8" name="Title 2">
            <a:extLst>
              <a:ext uri="{FF2B5EF4-FFF2-40B4-BE49-F238E27FC236}">
                <a16:creationId xmlns:a16="http://schemas.microsoft.com/office/drawing/2014/main" id="{2340EEE8-FDEE-4FD9-9E01-6A80601576E1}"/>
              </a:ext>
            </a:extLst>
          </p:cNvPr>
          <p:cNvSpPr txBox="1">
            <a:spLocks/>
          </p:cNvSpPr>
          <p:nvPr/>
        </p:nvSpPr>
        <p:spPr bwMode="gray">
          <a:xfrm>
            <a:off x="7818844" y="1359037"/>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1</a:t>
            </a:r>
          </a:p>
        </p:txBody>
      </p:sp>
    </p:spTree>
    <p:extLst>
      <p:ext uri="{BB962C8B-B14F-4D97-AF65-F5344CB8AC3E}">
        <p14:creationId xmlns:p14="http://schemas.microsoft.com/office/powerpoint/2010/main" val="246814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9" name="TextBox 8">
            <a:extLst>
              <a:ext uri="{FF2B5EF4-FFF2-40B4-BE49-F238E27FC236}">
                <a16:creationId xmlns:a16="http://schemas.microsoft.com/office/drawing/2014/main" id="{2AD4F2AB-B46F-4F11-A55E-2A38A8A853E2}"/>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8" name="Slide Number Placeholder 52">
            <a:extLst>
              <a:ext uri="{FF2B5EF4-FFF2-40B4-BE49-F238E27FC236}">
                <a16:creationId xmlns:a16="http://schemas.microsoft.com/office/drawing/2014/main" id="{A39774A5-2437-42FC-8850-FB277D995EBF}"/>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8</a:t>
            </a:fld>
            <a:endParaRPr lang="en-US" dirty="0"/>
          </a:p>
        </p:txBody>
      </p:sp>
      <p:sp>
        <p:nvSpPr>
          <p:cNvPr id="11" name="Title 2">
            <a:extLst>
              <a:ext uri="{FF2B5EF4-FFF2-40B4-BE49-F238E27FC236}">
                <a16:creationId xmlns:a16="http://schemas.microsoft.com/office/drawing/2014/main" id="{0FCCA9EA-CF43-4B57-9ECB-8C94460DFAFB}"/>
              </a:ext>
            </a:extLst>
          </p:cNvPr>
          <p:cNvSpPr txBox="1">
            <a:spLocks/>
          </p:cNvSpPr>
          <p:nvPr/>
        </p:nvSpPr>
        <p:spPr bwMode="gray">
          <a:xfrm>
            <a:off x="507402" y="1348137"/>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2</a:t>
            </a:r>
          </a:p>
        </p:txBody>
      </p:sp>
      <p:sp>
        <p:nvSpPr>
          <p:cNvPr id="2" name="TextBox 1">
            <a:extLst>
              <a:ext uri="{FF2B5EF4-FFF2-40B4-BE49-F238E27FC236}">
                <a16:creationId xmlns:a16="http://schemas.microsoft.com/office/drawing/2014/main" id="{B2D193B0-899D-E4FB-CE31-FF59D9780056}"/>
              </a:ext>
            </a:extLst>
          </p:cNvPr>
          <p:cNvSpPr txBox="1"/>
          <p:nvPr/>
        </p:nvSpPr>
        <p:spPr>
          <a:xfrm>
            <a:off x="5198327" y="5753032"/>
            <a:ext cx="6818621"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to homelessness in 6 months = 114 (13%)</a:t>
            </a:r>
          </a:p>
        </p:txBody>
      </p:sp>
      <p:sp>
        <p:nvSpPr>
          <p:cNvPr id="5" name="TextBox 4">
            <a:extLst>
              <a:ext uri="{FF2B5EF4-FFF2-40B4-BE49-F238E27FC236}">
                <a16:creationId xmlns:a16="http://schemas.microsoft.com/office/drawing/2014/main" id="{F5DE94A7-A22F-A077-37FC-0E81B1E06A2A}"/>
              </a:ext>
            </a:extLst>
          </p:cNvPr>
          <p:cNvSpPr txBox="1"/>
          <p:nvPr/>
        </p:nvSpPr>
        <p:spPr>
          <a:xfrm>
            <a:off x="6666808" y="6273312"/>
            <a:ext cx="4004240" cy="400110"/>
          </a:xfrm>
          <a:prstGeom prst="rect">
            <a:avLst/>
          </a:prstGeom>
          <a:noFill/>
        </p:spPr>
        <p:txBody>
          <a:bodyPr wrap="square" rtlCol="0">
            <a:spAutoFit/>
          </a:bodyPr>
          <a:lstStyle/>
          <a:p>
            <a:r>
              <a:rPr lang="en-US" sz="2000" b="1" i="1" cap="all" dirty="0">
                <a:solidFill>
                  <a:schemeClr val="accent1"/>
                </a:solidFill>
                <a:highlight>
                  <a:srgbClr val="FFFF00"/>
                </a:highlight>
              </a:rPr>
              <a:t>2024 National average = 7.6%</a:t>
            </a:r>
          </a:p>
        </p:txBody>
      </p:sp>
      <p:graphicFrame>
        <p:nvGraphicFramePr>
          <p:cNvPr id="6" name="Chart 5">
            <a:extLst>
              <a:ext uri="{FF2B5EF4-FFF2-40B4-BE49-F238E27FC236}">
                <a16:creationId xmlns:a16="http://schemas.microsoft.com/office/drawing/2014/main" id="{E2D8FA60-36B0-DF17-D165-1DF6112C9839}"/>
              </a:ext>
            </a:extLst>
          </p:cNvPr>
          <p:cNvGraphicFramePr>
            <a:graphicFrameLocks/>
          </p:cNvGraphicFramePr>
          <p:nvPr>
            <p:extLst>
              <p:ext uri="{D42A27DB-BD31-4B8C-83A1-F6EECF244321}">
                <p14:modId xmlns:p14="http://schemas.microsoft.com/office/powerpoint/2010/main" val="2407332164"/>
              </p:ext>
            </p:extLst>
          </p:nvPr>
        </p:nvGraphicFramePr>
        <p:xfrm>
          <a:off x="5836256" y="1017767"/>
          <a:ext cx="6036691" cy="4165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46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79666"/>
            <a:ext cx="3652053" cy="720000"/>
          </a:xfrm>
        </p:spPr>
        <p:txBody>
          <a:bodyPr/>
          <a:lstStyle/>
          <a:p>
            <a:r>
              <a:rPr lang="en-US" dirty="0"/>
              <a:t>Measurement 2</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19" name="TextBox 18">
            <a:extLst>
              <a:ext uri="{FF2B5EF4-FFF2-40B4-BE49-F238E27FC236}">
                <a16:creationId xmlns:a16="http://schemas.microsoft.com/office/drawing/2014/main" id="{38A692A0-72AB-480D-836B-A1D9CE962F74}"/>
              </a:ext>
            </a:extLst>
          </p:cNvPr>
          <p:cNvSpPr txBox="1"/>
          <p:nvPr/>
        </p:nvSpPr>
        <p:spPr>
          <a:xfrm>
            <a:off x="6175739" y="5753032"/>
            <a:ext cx="5438274"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in 6 to 12 months</a:t>
            </a:r>
            <a:r>
              <a:rPr lang="en-US" sz="2000" b="1" i="1" dirty="0">
                <a:solidFill>
                  <a:schemeClr val="accent1"/>
                </a:solidFill>
                <a:highlight>
                  <a:srgbClr val="FFFF00"/>
                </a:highlight>
              </a:rPr>
              <a:t>: 55 (6%)</a:t>
            </a:r>
          </a:p>
        </p:txBody>
      </p:sp>
      <p:sp>
        <p:nvSpPr>
          <p:cNvPr id="32" name="TextBox 31">
            <a:extLst>
              <a:ext uri="{FF2B5EF4-FFF2-40B4-BE49-F238E27FC236}">
                <a16:creationId xmlns:a16="http://schemas.microsoft.com/office/drawing/2014/main" id="{74AFCD20-C470-422B-B176-E2C8A78E9939}"/>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10" name="Slide Number Placeholder 52">
            <a:extLst>
              <a:ext uri="{FF2B5EF4-FFF2-40B4-BE49-F238E27FC236}">
                <a16:creationId xmlns:a16="http://schemas.microsoft.com/office/drawing/2014/main" id="{90378880-95E0-4D8B-A50C-1F4996C546F3}"/>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9</a:t>
            </a:fld>
            <a:endParaRPr lang="en-US" dirty="0"/>
          </a:p>
        </p:txBody>
      </p:sp>
      <p:sp>
        <p:nvSpPr>
          <p:cNvPr id="11" name="TextBox 10">
            <a:extLst>
              <a:ext uri="{FF2B5EF4-FFF2-40B4-BE49-F238E27FC236}">
                <a16:creationId xmlns:a16="http://schemas.microsoft.com/office/drawing/2014/main" id="{F6210B32-6CFC-4C01-9622-760C1922432C}"/>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2" name="TextBox 1">
            <a:extLst>
              <a:ext uri="{FF2B5EF4-FFF2-40B4-BE49-F238E27FC236}">
                <a16:creationId xmlns:a16="http://schemas.microsoft.com/office/drawing/2014/main" id="{F900C03D-0076-3F19-424E-6CEAD6FC7939}"/>
              </a:ext>
            </a:extLst>
          </p:cNvPr>
          <p:cNvSpPr txBox="1"/>
          <p:nvPr/>
        </p:nvSpPr>
        <p:spPr>
          <a:xfrm>
            <a:off x="6666808" y="6273312"/>
            <a:ext cx="4186722" cy="400110"/>
          </a:xfrm>
          <a:prstGeom prst="rect">
            <a:avLst/>
          </a:prstGeom>
          <a:noFill/>
        </p:spPr>
        <p:txBody>
          <a:bodyPr wrap="square" rtlCol="0">
            <a:spAutoFit/>
          </a:bodyPr>
          <a:lstStyle/>
          <a:p>
            <a:r>
              <a:rPr lang="en-US" sz="2000" b="1" i="1" cap="all" dirty="0">
                <a:solidFill>
                  <a:schemeClr val="accent1"/>
                </a:solidFill>
                <a:highlight>
                  <a:srgbClr val="FFFF00"/>
                </a:highlight>
              </a:rPr>
              <a:t>2024 National average = 11.8%</a:t>
            </a:r>
          </a:p>
        </p:txBody>
      </p:sp>
      <p:graphicFrame>
        <p:nvGraphicFramePr>
          <p:cNvPr id="4" name="Chart 3">
            <a:extLst>
              <a:ext uri="{FF2B5EF4-FFF2-40B4-BE49-F238E27FC236}">
                <a16:creationId xmlns:a16="http://schemas.microsoft.com/office/drawing/2014/main" id="{6A0F4562-4096-4DAD-8640-FE084C9E77D5}"/>
              </a:ext>
            </a:extLst>
          </p:cNvPr>
          <p:cNvGraphicFramePr>
            <a:graphicFrameLocks/>
          </p:cNvGraphicFramePr>
          <p:nvPr>
            <p:extLst>
              <p:ext uri="{D42A27DB-BD31-4B8C-83A1-F6EECF244321}">
                <p14:modId xmlns:p14="http://schemas.microsoft.com/office/powerpoint/2010/main" val="578914111"/>
              </p:ext>
            </p:extLst>
          </p:nvPr>
        </p:nvGraphicFramePr>
        <p:xfrm>
          <a:off x="5948667" y="575775"/>
          <a:ext cx="5978290" cy="4513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91178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45338</TotalTime>
  <Words>2352</Words>
  <Application>Microsoft Office PowerPoint</Application>
  <PresentationFormat>Widescreen</PresentationFormat>
  <Paragraphs>368</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Office Theme</vt:lpstr>
      <vt:lpstr>System Performance Measures</vt:lpstr>
      <vt:lpstr>PowerPoint Presentation</vt:lpstr>
      <vt:lpstr>How  do  we  use  the  data?</vt:lpstr>
      <vt:lpstr>THE MEASUREMENTS</vt:lpstr>
      <vt:lpstr>NOTES</vt:lpstr>
      <vt:lpstr>Measurement 1</vt:lpstr>
      <vt:lpstr>PowerPoint Presentation</vt:lpstr>
      <vt:lpstr>PowerPoint Presentation</vt:lpstr>
      <vt:lpstr>Measurement 2</vt:lpstr>
      <vt:lpstr>Measurement 2</vt:lpstr>
      <vt:lpstr>Measurement 2</vt:lpstr>
      <vt:lpstr>Measurement 3</vt:lpstr>
      <vt:lpstr>Measurement 3</vt:lpstr>
      <vt:lpstr>PowerPoint Presentation</vt:lpstr>
      <vt:lpstr>Measurement 4</vt:lpstr>
      <vt:lpstr>Measurement 4</vt:lpstr>
      <vt:lpstr>PowerPoint Presentation</vt:lpstr>
      <vt:lpstr>Measurement 5</vt:lpstr>
      <vt:lpstr>Measurement 5</vt:lpstr>
      <vt:lpstr>Measurement 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Performance report</dc:title>
  <dc:creator>Eric Layton</dc:creator>
  <cp:lastModifiedBy>Eric Layton</cp:lastModifiedBy>
  <cp:revision>154</cp:revision>
  <dcterms:created xsi:type="dcterms:W3CDTF">2021-03-03T21:23:54Z</dcterms:created>
  <dcterms:modified xsi:type="dcterms:W3CDTF">2026-02-27T14:27:56Z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