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na Coleman" userId="69c2868b-a758-495b-b5eb-1cffa847434d" providerId="ADAL" clId="{8518FA6A-2AD1-480C-9790-BB24E8E100D3}"/>
    <pc:docChg chg="undo custSel delSld modSld">
      <pc:chgData name="Johnna Coleman" userId="69c2868b-a758-495b-b5eb-1cffa847434d" providerId="ADAL" clId="{8518FA6A-2AD1-480C-9790-BB24E8E100D3}" dt="2026-07-17T12:51:18.817" v="446" actId="1076"/>
      <pc:docMkLst>
        <pc:docMk/>
      </pc:docMkLst>
      <pc:sldChg chg="addSp delSp modSp mod">
        <pc:chgData name="Johnna Coleman" userId="69c2868b-a758-495b-b5eb-1cffa847434d" providerId="ADAL" clId="{8518FA6A-2AD1-480C-9790-BB24E8E100D3}" dt="2026-07-17T12:48:35.497" v="249" actId="108"/>
        <pc:sldMkLst>
          <pc:docMk/>
          <pc:sldMk cId="0" sldId="262"/>
        </pc:sldMkLst>
        <pc:spChg chg="mod">
          <ac:chgData name="Johnna Coleman" userId="69c2868b-a758-495b-b5eb-1cffa847434d" providerId="ADAL" clId="{8518FA6A-2AD1-480C-9790-BB24E8E100D3}" dt="2026-07-17T12:44:12.922" v="138" actId="14100"/>
          <ac:spMkLst>
            <pc:docMk/>
            <pc:sldMk cId="0" sldId="262"/>
            <ac:spMk id="32" creationId="{00000000-0000-0000-0000-000000000000}"/>
          </ac:spMkLst>
        </pc:spChg>
        <pc:spChg chg="mod">
          <ac:chgData name="Johnna Coleman" userId="69c2868b-a758-495b-b5eb-1cffa847434d" providerId="ADAL" clId="{8518FA6A-2AD1-480C-9790-BB24E8E100D3}" dt="2026-07-17T12:44:12.427" v="137" actId="14100"/>
          <ac:spMkLst>
            <pc:docMk/>
            <pc:sldMk cId="0" sldId="262"/>
            <ac:spMk id="33" creationId="{00000000-0000-0000-0000-000000000000}"/>
          </ac:spMkLst>
        </pc:spChg>
        <pc:spChg chg="mod">
          <ac:chgData name="Johnna Coleman" userId="69c2868b-a758-495b-b5eb-1cffa847434d" providerId="ADAL" clId="{8518FA6A-2AD1-480C-9790-BB24E8E100D3}" dt="2026-07-17T12:47:00.563" v="223" actId="1076"/>
          <ac:spMkLst>
            <pc:docMk/>
            <pc:sldMk cId="0" sldId="262"/>
            <ac:spMk id="52" creationId="{00000000-0000-0000-0000-000000000000}"/>
          </ac:spMkLst>
        </pc:spChg>
        <pc:spChg chg="add mod">
          <ac:chgData name="Johnna Coleman" userId="69c2868b-a758-495b-b5eb-1cffa847434d" providerId="ADAL" clId="{8518FA6A-2AD1-480C-9790-BB24E8E100D3}" dt="2026-07-17T12:47:07.191" v="225" actId="1076"/>
          <ac:spMkLst>
            <pc:docMk/>
            <pc:sldMk cId="0" sldId="262"/>
            <ac:spMk id="60" creationId="{279E49EE-C11F-034E-2985-3C4BAE3F4B00}"/>
          </ac:spMkLst>
        </pc:spChg>
        <pc:spChg chg="add del mod">
          <ac:chgData name="Johnna Coleman" userId="69c2868b-a758-495b-b5eb-1cffa847434d" providerId="ADAL" clId="{8518FA6A-2AD1-480C-9790-BB24E8E100D3}" dt="2026-07-17T12:48:35.497" v="249" actId="108"/>
          <ac:spMkLst>
            <pc:docMk/>
            <pc:sldMk cId="0" sldId="262"/>
            <ac:spMk id="62" creationId="{695FD074-B1E6-1510-6D69-76B5629F8C79}"/>
          </ac:spMkLst>
        </pc:spChg>
        <pc:spChg chg="add mod">
          <ac:chgData name="Johnna Coleman" userId="69c2868b-a758-495b-b5eb-1cffa847434d" providerId="ADAL" clId="{8518FA6A-2AD1-480C-9790-BB24E8E100D3}" dt="2026-07-17T12:45:19.081" v="145" actId="1076"/>
          <ac:spMkLst>
            <pc:docMk/>
            <pc:sldMk cId="0" sldId="262"/>
            <ac:spMk id="64" creationId="{29D6DF95-77B4-E1E1-CF45-89144C5596D5}"/>
          </ac:spMkLst>
        </pc:spChg>
        <pc:spChg chg="add mod">
          <ac:chgData name="Johnna Coleman" userId="69c2868b-a758-495b-b5eb-1cffa847434d" providerId="ADAL" clId="{8518FA6A-2AD1-480C-9790-BB24E8E100D3}" dt="2026-07-17T12:46:34.758" v="206" actId="1076"/>
          <ac:spMkLst>
            <pc:docMk/>
            <pc:sldMk cId="0" sldId="262"/>
            <ac:spMk id="66" creationId="{831F6303-AE89-A6CB-B3DC-131CAAAA067E}"/>
          </ac:spMkLst>
        </pc:spChg>
        <pc:spChg chg="add mod">
          <ac:chgData name="Johnna Coleman" userId="69c2868b-a758-495b-b5eb-1cffa847434d" providerId="ADAL" clId="{8518FA6A-2AD1-480C-9790-BB24E8E100D3}" dt="2026-07-17T12:48:11.757" v="248" actId="404"/>
          <ac:spMkLst>
            <pc:docMk/>
            <pc:sldMk cId="0" sldId="262"/>
            <ac:spMk id="68" creationId="{D453E415-55CE-811F-605E-D1806C11838E}"/>
          </ac:spMkLst>
        </pc:spChg>
        <pc:picChg chg="add del">
          <ac:chgData name="Johnna Coleman" userId="69c2868b-a758-495b-b5eb-1cffa847434d" providerId="ADAL" clId="{8518FA6A-2AD1-480C-9790-BB24E8E100D3}" dt="2026-07-17T12:40:10.920" v="1" actId="478"/>
          <ac:picMkLst>
            <pc:docMk/>
            <pc:sldMk cId="0" sldId="262"/>
            <ac:picMk id="56" creationId="{D826A8C5-6DFA-64A9-77C2-FBD281EA4CBF}"/>
          </ac:picMkLst>
        </pc:picChg>
        <pc:picChg chg="add mod">
          <ac:chgData name="Johnna Coleman" userId="69c2868b-a758-495b-b5eb-1cffa847434d" providerId="ADAL" clId="{8518FA6A-2AD1-480C-9790-BB24E8E100D3}" dt="2026-07-17T12:43:44.202" v="129" actId="14100"/>
          <ac:picMkLst>
            <pc:docMk/>
            <pc:sldMk cId="0" sldId="262"/>
            <ac:picMk id="58" creationId="{0C360A7F-96E4-BB3D-FE9B-08B79811A3E8}"/>
          </ac:picMkLst>
        </pc:picChg>
      </pc:sldChg>
      <pc:sldChg chg="modSp mod">
        <pc:chgData name="Johnna Coleman" userId="69c2868b-a758-495b-b5eb-1cffa847434d" providerId="ADAL" clId="{8518FA6A-2AD1-480C-9790-BB24E8E100D3}" dt="2026-07-17T12:50:07.267" v="436" actId="114"/>
        <pc:sldMkLst>
          <pc:docMk/>
          <pc:sldMk cId="0" sldId="263"/>
        </pc:sldMkLst>
        <pc:spChg chg="mod">
          <ac:chgData name="Johnna Coleman" userId="69c2868b-a758-495b-b5eb-1cffa847434d" providerId="ADAL" clId="{8518FA6A-2AD1-480C-9790-BB24E8E100D3}" dt="2026-07-17T12:50:07.267" v="436" actId="114"/>
          <ac:spMkLst>
            <pc:docMk/>
            <pc:sldMk cId="0" sldId="263"/>
            <ac:spMk id="23" creationId="{00000000-0000-0000-0000-000000000000}"/>
          </ac:spMkLst>
        </pc:spChg>
      </pc:sldChg>
      <pc:sldChg chg="del">
        <pc:chgData name="Johnna Coleman" userId="69c2868b-a758-495b-b5eb-1cffa847434d" providerId="ADAL" clId="{8518FA6A-2AD1-480C-9790-BB24E8E100D3}" dt="2026-07-17T12:50:23.054" v="437" actId="2696"/>
        <pc:sldMkLst>
          <pc:docMk/>
          <pc:sldMk cId="0" sldId="265"/>
        </pc:sldMkLst>
      </pc:sldChg>
      <pc:sldChg chg="delSp modSp mod">
        <pc:chgData name="Johnna Coleman" userId="69c2868b-a758-495b-b5eb-1cffa847434d" providerId="ADAL" clId="{8518FA6A-2AD1-480C-9790-BB24E8E100D3}" dt="2026-07-17T12:51:18.817" v="446" actId="1076"/>
        <pc:sldMkLst>
          <pc:docMk/>
          <pc:sldMk cId="0" sldId="266"/>
        </pc:sldMkLst>
        <pc:spChg chg="mod">
          <ac:chgData name="Johnna Coleman" userId="69c2868b-a758-495b-b5eb-1cffa847434d" providerId="ADAL" clId="{8518FA6A-2AD1-480C-9790-BB24E8E100D3}" dt="2026-07-17T12:51:18.817" v="446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Johnna Coleman" userId="69c2868b-a758-495b-b5eb-1cffa847434d" providerId="ADAL" clId="{8518FA6A-2AD1-480C-9790-BB24E8E100D3}" dt="2026-07-17T12:50:51.660" v="440" actId="6549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Johnna Coleman" userId="69c2868b-a758-495b-b5eb-1cffa847434d" providerId="ADAL" clId="{8518FA6A-2AD1-480C-9790-BB24E8E100D3}" dt="2026-07-17T12:50:43.777" v="439" actId="478"/>
          <ac:spMkLst>
            <pc:docMk/>
            <pc:sldMk cId="0" sldId="26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">
    <p:bg>
      <p:bgPr>
        <a:solidFill>
          <a:srgbClr val="13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40080" y="1828800"/>
            <a:ext cx="6583680" cy="19202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9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543800" cy="685800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accent se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7574" y="0"/>
            <a:ext cx="146304" cy="68580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label pil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" y="932688"/>
            <a:ext cx="5806440" cy="4572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0080" y="932688"/>
            <a:ext cx="5806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kern="0" spc="100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 OF FUNDING OPPORTUNITY  ·  CPD-2600-DC-0025</a:t>
            </a:r>
            <a:endParaRPr lang="en-US" sz="1150" dirty="0"/>
          </a:p>
        </p:txBody>
      </p:sp>
      <p:sp>
        <p:nvSpPr>
          <p:cNvPr id="7" name="Text 0"/>
          <p:cNvSpPr>
            <a:spLocks noGrp="1"/>
          </p:cNvSpPr>
          <p:nvPr>
            <p:ph type="title" idx="100" hasCustomPrompt="1"/>
          </p:nvPr>
        </p:nvSpPr>
        <p:spPr>
          <a:xfrm>
            <a:off x="640080" y="1828800"/>
            <a:ext cx="88849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FY 2026 HUD Continuum of Care </a:t>
            </a:r>
            <a:b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Local Competition</a:t>
            </a:r>
            <a:endParaRPr lang="en-US" sz="3300" dirty="0"/>
          </a:p>
        </p:txBody>
      </p:sp>
      <p:sp>
        <p:nvSpPr>
          <p:cNvPr id="8" name="Text 5"/>
          <p:cNvSpPr/>
          <p:nvPr/>
        </p:nvSpPr>
        <p:spPr>
          <a:xfrm>
            <a:off x="658368" y="3794760"/>
            <a:ext cx="6583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E8A31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Applicant TA Workshop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8368" y="4526280"/>
            <a:ext cx="6583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(FL-506)</a:t>
            </a:r>
            <a:endParaRPr lang="en-US" sz="150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30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Serving Leon, Gadsden, Liberty, Madison, Taylor, Franklin, Wakulla &amp; Jefferson counties</a:t>
            </a:r>
            <a:endParaRPr lang="en-US" sz="1500" dirty="0"/>
          </a:p>
        </p:txBody>
      </p:sp>
      <p:sp>
        <p:nvSpPr>
          <p:cNvPr id="10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368" y="5715000"/>
            <a:ext cx="6400800" cy="18288"/>
          </a:xfrm>
          <a:prstGeom prst="rect">
            <a:avLst/>
          </a:prstGeom>
          <a:solidFill>
            <a:srgbClr val="1E4A8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8368" y="5852160"/>
            <a:ext cx="6583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AEC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applications due July 31, 2026 · 12:00 PM  |  Submitted through the BBCoC Grant Portal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Nonprofit professionals collaborating in a bright community meeting room.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cri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3315C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11680"/>
            <a:ext cx="8138160" cy="2926080"/>
          </a:xfrm>
          <a:prstGeom prst="rect">
            <a:avLst/>
          </a:prstGeom>
          <a:solidFill>
            <a:srgbClr val="13315C">
              <a:alpha val="96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accent se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11680"/>
            <a:ext cx="164592" cy="292608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0"/>
          <p:cNvSpPr>
            <a:spLocks noGrp="1"/>
          </p:cNvSpPr>
          <p:nvPr>
            <p:ph type="title" idx="100" hasCustomPrompt="1"/>
          </p:nvPr>
        </p:nvSpPr>
        <p:spPr>
          <a:xfrm>
            <a:off x="978408" y="3108960"/>
            <a:ext cx="6583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 &amp; Discussion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658368" y="3310128"/>
            <a:ext cx="7223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we'll cover today</a:t>
            </a:r>
            <a:endParaRPr lang="en-US" sz="2700" dirty="0"/>
          </a:p>
        </p:txBody>
      </p:sp>
      <p:sp>
        <p:nvSpPr>
          <p:cNvPr id="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00200"/>
            <a:ext cx="5431536" cy="137160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card e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00200"/>
            <a:ext cx="128016" cy="13716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688" y="2029968"/>
            <a:ext cx="512064" cy="512064"/>
          </a:xfrm>
          <a:prstGeom prst="ellipse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32688" y="2029968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645920" y="1783080"/>
            <a:ext cx="314553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Requirements &amp; eligibility</a:t>
            </a:r>
            <a:endParaRPr lang="en-US" sz="155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can apply and what to prepare</a:t>
            </a:r>
            <a:endParaRPr lang="en-US" sz="1550" dirty="0"/>
          </a:p>
        </p:txBody>
      </p:sp>
      <p:pic>
        <p:nvPicPr>
          <p:cNvPr id="9" name="Image 0" descr="Requirements &amp; eligibil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16" y="1892808"/>
            <a:ext cx="786384" cy="786384"/>
          </a:xfrm>
          <a:prstGeom prst="rect">
            <a:avLst/>
          </a:prstGeom>
        </p:spPr>
      </p:pic>
      <p:sp>
        <p:nvSpPr>
          <p:cNvPr id="10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816" y="1600200"/>
            <a:ext cx="5431536" cy="137160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card e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816" y="1600200"/>
            <a:ext cx="128016" cy="13716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2864" y="2029968"/>
            <a:ext cx="512064" cy="512064"/>
          </a:xfrm>
          <a:prstGeom prst="ellipse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912864" y="2029968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7626096" y="1783080"/>
            <a:ext cx="314553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Submission process</a:t>
            </a:r>
            <a:endParaRPr lang="en-US" sz="155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Letter of Intent to final upload</a:t>
            </a:r>
            <a:endParaRPr lang="en-US" sz="1550" dirty="0"/>
          </a:p>
        </p:txBody>
      </p:sp>
      <p:pic>
        <p:nvPicPr>
          <p:cNvPr id="15" name="Image 1" descr="Submission proc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792" y="1892808"/>
            <a:ext cx="786384" cy="786384"/>
          </a:xfrm>
          <a:prstGeom prst="rect">
            <a:avLst/>
          </a:prstGeom>
        </p:spPr>
      </p:pic>
      <p:sp>
        <p:nvSpPr>
          <p:cNvPr id="16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227832"/>
            <a:ext cx="5431536" cy="137160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card e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227832"/>
            <a:ext cx="128016" cy="13716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688" y="3657600"/>
            <a:ext cx="512064" cy="512064"/>
          </a:xfrm>
          <a:prstGeom prst="ellipse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932688" y="365760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20" name="Text 16"/>
          <p:cNvSpPr/>
          <p:nvPr/>
        </p:nvSpPr>
        <p:spPr>
          <a:xfrm>
            <a:off x="1645920" y="3410712"/>
            <a:ext cx="314553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types &amp; expectations</a:t>
            </a:r>
            <a:endParaRPr lang="en-US" sz="155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Components and application categories</a:t>
            </a:r>
            <a:endParaRPr lang="en-US" sz="1550" dirty="0"/>
          </a:p>
        </p:txBody>
      </p:sp>
      <p:pic>
        <p:nvPicPr>
          <p:cNvPr id="21" name="Image 2" descr="Project types &amp; expecta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616" y="3520440"/>
            <a:ext cx="786384" cy="786384"/>
          </a:xfrm>
          <a:prstGeom prst="rect">
            <a:avLst/>
          </a:prstGeom>
        </p:spPr>
      </p:pic>
      <p:sp>
        <p:nvSpPr>
          <p:cNvPr id="22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816" y="3227832"/>
            <a:ext cx="5431536" cy="137160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card e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816" y="3227832"/>
            <a:ext cx="128016" cy="13716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2864" y="3657600"/>
            <a:ext cx="512064" cy="512064"/>
          </a:xfrm>
          <a:prstGeom prst="ellipse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6912864" y="365760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6" name="Text 21"/>
          <p:cNvSpPr/>
          <p:nvPr/>
        </p:nvSpPr>
        <p:spPr>
          <a:xfrm>
            <a:off x="7626096" y="3410712"/>
            <a:ext cx="314553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&amp; scoring</a:t>
            </a:r>
            <a:endParaRPr lang="en-US" sz="155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ranking and the HUD competition</a:t>
            </a:r>
            <a:endParaRPr lang="en-US" sz="1550" dirty="0"/>
          </a:p>
        </p:txBody>
      </p:sp>
      <p:pic>
        <p:nvPicPr>
          <p:cNvPr id="27" name="Image 3" descr="Review &amp; scor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8792" y="3520440"/>
            <a:ext cx="786384" cy="786384"/>
          </a:xfrm>
          <a:prstGeom prst="rect">
            <a:avLst/>
          </a:prstGeom>
        </p:spPr>
      </p:pic>
      <p:sp>
        <p:nvSpPr>
          <p:cNvPr id="28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55464"/>
            <a:ext cx="5431536" cy="137160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card e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55464"/>
            <a:ext cx="128016" cy="13716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688" y="5285232"/>
            <a:ext cx="512064" cy="512064"/>
          </a:xfrm>
          <a:prstGeom prst="ellipse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5"/>
          <p:cNvSpPr/>
          <p:nvPr/>
        </p:nvSpPr>
        <p:spPr>
          <a:xfrm>
            <a:off x="932688" y="5285232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32" name="Text 26"/>
          <p:cNvSpPr/>
          <p:nvPr/>
        </p:nvSpPr>
        <p:spPr>
          <a:xfrm>
            <a:off x="1645920" y="5038344"/>
            <a:ext cx="314553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Challenges &amp; winning tips</a:t>
            </a:r>
            <a:endParaRPr lang="en-US" sz="155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pitfalls, strengthen your proposal</a:t>
            </a:r>
            <a:endParaRPr lang="en-US" sz="1550" dirty="0"/>
          </a:p>
        </p:txBody>
      </p:sp>
      <p:pic>
        <p:nvPicPr>
          <p:cNvPr id="33" name="Image 4" descr="Challenges &amp; winning ti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985" y="5148072"/>
            <a:ext cx="777646" cy="786384"/>
          </a:xfrm>
          <a:prstGeom prst="rect">
            <a:avLst/>
          </a:prstGeom>
        </p:spPr>
      </p:pic>
      <p:sp>
        <p:nvSpPr>
          <p:cNvPr id="34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816" y="4855464"/>
            <a:ext cx="5431536" cy="137160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card e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816" y="4855464"/>
            <a:ext cx="128016" cy="137160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2864" y="5285232"/>
            <a:ext cx="512064" cy="512064"/>
          </a:xfrm>
          <a:prstGeom prst="ellipse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0"/>
          <p:cNvSpPr/>
          <p:nvPr/>
        </p:nvSpPr>
        <p:spPr>
          <a:xfrm>
            <a:off x="6912864" y="5285232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38" name="Text 31"/>
          <p:cNvSpPr/>
          <p:nvPr/>
        </p:nvSpPr>
        <p:spPr>
          <a:xfrm>
            <a:off x="7626096" y="5038344"/>
            <a:ext cx="3145536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5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Deadlines &amp; next steps</a:t>
            </a:r>
            <a:endParaRPr lang="en-US" sz="1550" dirty="0"/>
          </a:p>
          <a:p>
            <a:pPr marL="0" indent="0" algn="l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dates and what to do now</a:t>
            </a:r>
            <a:endParaRPr lang="en-US" sz="1550" dirty="0"/>
          </a:p>
        </p:txBody>
      </p:sp>
      <p:pic>
        <p:nvPicPr>
          <p:cNvPr id="39" name="Image 5" descr="Deadlines &amp; next st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792" y="5148072"/>
            <a:ext cx="786384" cy="786384"/>
          </a:xfrm>
          <a:prstGeom prst="rect">
            <a:avLst/>
          </a:prstGeom>
        </p:spPr>
      </p:pic>
      <p:sp>
        <p:nvSpPr>
          <p:cNvPr id="40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3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42" name="Text 34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 REQUIREMENTS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Threshold eligibility &amp; required documents</a:t>
            </a:r>
            <a:endParaRPr lang="en-US" sz="2700" dirty="0"/>
          </a:p>
        </p:txBody>
      </p:sp>
      <p:pic>
        <p:nvPicPr>
          <p:cNvPr id="4" name="Image 0" descr="Checklist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0" y="457200"/>
            <a:ext cx="82296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1481328"/>
            <a:ext cx="6675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Threshold criteria — all must be met</a:t>
            </a:r>
            <a:endParaRPr lang="en-US" sz="1400" dirty="0"/>
          </a:p>
        </p:txBody>
      </p:sp>
      <p:sp>
        <p:nvSpPr>
          <p:cNvPr id="6" name="check 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1938528"/>
            <a:ext cx="365760" cy="36576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66928" y="19385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1078992" y="1837944"/>
            <a:ext cx="6126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SAM.gov registration</a:t>
            </a:r>
            <a:endParaRPr lang="en-US" sz="1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and not on the excluded parties list</a:t>
            </a:r>
            <a:endParaRPr lang="en-US" sz="1400" dirty="0"/>
          </a:p>
        </p:txBody>
      </p:sp>
      <p:sp>
        <p:nvSpPr>
          <p:cNvPr id="9" name="check 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2596896"/>
            <a:ext cx="365760" cy="36576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66928" y="259689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078992" y="2496312"/>
            <a:ext cx="6126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Florida legal entity</a:t>
            </a:r>
            <a:endParaRPr lang="en-US" sz="1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Authorized to do business in the State of Florida</a:t>
            </a:r>
            <a:endParaRPr lang="en-US" sz="1400" dirty="0"/>
          </a:p>
        </p:txBody>
      </p:sp>
      <p:sp>
        <p:nvSpPr>
          <p:cNvPr id="12" name="check 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3255264"/>
            <a:ext cx="365760" cy="36576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66928" y="325526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78992" y="3154680"/>
            <a:ext cx="6126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501(c)(3) nonprofit status</a:t>
            </a:r>
            <a:endParaRPr lang="en-US" sz="1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Documented tax-exempt determination</a:t>
            </a:r>
            <a:endParaRPr lang="en-US" sz="1400" dirty="0"/>
          </a:p>
        </p:txBody>
      </p:sp>
      <p:sp>
        <p:nvSpPr>
          <p:cNvPr id="15" name="check 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3913632"/>
            <a:ext cx="365760" cy="36576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566928" y="39136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1078992" y="3813048"/>
            <a:ext cx="6126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12+ months of direct services</a:t>
            </a:r>
            <a:endParaRPr lang="en-US" sz="1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services prior to the deadline</a:t>
            </a:r>
            <a:endParaRPr lang="en-US" sz="1400" dirty="0"/>
          </a:p>
        </p:txBody>
      </p:sp>
      <p:sp>
        <p:nvSpPr>
          <p:cNvPr id="18" name="check 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4572000"/>
            <a:ext cx="365760" cy="36576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566928" y="45720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078992" y="4471416"/>
            <a:ext cx="6126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audited financials</a:t>
            </a:r>
            <a:endParaRPr lang="en-US" sz="1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recent audited statement or 990</a:t>
            </a:r>
            <a:endParaRPr lang="en-US" sz="1400" dirty="0"/>
          </a:p>
        </p:txBody>
      </p:sp>
      <p:sp>
        <p:nvSpPr>
          <p:cNvPr id="21" name="check do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5230368"/>
            <a:ext cx="365760" cy="36576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566928" y="523036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1078992" y="5129784"/>
            <a:ext cx="6126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Entry commitment</a:t>
            </a:r>
            <a:endParaRPr lang="en-US" sz="1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50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 referrals through BBCoC Coordinated Entry</a:t>
            </a:r>
            <a:endParaRPr lang="en-US" sz="1400" dirty="0"/>
          </a:p>
        </p:txBody>
      </p:sp>
      <p:sp>
        <p:nvSpPr>
          <p:cNvPr id="24" name="attachments 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5240" y="1517904"/>
            <a:ext cx="4005072" cy="4160520"/>
          </a:xfrm>
          <a:prstGeom prst="rect">
            <a:avLst/>
          </a:prstGeom>
          <a:solidFill>
            <a:srgbClr val="13315C"/>
          </a:solidFill>
          <a:ln/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7955280" y="1737360"/>
            <a:ext cx="33649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attachments to gather</a:t>
            </a:r>
            <a:endParaRPr lang="en-US" sz="1550" dirty="0"/>
          </a:p>
        </p:txBody>
      </p:sp>
      <p:sp>
        <p:nvSpPr>
          <p:cNvPr id="26" name="Text 23"/>
          <p:cNvSpPr/>
          <p:nvPr/>
        </p:nvSpPr>
        <p:spPr>
          <a:xfrm>
            <a:off x="7955280" y="2240280"/>
            <a:ext cx="3456432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 of 501(c)(3) status &amp; SAM registration</a:t>
            </a:r>
            <a:endParaRPr lang="en-US" sz="1200" dirty="0"/>
          </a:p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audited financials / 990</a:t>
            </a:r>
            <a:endParaRPr lang="en-US" sz="1200" dirty="0"/>
          </a:p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budget &amp; funding sources</a:t>
            </a:r>
            <a:endParaRPr lang="en-US" sz="1200" dirty="0"/>
          </a:p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commitment letters</a:t>
            </a:r>
            <a:endParaRPr lang="en-US" sz="1200" dirty="0"/>
          </a:p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Organizational chart &amp; MOUs</a:t>
            </a:r>
            <a:endParaRPr lang="en-US" sz="1200" dirty="0"/>
          </a:p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Indirect Cost Rate Certification (HUD-426)</a:t>
            </a:r>
            <a:endParaRPr lang="en-US" sz="1200" dirty="0"/>
          </a:p>
          <a:p>
            <a:pPr marL="177800" indent="-177800" algn="l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DCE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Supportive service &amp; lease templates</a:t>
            </a:r>
            <a:endParaRPr lang="en-US" sz="1200" dirty="0"/>
          </a:p>
        </p:txBody>
      </p:sp>
      <p:sp>
        <p:nvSpPr>
          <p:cNvPr id="27" name="cautio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5943600"/>
            <a:ext cx="11091672" cy="457200"/>
          </a:xfrm>
          <a:prstGeom prst="rect">
            <a:avLst/>
          </a:prstGeom>
          <a:solidFill>
            <a:srgbClr val="FBF0D6"/>
          </a:solidFill>
          <a:ln w="12700">
            <a:solidFill>
              <a:srgbClr val="E8A31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777240" y="5943600"/>
            <a:ext cx="10698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Important:  </a:t>
            </a: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Incomplete or missing attachments may render an application ineligible for review — submit every item in PDF.</a:t>
            </a:r>
            <a:endParaRPr lang="en-US" sz="1200" dirty="0"/>
          </a:p>
        </p:txBody>
      </p:sp>
      <p:sp>
        <p:nvSpPr>
          <p:cNvPr id="29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31" name="Text 28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SUBMISSION PROCESS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steps from intent to submission</a:t>
            </a:r>
            <a:endParaRPr lang="en-US" sz="2700" dirty="0"/>
          </a:p>
        </p:txBody>
      </p:sp>
      <p:pic>
        <p:nvPicPr>
          <p:cNvPr id="4" name="Image 0" descr="Upload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0" y="457200"/>
            <a:ext cx="822960" cy="822960"/>
          </a:xfrm>
          <a:prstGeom prst="rect">
            <a:avLst/>
          </a:prstGeom>
        </p:spPr>
      </p:pic>
      <p:sp>
        <p:nvSpPr>
          <p:cNvPr id="5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874520"/>
            <a:ext cx="2670048" cy="278892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tep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874520"/>
            <a:ext cx="2670048" cy="82296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672" y="2057400"/>
            <a:ext cx="457200" cy="45720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04672" y="2057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371600" y="2057400"/>
            <a:ext cx="1755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Letter of Intent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04672" y="2880360"/>
            <a:ext cx="2157984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Applicant information, eligibility questions, target population and service area, and project type.</a:t>
            </a:r>
            <a:endParaRPr lang="en-US" sz="1250" dirty="0"/>
          </a:p>
        </p:txBody>
      </p:sp>
      <p:sp>
        <p:nvSpPr>
          <p:cNvPr id="11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6704" y="1874520"/>
            <a:ext cx="2670048" cy="278892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tep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6704" y="1874520"/>
            <a:ext cx="2670048" cy="82296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2736" y="2057400"/>
            <a:ext cx="457200" cy="45720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602736" y="2057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4169664" y="2057400"/>
            <a:ext cx="1755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Full Application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3602736" y="2880360"/>
            <a:ext cx="2157984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summary plus narrative responses (3,500 characters each) and project-type-specific questions.</a:t>
            </a:r>
            <a:endParaRPr lang="en-US" sz="1250" dirty="0"/>
          </a:p>
        </p:txBody>
      </p:sp>
      <p:sp>
        <p:nvSpPr>
          <p:cNvPr id="17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4768" y="1874520"/>
            <a:ext cx="2670048" cy="278892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tep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4768" y="1874520"/>
            <a:ext cx="2670048" cy="82296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0" y="2057400"/>
            <a:ext cx="457200" cy="45720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6400800" y="2057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700" dirty="0"/>
          </a:p>
        </p:txBody>
      </p:sp>
      <p:sp>
        <p:nvSpPr>
          <p:cNvPr id="21" name="Text 18"/>
          <p:cNvSpPr/>
          <p:nvPr/>
        </p:nvSpPr>
        <p:spPr>
          <a:xfrm>
            <a:off x="6967728" y="2057400"/>
            <a:ext cx="1755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Budget &amp; Attachments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6400800" y="2880360"/>
            <a:ext cx="2157984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Applicable budget forms, match documentation, MOUs, and all required attachments in PDF.</a:t>
            </a:r>
            <a:endParaRPr lang="en-US" sz="1250" dirty="0"/>
          </a:p>
        </p:txBody>
      </p:sp>
      <p:sp>
        <p:nvSpPr>
          <p:cNvPr id="23" name="step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2832" y="1874520"/>
            <a:ext cx="2670048" cy="278892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tep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2832" y="1874520"/>
            <a:ext cx="2670048" cy="82296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tep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8864" y="2057400"/>
            <a:ext cx="457200" cy="457200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9198864" y="2057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9765792" y="2057400"/>
            <a:ext cx="17556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Sign &amp; Submit</a:t>
            </a:r>
            <a:endParaRPr lang="en-US" sz="1450" dirty="0"/>
          </a:p>
        </p:txBody>
      </p:sp>
      <p:sp>
        <p:nvSpPr>
          <p:cNvPr id="28" name="Text 25"/>
          <p:cNvSpPr/>
          <p:nvPr/>
        </p:nvSpPr>
        <p:spPr>
          <a:xfrm>
            <a:off x="9198864" y="2880360"/>
            <a:ext cx="2157984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Director, CEO, or Board Chair submits through the BBCoC Grant Portal.</a:t>
            </a:r>
            <a:endParaRPr lang="en-US" sz="1250" dirty="0"/>
          </a:p>
        </p:txBody>
      </p:sp>
      <p:sp>
        <p:nvSpPr>
          <p:cNvPr id="29" name="no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5349240"/>
            <a:ext cx="11091672" cy="566928"/>
          </a:xfrm>
          <a:prstGeom prst="rect">
            <a:avLst/>
          </a:prstGeom>
          <a:solidFill>
            <a:srgbClr val="E7ED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777240" y="5349240"/>
            <a:ext cx="10698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Note:  </a:t>
            </a: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one project type is allowed per application. The CoC then submits the community's consolidated application to HUD through e-snaps.</a:t>
            </a:r>
            <a:endParaRPr lang="en-US" sz="1250" dirty="0"/>
          </a:p>
        </p:txBody>
      </p:sp>
      <p:sp>
        <p:nvSpPr>
          <p:cNvPr id="31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33" name="Text 30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TYPES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Application categories</a:t>
            </a:r>
            <a:endParaRPr lang="en-US" sz="2700" dirty="0"/>
          </a:p>
        </p:txBody>
      </p:sp>
      <p:sp>
        <p:nvSpPr>
          <p:cNvPr id="4" name="categor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00200"/>
            <a:ext cx="3511296" cy="196596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category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00200"/>
            <a:ext cx="3511296" cy="658368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1600200"/>
            <a:ext cx="268833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Renewal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804672" y="2423160"/>
            <a:ext cx="299923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an existing CoC project expiring FY 2027 — same component, recipient, population, and funding.</a:t>
            </a:r>
            <a:endParaRPr lang="en-US" sz="1250" dirty="0"/>
          </a:p>
        </p:txBody>
      </p:sp>
      <p:sp>
        <p:nvSpPr>
          <p:cNvPr id="8" name="categor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112" y="1600200"/>
            <a:ext cx="3511296" cy="196596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category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112" y="1600200"/>
            <a:ext cx="3511296" cy="658368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81144" y="1600200"/>
            <a:ext cx="268833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Expansion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4581144" y="2423160"/>
            <a:ext cx="299923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units, beds, services, or funding to your own renewal project, keeping the same component.</a:t>
            </a:r>
            <a:endParaRPr lang="en-US" sz="1250" dirty="0"/>
          </a:p>
        </p:txBody>
      </p:sp>
      <p:sp>
        <p:nvSpPr>
          <p:cNvPr id="12" name="categor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1584" y="1600200"/>
            <a:ext cx="3511296" cy="196596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category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1584" y="1600200"/>
            <a:ext cx="3511296" cy="658368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357616" y="1600200"/>
            <a:ext cx="268833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Transition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8357616" y="2423160"/>
            <a:ext cx="299923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your project's component type by reallocating an expiring renewal grant.</a:t>
            </a:r>
            <a:endParaRPr lang="en-US" sz="1250" dirty="0"/>
          </a:p>
        </p:txBody>
      </p:sp>
      <p:sp>
        <p:nvSpPr>
          <p:cNvPr id="16" name="categor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822192"/>
            <a:ext cx="3511296" cy="196596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category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822192"/>
            <a:ext cx="3511296" cy="658368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04672" y="3822192"/>
            <a:ext cx="268833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Consolidation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804672" y="4645152"/>
            <a:ext cx="299923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 2–10 eligible renewal grants of the same component and population.</a:t>
            </a:r>
            <a:endParaRPr lang="en-US" sz="1250" dirty="0"/>
          </a:p>
        </p:txBody>
      </p:sp>
      <p:sp>
        <p:nvSpPr>
          <p:cNvPr id="20" name="categor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112" y="3822192"/>
            <a:ext cx="3511296" cy="196596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category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112" y="3822192"/>
            <a:ext cx="3511296" cy="658368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581144" y="3822192"/>
            <a:ext cx="268833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CoC Bonus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6876288" y="4005072"/>
            <a:ext cx="731520" cy="292608"/>
          </a:xfrm>
          <a:prstGeom prst="rect">
            <a:avLst/>
          </a:prstGeom>
          <a:solidFill>
            <a:srgbClr val="13315C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4581144" y="4645152"/>
            <a:ext cx="299923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project open to all eligible agencies: PSH, RRH, TH, SSO, or HMIS.</a:t>
            </a:r>
            <a:endParaRPr lang="en-US" sz="1250" dirty="0"/>
          </a:p>
        </p:txBody>
      </p:sp>
      <p:sp>
        <p:nvSpPr>
          <p:cNvPr id="25" name="categor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1584" y="3822192"/>
            <a:ext cx="3511296" cy="196596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category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1584" y="3822192"/>
            <a:ext cx="3511296" cy="658368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8357616" y="3822192"/>
            <a:ext cx="268833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DV Bonus</a:t>
            </a:r>
            <a:endParaRPr lang="en-US" sz="1650" dirty="0"/>
          </a:p>
        </p:txBody>
      </p:sp>
      <p:sp>
        <p:nvSpPr>
          <p:cNvPr id="28" name="Text 26"/>
          <p:cNvSpPr/>
          <p:nvPr/>
        </p:nvSpPr>
        <p:spPr>
          <a:xfrm>
            <a:off x="10652760" y="4005072"/>
            <a:ext cx="731520" cy="292608"/>
          </a:xfrm>
          <a:prstGeom prst="rect">
            <a:avLst/>
          </a:prstGeom>
          <a:solidFill>
            <a:srgbClr val="13315C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</a:t>
            </a:r>
            <a:endParaRPr lang="en-US" sz="950" dirty="0"/>
          </a:p>
        </p:txBody>
      </p:sp>
      <p:sp>
        <p:nvSpPr>
          <p:cNvPr id="29" name="Text 27"/>
          <p:cNvSpPr/>
          <p:nvPr/>
        </p:nvSpPr>
        <p:spPr>
          <a:xfrm>
            <a:off x="8357616" y="4645152"/>
            <a:ext cx="299923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project for survivors of domestic or dating violence, sexual assault, or stalking.</a:t>
            </a:r>
            <a:endParaRPr lang="en-US" sz="1250" dirty="0"/>
          </a:p>
        </p:txBody>
      </p:sp>
      <p:sp>
        <p:nvSpPr>
          <p:cNvPr id="30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TYPES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Eligible components &amp; what each expects</a:t>
            </a:r>
            <a:endParaRPr lang="en-US" sz="2700" dirty="0"/>
          </a:p>
        </p:txBody>
      </p:sp>
      <p:pic>
        <p:nvPicPr>
          <p:cNvPr id="4" name="Image 0" descr="Supportive housing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0" y="457200"/>
            <a:ext cx="822960" cy="822960"/>
          </a:xfrm>
          <a:prstGeom prst="rect">
            <a:avLst/>
          </a:prstGeom>
        </p:spPr>
      </p:pic>
      <p:sp>
        <p:nvSpPr>
          <p:cNvPr id="5" name="componen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27632"/>
            <a:ext cx="11091672" cy="804672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component ta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27632"/>
            <a:ext cx="1554480" cy="804672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48640" y="1627632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8A31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PSH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2331720" y="1737360"/>
            <a:ext cx="3749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 Supportive Housing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217920" y="1719072"/>
            <a:ext cx="51937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3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housing with services for people with disabilities or chronic homelessness; focus on housing retention.</a:t>
            </a:r>
            <a:endParaRPr lang="en-US" sz="1250" dirty="0"/>
          </a:p>
        </p:txBody>
      </p:sp>
      <p:sp>
        <p:nvSpPr>
          <p:cNvPr id="10" name="componen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560320"/>
            <a:ext cx="11091672" cy="804672"/>
          </a:xfrm>
          <a:prstGeom prst="rect">
            <a:avLst/>
          </a:prstGeom>
          <a:solidFill>
            <a:srgbClr val="E7EDF6"/>
          </a:solidFill>
          <a:ln w="12700">
            <a:solidFill>
              <a:srgbClr val="D3DC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mponent ta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560320"/>
            <a:ext cx="1554480" cy="804672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48640" y="2560320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8A31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RRH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2331720" y="2670048"/>
            <a:ext cx="3749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Re-Housing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6217920" y="2651760"/>
            <a:ext cx="51937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3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Short-term tenant-based rental assistance and services; move to self-sufficiency within 24 months.</a:t>
            </a:r>
            <a:endParaRPr lang="en-US" sz="1250" dirty="0"/>
          </a:p>
        </p:txBody>
      </p:sp>
      <p:sp>
        <p:nvSpPr>
          <p:cNvPr id="15" name="componen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493008"/>
            <a:ext cx="11091672" cy="804672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component ta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493008"/>
            <a:ext cx="1554480" cy="804672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548640" y="3493008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8A31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2331720" y="3602736"/>
            <a:ext cx="3749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Transitional Housing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6217920" y="3584448"/>
            <a:ext cx="51937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3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Time-limited housing up to 24 months; at least 20 hours/week engagement; exit to positive destinations.</a:t>
            </a:r>
            <a:endParaRPr lang="en-US" sz="1250" dirty="0"/>
          </a:p>
        </p:txBody>
      </p:sp>
      <p:sp>
        <p:nvSpPr>
          <p:cNvPr id="20" name="componen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425696"/>
            <a:ext cx="11091672" cy="804672"/>
          </a:xfrm>
          <a:prstGeom prst="rect">
            <a:avLst/>
          </a:prstGeom>
          <a:solidFill>
            <a:srgbClr val="E7EDF6"/>
          </a:solidFill>
          <a:ln w="12700">
            <a:solidFill>
              <a:srgbClr val="D3DC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component ta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425696"/>
            <a:ext cx="1554480" cy="804672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548640" y="4425696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8A31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SSO</a:t>
            </a:r>
            <a:endParaRPr lang="en-US" sz="1900" dirty="0"/>
          </a:p>
        </p:txBody>
      </p:sp>
      <p:sp>
        <p:nvSpPr>
          <p:cNvPr id="23" name="Text 20"/>
          <p:cNvSpPr/>
          <p:nvPr/>
        </p:nvSpPr>
        <p:spPr>
          <a:xfrm>
            <a:off x="2331720" y="4535424"/>
            <a:ext cx="3749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Supportive Services Only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6217920" y="4517136"/>
            <a:ext cx="51937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3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without housing — Standalone, Street Outreach, or Coordinated Entry models.</a:t>
            </a:r>
            <a:endParaRPr lang="en-US" sz="1250" dirty="0"/>
          </a:p>
        </p:txBody>
      </p:sp>
      <p:sp>
        <p:nvSpPr>
          <p:cNvPr id="25" name="componen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5358384"/>
            <a:ext cx="11091672" cy="804672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onent ta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5358384"/>
            <a:ext cx="1554480" cy="804672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548640" y="5358384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E8A31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HMIS</a:t>
            </a:r>
            <a:endParaRPr lang="en-US" sz="1900" dirty="0"/>
          </a:p>
        </p:txBody>
      </p:sp>
      <p:sp>
        <p:nvSpPr>
          <p:cNvPr id="28" name="Text 25"/>
          <p:cNvSpPr/>
          <p:nvPr/>
        </p:nvSpPr>
        <p:spPr>
          <a:xfrm>
            <a:off x="2331720" y="5468112"/>
            <a:ext cx="3749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Homeless Management Information System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6217920" y="5449824"/>
            <a:ext cx="51937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3000"/>
              </a:lnSpc>
              <a:buNone/>
            </a:pPr>
            <a:r>
              <a:rPr lang="en-US" sz="12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operations, data quality, user training, and timely HUD and CoC reporting.</a:t>
            </a:r>
            <a:endParaRPr lang="en-US" sz="1250" dirty="0"/>
          </a:p>
        </p:txBody>
      </p:sp>
      <p:sp>
        <p:nvSpPr>
          <p:cNvPr id="30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32" name="Text 29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&amp; SCORING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applications are reviewed &amp; scored</a:t>
            </a:r>
            <a:endParaRPr lang="en-US" sz="2700" dirty="0"/>
          </a:p>
        </p:txBody>
      </p:sp>
      <p:pic>
        <p:nvPicPr>
          <p:cNvPr id="4" name="Image 0" descr="Review and scoring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0" y="457200"/>
            <a:ext cx="82296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1517904"/>
            <a:ext cx="576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earns points</a:t>
            </a:r>
            <a:endParaRPr lang="en-US" sz="1400" dirty="0"/>
          </a:p>
        </p:txBody>
      </p:sp>
      <p:sp>
        <p:nvSpPr>
          <p:cNvPr id="6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938528"/>
            <a:ext cx="5760720" cy="411480"/>
          </a:xfrm>
          <a:prstGeom prst="rect">
            <a:avLst/>
          </a:prstGeom>
          <a:solidFill>
            <a:srgbClr val="F2F5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13232" y="193852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Alignment with HUD's 8 goals &amp; objectives</a:t>
            </a:r>
            <a:endParaRPr lang="en-US" sz="1200" dirty="0"/>
          </a:p>
        </p:txBody>
      </p:sp>
      <p:sp>
        <p:nvSpPr>
          <p:cNvPr id="8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196596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86400" y="196596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pts</a:t>
            </a:r>
            <a:endParaRPr lang="en-US" sz="1100" dirty="0"/>
          </a:p>
        </p:txBody>
      </p:sp>
      <p:sp>
        <p:nvSpPr>
          <p:cNvPr id="10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441448"/>
            <a:ext cx="5760720" cy="411480"/>
          </a:xfrm>
          <a:prstGeom prst="rect">
            <a:avLst/>
          </a:prstGeom>
          <a:solidFill>
            <a:srgbClr val="E7ED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13232" y="244144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Returns to homelessness</a:t>
            </a:r>
            <a:endParaRPr lang="en-US" sz="1200" dirty="0"/>
          </a:p>
        </p:txBody>
      </p:sp>
      <p:sp>
        <p:nvSpPr>
          <p:cNvPr id="12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246888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486400" y="246888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pts</a:t>
            </a:r>
            <a:endParaRPr lang="en-US" sz="1100" dirty="0"/>
          </a:p>
        </p:txBody>
      </p:sp>
      <p:sp>
        <p:nvSpPr>
          <p:cNvPr id="14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944368"/>
            <a:ext cx="5760720" cy="411480"/>
          </a:xfrm>
          <a:prstGeom prst="rect">
            <a:avLst/>
          </a:prstGeom>
          <a:solidFill>
            <a:srgbClr val="F2F5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13232" y="294436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Employment &amp; earned income</a:t>
            </a:r>
            <a:endParaRPr lang="en-US" sz="1200" dirty="0"/>
          </a:p>
        </p:txBody>
      </p:sp>
      <p:sp>
        <p:nvSpPr>
          <p:cNvPr id="16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297180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5486400" y="297180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pts</a:t>
            </a:r>
            <a:endParaRPr lang="en-US" sz="1100" dirty="0"/>
          </a:p>
        </p:txBody>
      </p:sp>
      <p:sp>
        <p:nvSpPr>
          <p:cNvPr id="18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447288"/>
            <a:ext cx="5760720" cy="411480"/>
          </a:xfrm>
          <a:prstGeom prst="rect">
            <a:avLst/>
          </a:prstGeom>
          <a:solidFill>
            <a:srgbClr val="E7ED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713232" y="344728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effectiveness</a:t>
            </a:r>
            <a:endParaRPr lang="en-US" sz="1200" dirty="0"/>
          </a:p>
        </p:txBody>
      </p:sp>
      <p:sp>
        <p:nvSpPr>
          <p:cNvPr id="20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347472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486400" y="347472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pts</a:t>
            </a:r>
            <a:endParaRPr lang="en-US" sz="1100" dirty="0"/>
          </a:p>
        </p:txBody>
      </p:sp>
      <p:sp>
        <p:nvSpPr>
          <p:cNvPr id="22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950208"/>
            <a:ext cx="5760720" cy="411480"/>
          </a:xfrm>
          <a:prstGeom prst="rect">
            <a:avLst/>
          </a:prstGeom>
          <a:solidFill>
            <a:srgbClr val="F2F5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713232" y="395020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summary &amp; statement of need</a:t>
            </a:r>
            <a:endParaRPr lang="en-US" sz="1200" dirty="0"/>
          </a:p>
        </p:txBody>
      </p:sp>
      <p:sp>
        <p:nvSpPr>
          <p:cNvPr id="24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397764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486400" y="397764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pts</a:t>
            </a:r>
            <a:endParaRPr lang="en-US" sz="1100" dirty="0"/>
          </a:p>
        </p:txBody>
      </p:sp>
      <p:sp>
        <p:nvSpPr>
          <p:cNvPr id="26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453128"/>
            <a:ext cx="5760720" cy="411480"/>
          </a:xfrm>
          <a:prstGeom prst="rect">
            <a:avLst/>
          </a:prstGeom>
          <a:solidFill>
            <a:srgbClr val="E7ED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713232" y="445312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Management &amp; financial capacity</a:t>
            </a:r>
            <a:endParaRPr lang="en-US" sz="1200" dirty="0"/>
          </a:p>
        </p:txBody>
      </p:sp>
      <p:sp>
        <p:nvSpPr>
          <p:cNvPr id="28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48056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5486400" y="448056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pts</a:t>
            </a:r>
            <a:endParaRPr lang="en-US" sz="1100" dirty="0"/>
          </a:p>
        </p:txBody>
      </p:sp>
      <p:sp>
        <p:nvSpPr>
          <p:cNvPr id="30" name="criteria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956048"/>
            <a:ext cx="5760720" cy="411480"/>
          </a:xfrm>
          <a:prstGeom prst="rect">
            <a:avLst/>
          </a:prstGeom>
          <a:solidFill>
            <a:srgbClr val="F2F5F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1" name="Text 28"/>
          <p:cNvSpPr/>
          <p:nvPr/>
        </p:nvSpPr>
        <p:spPr>
          <a:xfrm>
            <a:off x="713232" y="4956048"/>
            <a:ext cx="4480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HMIS data quality &amp; reporting</a:t>
            </a:r>
            <a:endParaRPr lang="en-US" sz="1200" dirty="0"/>
          </a:p>
        </p:txBody>
      </p:sp>
      <p:sp>
        <p:nvSpPr>
          <p:cNvPr id="32" name="point chi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983480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5486400" y="4983480"/>
            <a:ext cx="713232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pts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548640" y="5532120"/>
            <a:ext cx="576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B66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project-type-specific questions scored for each component.</a:t>
            </a:r>
            <a:endParaRPr lang="en-US" sz="1100" dirty="0"/>
          </a:p>
        </p:txBody>
      </p:sp>
      <p:sp>
        <p:nvSpPr>
          <p:cNvPr id="35" name="path 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0840" y="1517904"/>
            <a:ext cx="4919472" cy="4434840"/>
          </a:xfrm>
          <a:prstGeom prst="rect">
            <a:avLst/>
          </a:prstGeom>
          <a:solidFill>
            <a:srgbClr val="13315C"/>
          </a:solidFill>
          <a:ln/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7040880" y="1700784"/>
            <a:ext cx="42793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review path</a:t>
            </a:r>
            <a:endParaRPr lang="en-US" sz="1550" dirty="0"/>
          </a:p>
        </p:txBody>
      </p:sp>
      <p:sp>
        <p:nvSpPr>
          <p:cNvPr id="37" name="path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0880" y="2231136"/>
            <a:ext cx="384048" cy="384048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7040880" y="2231136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39" name="Text 36"/>
          <p:cNvSpPr/>
          <p:nvPr/>
        </p:nvSpPr>
        <p:spPr>
          <a:xfrm>
            <a:off x="7589520" y="2167128"/>
            <a:ext cx="373075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Threshold check</a:t>
            </a:r>
            <a:endParaRPr lang="en-US" sz="13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Eligibility and complete attachments verified.</a:t>
            </a:r>
            <a:endParaRPr lang="en-US" sz="1300" dirty="0"/>
          </a:p>
        </p:txBody>
      </p:sp>
      <p:sp>
        <p:nvSpPr>
          <p:cNvPr id="40" name="path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0880" y="2980944"/>
            <a:ext cx="384048" cy="384048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8"/>
          <p:cNvSpPr/>
          <p:nvPr/>
        </p:nvSpPr>
        <p:spPr>
          <a:xfrm>
            <a:off x="7040880" y="2980944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42" name="Text 39"/>
          <p:cNvSpPr/>
          <p:nvPr/>
        </p:nvSpPr>
        <p:spPr>
          <a:xfrm>
            <a:off x="7589520" y="2916936"/>
            <a:ext cx="373075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review &amp; ranking</a:t>
            </a:r>
            <a:endParaRPr lang="en-US" sz="13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BBCoC committee scores and ranks all projects.</a:t>
            </a:r>
            <a:endParaRPr lang="en-US" sz="1300" dirty="0"/>
          </a:p>
        </p:txBody>
      </p:sp>
      <p:sp>
        <p:nvSpPr>
          <p:cNvPr id="43" name="path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0880" y="3730752"/>
            <a:ext cx="384048" cy="384048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41"/>
          <p:cNvSpPr/>
          <p:nvPr/>
        </p:nvSpPr>
        <p:spPr>
          <a:xfrm>
            <a:off x="7040880" y="373075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45" name="Text 42"/>
          <p:cNvSpPr/>
          <p:nvPr/>
        </p:nvSpPr>
        <p:spPr>
          <a:xfrm>
            <a:off x="7589520" y="3666744"/>
            <a:ext cx="373075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1 &amp; Tier 2 placement</a:t>
            </a:r>
            <a:endParaRPr lang="en-US" sz="13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Projects placed by priority; Tier 1 protects 60% of renewal demand.</a:t>
            </a:r>
            <a:endParaRPr lang="en-US" sz="1300" dirty="0"/>
          </a:p>
        </p:txBody>
      </p:sp>
      <p:sp>
        <p:nvSpPr>
          <p:cNvPr id="46" name="path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0880" y="4480560"/>
            <a:ext cx="384048" cy="384048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Text 44"/>
          <p:cNvSpPr/>
          <p:nvPr/>
        </p:nvSpPr>
        <p:spPr>
          <a:xfrm>
            <a:off x="7040880" y="448056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 dirty="0"/>
          </a:p>
        </p:txBody>
      </p:sp>
      <p:sp>
        <p:nvSpPr>
          <p:cNvPr id="48" name="Text 45"/>
          <p:cNvSpPr/>
          <p:nvPr/>
        </p:nvSpPr>
        <p:spPr>
          <a:xfrm>
            <a:off x="7589520" y="4416552"/>
            <a:ext cx="373075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Submission to HUD</a:t>
            </a:r>
            <a:endParaRPr lang="en-US" sz="13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CoC submits the consolidated application via e-snaps.</a:t>
            </a:r>
            <a:endParaRPr lang="en-US" sz="1300" dirty="0"/>
          </a:p>
        </p:txBody>
      </p:sp>
      <p:sp>
        <p:nvSpPr>
          <p:cNvPr id="49" name="path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0880" y="5230368"/>
            <a:ext cx="384048" cy="384048"/>
          </a:xfrm>
          <a:prstGeom prst="ellipse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Text 47"/>
          <p:cNvSpPr/>
          <p:nvPr/>
        </p:nvSpPr>
        <p:spPr>
          <a:xfrm>
            <a:off x="7040880" y="523036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 dirty="0"/>
          </a:p>
        </p:txBody>
      </p:sp>
      <p:sp>
        <p:nvSpPr>
          <p:cNvPr id="51" name="Text 48"/>
          <p:cNvSpPr/>
          <p:nvPr/>
        </p:nvSpPr>
        <p:spPr>
          <a:xfrm>
            <a:off x="7589520" y="5166360"/>
            <a:ext cx="373075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HUD scoring &amp; awards</a:t>
            </a:r>
            <a:endParaRPr lang="en-US" sz="13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HUD scores the national competition and announces awards.</a:t>
            </a:r>
            <a:endParaRPr lang="en-US" sz="1300" dirty="0"/>
          </a:p>
        </p:txBody>
      </p:sp>
      <p:sp>
        <p:nvSpPr>
          <p:cNvPr id="52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088" y="6574536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54" name="Text 51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5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C360A7F-96E4-BB3D-FE9B-08B79811A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5507718"/>
            <a:ext cx="5761219" cy="445026"/>
          </a:xfrm>
          <a:prstGeom prst="rect">
            <a:avLst/>
          </a:prstGeom>
        </p:spPr>
      </p:pic>
      <p:sp>
        <p:nvSpPr>
          <p:cNvPr id="60" name="point chip">
            <a:extLst>
              <a:ext uri="{FF2B5EF4-FFF2-40B4-BE49-F238E27FC236}">
                <a16:creationId xmlns:a16="http://schemas.microsoft.com/office/drawing/2014/main" id="{279E49EE-C11F-034E-2985-3C4BAE3F4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5468112"/>
            <a:ext cx="728471" cy="530352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pPr algn="ctr"/>
            <a:r>
              <a:rPr lang="en-US" sz="10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pts </a:t>
            </a:r>
          </a:p>
          <a:p>
            <a:pPr algn="ctr"/>
            <a:r>
              <a:rPr lang="en-US" sz="10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 pts (DV)</a:t>
            </a:r>
            <a:endParaRPr 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5FD074-B1E6-1510-6D69-76B5629F8C79}"/>
              </a:ext>
            </a:extLst>
          </p:cNvPr>
          <p:cNvSpPr txBox="1"/>
          <p:nvPr/>
        </p:nvSpPr>
        <p:spPr>
          <a:xfrm>
            <a:off x="630936" y="5576500"/>
            <a:ext cx="3465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Specific Questions 	</a:t>
            </a:r>
            <a:endParaRPr lang="en-US" sz="1200" dirty="0"/>
          </a:p>
        </p:txBody>
      </p:sp>
      <p:sp>
        <p:nvSpPr>
          <p:cNvPr id="64" name="criteria row">
            <a:extLst>
              <a:ext uri="{FF2B5EF4-FFF2-40B4-BE49-F238E27FC236}">
                <a16:creationId xmlns:a16="http://schemas.microsoft.com/office/drawing/2014/main" id="{29D6DF95-77B4-E1E1-CF45-89144C55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352" y="6089904"/>
            <a:ext cx="5760720" cy="411480"/>
          </a:xfrm>
          <a:prstGeom prst="rect">
            <a:avLst/>
          </a:prstGeom>
          <a:solidFill>
            <a:srgbClr val="F2F5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1F6303-AE89-A6CB-B3DC-131CAAAA067E}"/>
              </a:ext>
            </a:extLst>
          </p:cNvPr>
          <p:cNvSpPr txBox="1"/>
          <p:nvPr/>
        </p:nvSpPr>
        <p:spPr>
          <a:xfrm>
            <a:off x="3662018" y="6178218"/>
            <a:ext cx="183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Points Available		</a:t>
            </a:r>
            <a:endParaRPr lang="en-US" sz="1200" dirty="0"/>
          </a:p>
        </p:txBody>
      </p:sp>
      <p:sp>
        <p:nvSpPr>
          <p:cNvPr id="68" name="point chip">
            <a:extLst>
              <a:ext uri="{FF2B5EF4-FFF2-40B4-BE49-F238E27FC236}">
                <a16:creationId xmlns:a16="http://schemas.microsoft.com/office/drawing/2014/main" id="{D453E415-55CE-811F-605E-D1806C11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1639" y="6112764"/>
            <a:ext cx="713232" cy="356616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pPr algn="ctr"/>
            <a:r>
              <a:rPr lang="en-US" sz="1200" b="1" dirty="0">
                <a:solidFill>
                  <a:srgbClr val="1331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pts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DEADLINES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FY 2026 competition timeline</a:t>
            </a:r>
            <a:endParaRPr lang="en-US" sz="2700" dirty="0"/>
          </a:p>
        </p:txBody>
      </p:sp>
      <p:pic>
        <p:nvPicPr>
          <p:cNvPr id="4" name="Image 0" descr="Calenda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60" y="457200"/>
            <a:ext cx="822960" cy="822960"/>
          </a:xfrm>
          <a:prstGeom prst="rect">
            <a:avLst/>
          </a:prstGeom>
        </p:spPr>
      </p:pic>
      <p:sp>
        <p:nvSpPr>
          <p:cNvPr id="5" name="timeline ra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560" y="3063240"/>
            <a:ext cx="10085832" cy="45720"/>
          </a:xfrm>
          <a:prstGeom prst="rect">
            <a:avLst/>
          </a:prstGeom>
          <a:solidFill>
            <a:srgbClr val="D3DC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milestone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824" y="2921508"/>
            <a:ext cx="347472" cy="347472"/>
          </a:xfrm>
          <a:prstGeom prst="ellipse">
            <a:avLst/>
          </a:prstGeom>
          <a:solidFill>
            <a:srgbClr val="13315C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16002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1, 2026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57200" y="1965960"/>
            <a:ext cx="2011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1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HUD releases the FY 2026 CoC NOFO</a:t>
            </a:r>
            <a:endParaRPr lang="en-US" sz="1150" dirty="0"/>
          </a:p>
        </p:txBody>
      </p:sp>
      <p:sp>
        <p:nvSpPr>
          <p:cNvPr id="9" name="milestone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9282" y="2921508"/>
            <a:ext cx="347472" cy="347472"/>
          </a:xfrm>
          <a:prstGeom prst="ellipse">
            <a:avLst/>
          </a:prstGeom>
          <a:solidFill>
            <a:srgbClr val="13315C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2567178" y="34290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1, 2026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2567178" y="3794760"/>
            <a:ext cx="2011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1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BBCoC local competition opens</a:t>
            </a:r>
            <a:endParaRPr lang="en-US" sz="1150" dirty="0"/>
          </a:p>
        </p:txBody>
      </p:sp>
      <p:sp>
        <p:nvSpPr>
          <p:cNvPr id="12" name="milestone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0740" y="2921508"/>
            <a:ext cx="347472" cy="347472"/>
          </a:xfrm>
          <a:prstGeom prst="ellipse">
            <a:avLst/>
          </a:prstGeom>
          <a:solidFill>
            <a:srgbClr val="E8A31F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088636" y="16002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685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31, 2026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088636" y="1965960"/>
            <a:ext cx="2011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1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applications due · 12:00 PM (Grant Portal)</a:t>
            </a:r>
            <a:endParaRPr lang="en-US" sz="1150" dirty="0"/>
          </a:p>
        </p:txBody>
      </p:sp>
      <p:sp>
        <p:nvSpPr>
          <p:cNvPr id="15" name="milestone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2198" y="2921508"/>
            <a:ext cx="347472" cy="347472"/>
          </a:xfrm>
          <a:prstGeom prst="ellipse">
            <a:avLst/>
          </a:prstGeom>
          <a:solidFill>
            <a:srgbClr val="13315C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7610094" y="34290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26, 2026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610094" y="3794760"/>
            <a:ext cx="2011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1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HUD deadline · 8:00 PM ET (CoC submits via e-snaps)</a:t>
            </a:r>
            <a:endParaRPr lang="en-US" sz="1150" dirty="0"/>
          </a:p>
        </p:txBody>
      </p:sp>
      <p:sp>
        <p:nvSpPr>
          <p:cNvPr id="18" name="milestone nod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63656" y="2921508"/>
            <a:ext cx="347472" cy="347472"/>
          </a:xfrm>
          <a:prstGeom prst="ellipse">
            <a:avLst/>
          </a:prstGeom>
          <a:solidFill>
            <a:srgbClr val="13315C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9722815" y="16002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By Dec 1, 2026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9722815" y="1965960"/>
            <a:ext cx="2011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2000"/>
              </a:lnSpc>
              <a:buNone/>
            </a:pPr>
            <a:r>
              <a:rPr lang="en-US" sz="115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HUD announces award decisions</a:t>
            </a:r>
            <a:endParaRPr lang="en-US" sz="1150" dirty="0"/>
          </a:p>
        </p:txBody>
      </p:sp>
      <p:sp>
        <p:nvSpPr>
          <p:cNvPr id="21" name="key date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937760"/>
            <a:ext cx="11091672" cy="960120"/>
          </a:xfrm>
          <a:prstGeom prst="rect">
            <a:avLst/>
          </a:prstGeom>
          <a:solidFill>
            <a:srgbClr val="13315C"/>
          </a:solidFill>
          <a:ln/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937760"/>
            <a:ext cx="146304" cy="960120"/>
          </a:xfrm>
          <a:prstGeom prst="rect">
            <a:avLst/>
          </a:prstGeom>
          <a:solidFill>
            <a:srgbClr val="E8A31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914400" y="4937760"/>
            <a:ext cx="10515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8A3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key date</a:t>
            </a:r>
            <a:r>
              <a:rPr lang="en-US" sz="1400" b="1" i="1" dirty="0">
                <a:solidFill>
                  <a:srgbClr val="E8A3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 </a:t>
            </a: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applications are due July 31, 2026 by 12:00 PM through the BBCoC Grant Portal.  In Person presentations to the Project Review Committee will be August 6, 2026. </a:t>
            </a:r>
            <a:endParaRPr lang="en-US" sz="1400" i="1" dirty="0"/>
          </a:p>
        </p:txBody>
      </p:sp>
      <p:sp>
        <p:nvSpPr>
          <p:cNvPr id="24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26" name="Text 23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10896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kern="0" spc="300" dirty="0">
                <a:solidFill>
                  <a:srgbClr val="C685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 PROPOSALS</a:t>
            </a:r>
            <a:endParaRPr lang="en-US" sz="1250" dirty="0"/>
          </a:p>
        </p:txBody>
      </p:sp>
      <p:sp>
        <p:nvSpPr>
          <p:cNvPr id="3" name="Text 0"/>
          <p:cNvSpPr>
            <a:spLocks noGrp="1"/>
          </p:cNvSpPr>
          <p:nvPr>
            <p:ph type="title" idx="100" hasCustomPrompt="1"/>
          </p:nvPr>
        </p:nvSpPr>
        <p:spPr>
          <a:xfrm>
            <a:off x="548640" y="566928"/>
            <a:ext cx="11064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331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Common challenges &amp; winning tips</a:t>
            </a:r>
            <a:endParaRPr lang="en-US" sz="2700" dirty="0"/>
          </a:p>
        </p:txBody>
      </p:sp>
      <p:pic>
        <p:nvPicPr>
          <p:cNvPr id="4" name="Image 0" descr="Tips lightbulb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32" y="457200"/>
            <a:ext cx="813816" cy="822960"/>
          </a:xfrm>
          <a:prstGeom prst="rect">
            <a:avLst/>
          </a:prstGeom>
        </p:spPr>
      </p:pic>
      <p:sp>
        <p:nvSpPr>
          <p:cNvPr id="5" name="pitfalls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27632"/>
            <a:ext cx="5449824" cy="370332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itfalls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627632"/>
            <a:ext cx="5449824" cy="640080"/>
          </a:xfrm>
          <a:prstGeom prst="rect">
            <a:avLst/>
          </a:prstGeom>
          <a:solidFill>
            <a:srgbClr val="C685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77240" y="1627632"/>
            <a:ext cx="499262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Common pitfalls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22960" y="2496312"/>
            <a:ext cx="4901184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 algn="l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Missing or incomplete required attachments</a:t>
            </a:r>
            <a:endParaRPr lang="en-US" sz="1300" dirty="0"/>
          </a:p>
          <a:p>
            <a:pPr marL="203200" indent="-203200" algn="l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Statement of need not backed by data</a:t>
            </a:r>
            <a:endParaRPr lang="en-US" sz="1300" dirty="0"/>
          </a:p>
          <a:p>
            <a:pPr marL="203200" indent="-203200" algn="l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Outcomes written as activities, not client results</a:t>
            </a:r>
            <a:endParaRPr lang="en-US" sz="1300" dirty="0"/>
          </a:p>
          <a:p>
            <a:pPr marL="203200" indent="-203200" algn="l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25% match or match letters missing</a:t>
            </a:r>
            <a:endParaRPr lang="en-US" sz="1300" dirty="0"/>
          </a:p>
          <a:p>
            <a:pPr marL="203200" indent="-203200" algn="l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 submission or missing authorized signature</a:t>
            </a:r>
            <a:endParaRPr lang="en-US" sz="1300" dirty="0"/>
          </a:p>
        </p:txBody>
      </p:sp>
      <p:sp>
        <p:nvSpPr>
          <p:cNvPr id="9" name="tips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344" y="1627632"/>
            <a:ext cx="5449824" cy="3703320"/>
          </a:xfrm>
          <a:prstGeom prst="rect">
            <a:avLst/>
          </a:prstGeom>
          <a:solidFill>
            <a:srgbClr val="F2F5FA"/>
          </a:solidFill>
          <a:ln w="12700">
            <a:solidFill>
              <a:srgbClr val="D3DCEA"/>
            </a:solidFill>
            <a:prstDash val="solid"/>
          </a:ln>
          <a:effectLst>
            <a:outerShdw blurRad="88900" dist="38100" dir="5400000" algn="bl" rotWithShape="0">
              <a:srgbClr val="9AA7BC">
                <a:alpha val="2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ips hea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344" y="1627632"/>
            <a:ext cx="5449824" cy="640080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09944" y="1627632"/>
            <a:ext cx="499262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Tips for a strong proposal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455664" y="2496312"/>
            <a:ext cx="4901184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 algn="l">
              <a:spcAft>
                <a:spcPts val="1200"/>
              </a:spcAft>
              <a:buSzPct val="100000"/>
              <a:buChar char="✓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SAM.gov registration and the audit early</a:t>
            </a:r>
            <a:endParaRPr lang="en-US" sz="1300" dirty="0"/>
          </a:p>
          <a:p>
            <a:pPr marL="228600" indent="-228600" algn="l">
              <a:spcAft>
                <a:spcPts val="1200"/>
              </a:spcAft>
              <a:buSzPct val="100000"/>
              <a:buChar char="✓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Ground your need in HMIS, PIT, and cited data</a:t>
            </a:r>
            <a:endParaRPr lang="en-US" sz="1300" dirty="0"/>
          </a:p>
          <a:p>
            <a:pPr marL="228600" indent="-228600" algn="l">
              <a:spcAft>
                <a:spcPts val="1200"/>
              </a:spcAft>
              <a:buSzPct val="100000"/>
              <a:buChar char="✓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outcomes as participant achievements tied to HUD's goals</a:t>
            </a:r>
            <a:endParaRPr lang="en-US" sz="1300" dirty="0"/>
          </a:p>
          <a:p>
            <a:pPr marL="228600" indent="-228600" algn="l">
              <a:spcAft>
                <a:spcPts val="1200"/>
              </a:spcAft>
              <a:buSzPct val="100000"/>
              <a:buChar char="✓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Lock in match commitment letters on letterhead</a:t>
            </a:r>
            <a:endParaRPr lang="en-US" sz="1300" dirty="0"/>
          </a:p>
          <a:p>
            <a:pPr marL="228600" indent="-228600" algn="l">
              <a:spcAft>
                <a:spcPts val="1200"/>
              </a:spcAft>
              <a:buSzPct val="100000"/>
              <a:buChar char="✓"/>
            </a:pPr>
            <a:r>
              <a:rPr lang="en-US" sz="1300" dirty="0">
                <a:solidFill>
                  <a:srgbClr val="1E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cost-per-person with an FMR or benchmark, and submit early</a:t>
            </a:r>
            <a:endParaRPr lang="en-US" sz="1300" dirty="0"/>
          </a:p>
        </p:txBody>
      </p:sp>
      <p:sp>
        <p:nvSpPr>
          <p:cNvPr id="13" name="footer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1331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48640" y="6547104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Bend Continuum of Care  ·  FY 2026 CoC Program Competition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11338560" y="6547104"/>
            <a:ext cx="457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C9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00f23b-e2e9-4012-9824-2159a2742d45" xsi:nil="true"/>
    <lcf76f155ced4ddcb4097134ff3c332f xmlns="2a9e1ae2-aec0-4c27-8159-e349749ab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88792A4CB46478A8EE05187BAD873" ma:contentTypeVersion="15" ma:contentTypeDescription="Create a new document." ma:contentTypeScope="" ma:versionID="536e197f071281818bbc1e0227c2dad6">
  <xsd:schema xmlns:xsd="http://www.w3.org/2001/XMLSchema" xmlns:xs="http://www.w3.org/2001/XMLSchema" xmlns:p="http://schemas.microsoft.com/office/2006/metadata/properties" xmlns:ns2="2a9e1ae2-aec0-4c27-8159-e349749ab2e1" xmlns:ns3="6100f23b-e2e9-4012-9824-2159a2742d45" targetNamespace="http://schemas.microsoft.com/office/2006/metadata/properties" ma:root="true" ma:fieldsID="f941e77f3c267a0e1bd595981b926e7f" ns2:_="" ns3:_="">
    <xsd:import namespace="2a9e1ae2-aec0-4c27-8159-e349749ab2e1"/>
    <xsd:import namespace="6100f23b-e2e9-4012-9824-2159a2742d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e1ae2-aec0-4c27-8159-e349749ab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a1d57eb-55e3-4ea6-b430-6e220fdc1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0f23b-e2e9-4012-9824-2159a2742d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4d60129-927d-4e05-bc5b-ad333c404a0f}" ma:internalName="TaxCatchAll" ma:showField="CatchAllData" ma:web="6100f23b-e2e9-4012-9824-2159a2742d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5B2FF-C7CD-4508-82F8-8A00E4216237}">
  <ds:schemaRefs>
    <ds:schemaRef ds:uri="http://schemas.microsoft.com/office/2006/metadata/properties"/>
    <ds:schemaRef ds:uri="http://schemas.microsoft.com/office/infopath/2007/PartnerControls"/>
    <ds:schemaRef ds:uri="6100f23b-e2e9-4012-9824-2159a2742d45"/>
    <ds:schemaRef ds:uri="2a9e1ae2-aec0-4c27-8159-e349749ab2e1"/>
  </ds:schemaRefs>
</ds:datastoreItem>
</file>

<file path=customXml/itemProps2.xml><?xml version="1.0" encoding="utf-8"?>
<ds:datastoreItem xmlns:ds="http://schemas.openxmlformats.org/officeDocument/2006/customXml" ds:itemID="{B00EC207-F263-4AAA-AC6B-80719F59B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778AD-A8AD-4075-8730-1C2AF1147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e1ae2-aec0-4c27-8159-e349749ab2e1"/>
    <ds:schemaRef ds:uri="6100f23b-e2e9-4012-9824-2159a2742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1065</Words>
  <Application>Microsoft Office PowerPoint</Application>
  <PresentationFormat>Widescreen</PresentationFormat>
  <Paragraphs>197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FY 2026 HUD Continuum of Care  Local Competition</vt:lpstr>
      <vt:lpstr>What we'll cover today</vt:lpstr>
      <vt:lpstr>Threshold eligibility &amp; required documents</vt:lpstr>
      <vt:lpstr>Four steps from intent to submission</vt:lpstr>
      <vt:lpstr>Application categories</vt:lpstr>
      <vt:lpstr>Eligible components &amp; what each expects</vt:lpstr>
      <vt:lpstr>How applications are reviewed &amp; scored</vt:lpstr>
      <vt:lpstr>FY 2026 competition timeline</vt:lpstr>
      <vt:lpstr>Common challenges &amp; winning tips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Johnna Coleman</dc:creator>
  <cp:lastModifiedBy>Johnna Coleman</cp:lastModifiedBy>
  <cp:revision>1</cp:revision>
  <dcterms:created xsi:type="dcterms:W3CDTF">2026-07-16T20:19:16Z</dcterms:created>
  <dcterms:modified xsi:type="dcterms:W3CDTF">2026-07-17T12:51:20Z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0x01010069688792A4CB46478A8EE05187BAD873</vt:lpwstr>
  </property>
  <property fmtid="{D5CDD505-2E9C-101B-9397-08002B2CF9AE}" pid="3" name="MediaServiceImageTags">
    <vt:lpwstr/>
  </property>
</Properties>
</file>